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2"/>
  </p:notesMasterIdLst>
  <p:sldIdLst>
    <p:sldId id="256" r:id="rId2"/>
    <p:sldId id="259" r:id="rId3"/>
    <p:sldId id="260" r:id="rId4"/>
    <p:sldId id="258"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6"/>
    <p:restoredTop sz="87478"/>
  </p:normalViewPr>
  <p:slideViewPr>
    <p:cSldViewPr snapToGrid="0" snapToObjects="1">
      <p:cViewPr varScale="1">
        <p:scale>
          <a:sx n="56" d="100"/>
          <a:sy n="56" d="100"/>
        </p:scale>
        <p:origin x="21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2E05E-48EE-0F4E-B4E3-9CDED0D7A76F}" type="datetimeFigureOut">
              <a:rPr lang="en-US" smtClean="0"/>
              <a:t>1/21/19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45E0D-2A8D-924F-B1C1-6A15A871AE82}" type="slidenum">
              <a:rPr lang="en-US" smtClean="0"/>
              <a:t>‹#›</a:t>
            </a:fld>
            <a:endParaRPr lang="en-US"/>
          </a:p>
        </p:txBody>
      </p:sp>
    </p:spTree>
    <p:extLst>
      <p:ext uri="{BB962C8B-B14F-4D97-AF65-F5344CB8AC3E}">
        <p14:creationId xmlns:p14="http://schemas.microsoft.com/office/powerpoint/2010/main" val="4115646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should be SMART: Specific, Measurable, Achievable, Relevant, and Time-bound</a:t>
            </a:r>
          </a:p>
        </p:txBody>
      </p:sp>
      <p:sp>
        <p:nvSpPr>
          <p:cNvPr id="4" name="Slide Number Placeholder 3"/>
          <p:cNvSpPr>
            <a:spLocks noGrp="1"/>
          </p:cNvSpPr>
          <p:nvPr>
            <p:ph type="sldNum" sz="quarter" idx="5"/>
          </p:nvPr>
        </p:nvSpPr>
        <p:spPr/>
        <p:txBody>
          <a:bodyPr/>
          <a:lstStyle/>
          <a:p>
            <a:fld id="{C4A45E0D-2A8D-924F-B1C1-6A15A871AE82}" type="slidenum">
              <a:rPr lang="en-US" smtClean="0"/>
              <a:t>4</a:t>
            </a:fld>
            <a:endParaRPr lang="en-US"/>
          </a:p>
        </p:txBody>
      </p:sp>
    </p:spTree>
    <p:extLst>
      <p:ext uri="{BB962C8B-B14F-4D97-AF65-F5344CB8AC3E}">
        <p14:creationId xmlns:p14="http://schemas.microsoft.com/office/powerpoint/2010/main" val="3640631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Community significance</a:t>
            </a:r>
            <a:r>
              <a:rPr lang="en-US" dirty="0"/>
              <a:t>: How does it relate to the funder? How does it address the broader community?</a:t>
            </a:r>
          </a:p>
          <a:p>
            <a:r>
              <a:rPr lang="en-US" u="sng" dirty="0"/>
              <a:t>Relevance to </a:t>
            </a:r>
            <a:r>
              <a:rPr lang="en-US" u="sng" dirty="0" err="1"/>
              <a:t>grantmaker</a:t>
            </a:r>
            <a:r>
              <a:rPr lang="en-US" dirty="0"/>
              <a:t>: How does it relate to </a:t>
            </a:r>
            <a:r>
              <a:rPr lang="en-US" i="1" dirty="0"/>
              <a:t>their</a:t>
            </a:r>
            <a:r>
              <a:rPr lang="en-US" i="0" dirty="0"/>
              <a:t> goals?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u="sng" dirty="0"/>
              <a:t>Position yourself</a:t>
            </a:r>
            <a:r>
              <a:rPr lang="en-US" i="0" u="none" dirty="0"/>
              <a:t>: </a:t>
            </a:r>
            <a:r>
              <a:rPr lang="en-US" dirty="0"/>
              <a:t>Show that you are aware of other previous approaches and their successes, weaknesses. </a:t>
            </a:r>
          </a:p>
          <a:p>
            <a:endParaRPr lang="en-US" u="sng" dirty="0"/>
          </a:p>
        </p:txBody>
      </p:sp>
      <p:sp>
        <p:nvSpPr>
          <p:cNvPr id="4" name="Slide Number Placeholder 3"/>
          <p:cNvSpPr>
            <a:spLocks noGrp="1"/>
          </p:cNvSpPr>
          <p:nvPr>
            <p:ph type="sldNum" sz="quarter" idx="5"/>
          </p:nvPr>
        </p:nvSpPr>
        <p:spPr/>
        <p:txBody>
          <a:bodyPr/>
          <a:lstStyle/>
          <a:p>
            <a:fld id="{C4A45E0D-2A8D-924F-B1C1-6A15A871AE82}" type="slidenum">
              <a:rPr lang="en-US" smtClean="0"/>
              <a:t>15</a:t>
            </a:fld>
            <a:endParaRPr lang="en-US"/>
          </a:p>
        </p:txBody>
      </p:sp>
    </p:spTree>
    <p:extLst>
      <p:ext uri="{BB962C8B-B14F-4D97-AF65-F5344CB8AC3E}">
        <p14:creationId xmlns:p14="http://schemas.microsoft.com/office/powerpoint/2010/main" val="2011222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“costs” is more than just $$. </a:t>
            </a:r>
          </a:p>
        </p:txBody>
      </p:sp>
      <p:sp>
        <p:nvSpPr>
          <p:cNvPr id="4" name="Slide Number Placeholder 3"/>
          <p:cNvSpPr>
            <a:spLocks noGrp="1"/>
          </p:cNvSpPr>
          <p:nvPr>
            <p:ph type="sldNum" sz="quarter" idx="5"/>
          </p:nvPr>
        </p:nvSpPr>
        <p:spPr/>
        <p:txBody>
          <a:bodyPr/>
          <a:lstStyle/>
          <a:p>
            <a:fld id="{C4A45E0D-2A8D-924F-B1C1-6A15A871AE82}" type="slidenum">
              <a:rPr lang="en-US" smtClean="0"/>
              <a:t>16</a:t>
            </a:fld>
            <a:endParaRPr lang="en-US"/>
          </a:p>
        </p:txBody>
      </p:sp>
    </p:spTree>
    <p:extLst>
      <p:ext uri="{BB962C8B-B14F-4D97-AF65-F5344CB8AC3E}">
        <p14:creationId xmlns:p14="http://schemas.microsoft.com/office/powerpoint/2010/main" val="36201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Statistics should be included via ratios, percentages, raw numbers. Whatever is most appropriate to the funder, and whatever is most </a:t>
            </a:r>
            <a:r>
              <a:rPr lang="en-US" i="1" dirty="0"/>
              <a:t>effective</a:t>
            </a:r>
            <a:r>
              <a:rPr lang="en-US" i="0" dirty="0"/>
              <a:t>. Consider how CDC described lifetime HIV risk data, for example.</a:t>
            </a:r>
            <a:endParaRPr lang="en-US" dirty="0"/>
          </a:p>
        </p:txBody>
      </p:sp>
      <p:sp>
        <p:nvSpPr>
          <p:cNvPr id="4" name="Slide Number Placeholder 3"/>
          <p:cNvSpPr>
            <a:spLocks noGrp="1"/>
          </p:cNvSpPr>
          <p:nvPr>
            <p:ph type="sldNum" sz="quarter" idx="5"/>
          </p:nvPr>
        </p:nvSpPr>
        <p:spPr/>
        <p:txBody>
          <a:bodyPr/>
          <a:lstStyle/>
          <a:p>
            <a:fld id="{C4A45E0D-2A8D-924F-B1C1-6A15A871AE82}" type="slidenum">
              <a:rPr lang="en-US" smtClean="0"/>
              <a:t>17</a:t>
            </a:fld>
            <a:endParaRPr lang="en-US"/>
          </a:p>
        </p:txBody>
      </p:sp>
    </p:spTree>
    <p:extLst>
      <p:ext uri="{BB962C8B-B14F-4D97-AF65-F5344CB8AC3E}">
        <p14:creationId xmlns:p14="http://schemas.microsoft.com/office/powerpoint/2010/main" val="268893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Benchmarks</a:t>
            </a:r>
            <a:r>
              <a:rPr lang="en-US" u="none" dirty="0"/>
              <a:t> can be provided by the funder. If not, consider other national or state organizations that might have come up with benchmarks. CDC, HP2020, etc. </a:t>
            </a:r>
            <a:endParaRPr lang="en-US" u="sng" dirty="0"/>
          </a:p>
        </p:txBody>
      </p:sp>
      <p:sp>
        <p:nvSpPr>
          <p:cNvPr id="4" name="Slide Number Placeholder 3"/>
          <p:cNvSpPr>
            <a:spLocks noGrp="1"/>
          </p:cNvSpPr>
          <p:nvPr>
            <p:ph type="sldNum" sz="quarter" idx="5"/>
          </p:nvPr>
        </p:nvSpPr>
        <p:spPr/>
        <p:txBody>
          <a:bodyPr/>
          <a:lstStyle/>
          <a:p>
            <a:fld id="{C4A45E0D-2A8D-924F-B1C1-6A15A871AE82}" type="slidenum">
              <a:rPr lang="en-US" smtClean="0"/>
              <a:t>19</a:t>
            </a:fld>
            <a:endParaRPr lang="en-US"/>
          </a:p>
        </p:txBody>
      </p:sp>
    </p:spTree>
    <p:extLst>
      <p:ext uri="{BB962C8B-B14F-4D97-AF65-F5344CB8AC3E}">
        <p14:creationId xmlns:p14="http://schemas.microsoft.com/office/powerpoint/2010/main" val="1908540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Leadership team</a:t>
            </a:r>
            <a:r>
              <a:rPr lang="en-US" dirty="0"/>
              <a:t>: Key staff positions/roles, qualifications; should showcase who will be responsible for specific tasks, as well as chain of command</a:t>
            </a:r>
          </a:p>
          <a:p>
            <a:r>
              <a:rPr lang="en-US" u="sng" dirty="0"/>
              <a:t>Personnel</a:t>
            </a:r>
            <a:r>
              <a:rPr lang="en-US" dirty="0"/>
              <a:t>: Qualifications of your employees and justification for their positions. Include their titles, responsibilities, and % time they will be included in the project</a:t>
            </a:r>
          </a:p>
          <a:p>
            <a:r>
              <a:rPr lang="en-US" u="sng" dirty="0"/>
              <a:t>Infrastructure</a:t>
            </a:r>
            <a:r>
              <a:rPr lang="en-US" dirty="0"/>
              <a:t>: Showcase how you are an </a:t>
            </a:r>
            <a:r>
              <a:rPr lang="en-US" i="1" dirty="0"/>
              <a:t>institutionally sound</a:t>
            </a:r>
            <a:r>
              <a:rPr lang="en-US" i="0" dirty="0"/>
              <a:t> organization that is capable of receiving funding. Consider highlighting particular policies &amp; procedures, accounting systems, evaluation systems, communication systems, and prior work. Whatever showcases your strengths the most.</a:t>
            </a:r>
            <a:endParaRPr lang="en-US" dirty="0"/>
          </a:p>
        </p:txBody>
      </p:sp>
      <p:sp>
        <p:nvSpPr>
          <p:cNvPr id="4" name="Slide Number Placeholder 3"/>
          <p:cNvSpPr>
            <a:spLocks noGrp="1"/>
          </p:cNvSpPr>
          <p:nvPr>
            <p:ph type="sldNum" sz="quarter" idx="5"/>
          </p:nvPr>
        </p:nvSpPr>
        <p:spPr/>
        <p:txBody>
          <a:bodyPr/>
          <a:lstStyle/>
          <a:p>
            <a:fld id="{C4A45E0D-2A8D-924F-B1C1-6A15A871AE82}" type="slidenum">
              <a:rPr lang="en-US" smtClean="0"/>
              <a:t>21</a:t>
            </a:fld>
            <a:endParaRPr lang="en-US"/>
          </a:p>
        </p:txBody>
      </p:sp>
    </p:spTree>
    <p:extLst>
      <p:ext uri="{BB962C8B-B14F-4D97-AF65-F5344CB8AC3E}">
        <p14:creationId xmlns:p14="http://schemas.microsoft.com/office/powerpoint/2010/main" val="1336936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If not, you have ample time to correct components prior to your grant funds expiring.</a:t>
            </a:r>
          </a:p>
          <a:p>
            <a:pPr marL="228600" indent="-228600">
              <a:buAutoNum type="arabicPeriod"/>
            </a:pPr>
            <a:r>
              <a:rPr lang="en-US" dirty="0"/>
              <a:t>Both within your own organization and with other similar organizations</a:t>
            </a:r>
          </a:p>
          <a:p>
            <a:pPr marL="228600" indent="-228600">
              <a:buAutoNum type="arabicPeriod"/>
            </a:pPr>
            <a:r>
              <a:rPr lang="en-US" dirty="0"/>
              <a:t>Thus, you have credibility should you wish to disseminate your findings</a:t>
            </a:r>
          </a:p>
          <a:p>
            <a:pPr marL="228600" indent="-228600">
              <a:buAutoNum type="arabicPeriod"/>
            </a:pPr>
            <a:r>
              <a:rPr lang="en-US" dirty="0"/>
              <a:t>Thus, you have proof of success should you wish to seek future requests for funding</a:t>
            </a:r>
          </a:p>
        </p:txBody>
      </p:sp>
      <p:sp>
        <p:nvSpPr>
          <p:cNvPr id="4" name="Slide Number Placeholder 3"/>
          <p:cNvSpPr>
            <a:spLocks noGrp="1"/>
          </p:cNvSpPr>
          <p:nvPr>
            <p:ph type="sldNum" sz="quarter" idx="5"/>
          </p:nvPr>
        </p:nvSpPr>
        <p:spPr/>
        <p:txBody>
          <a:bodyPr/>
          <a:lstStyle/>
          <a:p>
            <a:fld id="{C4A45E0D-2A8D-924F-B1C1-6A15A871AE82}" type="slidenum">
              <a:rPr lang="en-US" smtClean="0"/>
              <a:t>22</a:t>
            </a:fld>
            <a:endParaRPr lang="en-US"/>
          </a:p>
        </p:txBody>
      </p:sp>
    </p:spTree>
    <p:extLst>
      <p:ext uri="{BB962C8B-B14F-4D97-AF65-F5344CB8AC3E}">
        <p14:creationId xmlns:p14="http://schemas.microsoft.com/office/powerpoint/2010/main" val="2403426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Formative/Process</a:t>
            </a:r>
            <a:r>
              <a:rPr lang="en-US" dirty="0"/>
              <a:t>: Counts, participants, satisfaction surveys, middle-program participant assessments. Helps you determine if things are “on pace” or not.</a:t>
            </a:r>
          </a:p>
          <a:p>
            <a:r>
              <a:rPr lang="en-US" u="sng" dirty="0"/>
              <a:t>Summative</a:t>
            </a:r>
            <a:r>
              <a:rPr lang="en-US" dirty="0"/>
              <a:t>: Looks at indicators of success. Changes in attitudes, comprehension levels, normative beliefs, self-efficacy, etc.</a:t>
            </a:r>
          </a:p>
          <a:p>
            <a:r>
              <a:rPr lang="en-US" u="sng" dirty="0"/>
              <a:t>Impact/outcome</a:t>
            </a:r>
            <a:r>
              <a:rPr lang="en-US" dirty="0"/>
              <a:t>: Might take longer to notice actual changes in overall health outcomes. Beyond the scope of an actual </a:t>
            </a:r>
            <a:r>
              <a:rPr lang="en-US" i="1" u="none" dirty="0"/>
              <a:t>funding period</a:t>
            </a:r>
            <a:r>
              <a:rPr lang="en-US" i="0" u="none" dirty="0"/>
              <a:t>, typically. Most indicators of success for a funding period focus on summative evaluations. This is not to say that you shouldn’t indicate hopeful impacts. </a:t>
            </a:r>
            <a:endParaRPr lang="en-US" dirty="0"/>
          </a:p>
        </p:txBody>
      </p:sp>
      <p:sp>
        <p:nvSpPr>
          <p:cNvPr id="4" name="Slide Number Placeholder 3"/>
          <p:cNvSpPr>
            <a:spLocks noGrp="1"/>
          </p:cNvSpPr>
          <p:nvPr>
            <p:ph type="sldNum" sz="quarter" idx="5"/>
          </p:nvPr>
        </p:nvSpPr>
        <p:spPr/>
        <p:txBody>
          <a:bodyPr/>
          <a:lstStyle/>
          <a:p>
            <a:fld id="{C4A45E0D-2A8D-924F-B1C1-6A15A871AE82}" type="slidenum">
              <a:rPr lang="en-US" smtClean="0"/>
              <a:t>23</a:t>
            </a:fld>
            <a:endParaRPr lang="en-US"/>
          </a:p>
        </p:txBody>
      </p:sp>
    </p:spTree>
    <p:extLst>
      <p:ext uri="{BB962C8B-B14F-4D97-AF65-F5344CB8AC3E}">
        <p14:creationId xmlns:p14="http://schemas.microsoft.com/office/powerpoint/2010/main" val="2613931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Purpose</a:t>
            </a:r>
            <a:r>
              <a:rPr lang="en-US" dirty="0"/>
              <a:t>: What should you evaluate, and what levels of evaluation will you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Data</a:t>
            </a:r>
            <a:r>
              <a:rPr lang="en-US" sz="1200" kern="1200" dirty="0">
                <a:solidFill>
                  <a:schemeClr val="tx1"/>
                </a:solidFill>
                <a:effectLst/>
                <a:latin typeface="+mn-lt"/>
                <a:ea typeface="+mn-ea"/>
                <a:cs typeface="+mn-cs"/>
              </a:rPr>
              <a:t>: What information do you need, and how do you collect it? </a:t>
            </a:r>
            <a:r>
              <a:rPr lang="en-US" sz="1200" dirty="0"/>
              <a:t>Qualitative, quantitative, both? Are you using a survey? Is the survey (and your project) guided by a health behavior model? Do your survey questions answer your RQs?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4A45E0D-2A8D-924F-B1C1-6A15A871AE82}" type="slidenum">
              <a:rPr lang="en-US" smtClean="0"/>
              <a:t>24</a:t>
            </a:fld>
            <a:endParaRPr lang="en-US"/>
          </a:p>
        </p:txBody>
      </p:sp>
    </p:spTree>
    <p:extLst>
      <p:ext uri="{BB962C8B-B14F-4D97-AF65-F5344CB8AC3E}">
        <p14:creationId xmlns:p14="http://schemas.microsoft.com/office/powerpoint/2010/main" val="256213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How will you interpret and report the data? Remember, d</a:t>
            </a:r>
            <a:r>
              <a:rPr lang="en-US" sz="1200" dirty="0"/>
              <a:t>ifferent audiences require different (styles of) reports.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Stakeholders</a:t>
            </a:r>
            <a:r>
              <a:rPr lang="en-US" sz="1200" kern="1200" dirty="0">
                <a:solidFill>
                  <a:schemeClr val="tx1"/>
                </a:solidFill>
                <a:effectLst/>
                <a:latin typeface="+mn-lt"/>
                <a:ea typeface="+mn-ea"/>
                <a:cs typeface="+mn-cs"/>
              </a:rPr>
              <a:t>: funders, staff, administrators, participants, community leaders, etc. Be holistic!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4A45E0D-2A8D-924F-B1C1-6A15A871AE82}" type="slidenum">
              <a:rPr lang="en-US" smtClean="0"/>
              <a:t>25</a:t>
            </a:fld>
            <a:endParaRPr lang="en-US"/>
          </a:p>
        </p:txBody>
      </p:sp>
    </p:spTree>
    <p:extLst>
      <p:ext uri="{BB962C8B-B14F-4D97-AF65-F5344CB8AC3E}">
        <p14:creationId xmlns:p14="http://schemas.microsoft.com/office/powerpoint/2010/main" val="49578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poor writing can sink the best proposals. </a:t>
            </a:r>
          </a:p>
          <a:p>
            <a:endParaRPr lang="en-US" dirty="0"/>
          </a:p>
        </p:txBody>
      </p:sp>
      <p:sp>
        <p:nvSpPr>
          <p:cNvPr id="4" name="Slide Number Placeholder 3"/>
          <p:cNvSpPr>
            <a:spLocks noGrp="1"/>
          </p:cNvSpPr>
          <p:nvPr>
            <p:ph type="sldNum" sz="quarter" idx="5"/>
          </p:nvPr>
        </p:nvSpPr>
        <p:spPr/>
        <p:txBody>
          <a:bodyPr/>
          <a:lstStyle/>
          <a:p>
            <a:fld id="{C4A45E0D-2A8D-924F-B1C1-6A15A871AE82}" type="slidenum">
              <a:rPr lang="en-US" smtClean="0"/>
              <a:t>6</a:t>
            </a:fld>
            <a:endParaRPr lang="en-US"/>
          </a:p>
        </p:txBody>
      </p:sp>
    </p:spTree>
    <p:extLst>
      <p:ext uri="{BB962C8B-B14F-4D97-AF65-F5344CB8AC3E}">
        <p14:creationId xmlns:p14="http://schemas.microsoft.com/office/powerpoint/2010/main" val="96641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Collaborations</a:t>
            </a:r>
            <a:r>
              <a:rPr lang="en-US" u="none" dirty="0"/>
              <a:t>: Your proposal is more enticing when you work with other agencies or community partners.</a:t>
            </a:r>
          </a:p>
          <a:p>
            <a:r>
              <a:rPr lang="en-US" i="0" u="sng" dirty="0"/>
              <a:t>Exit Strategy</a:t>
            </a:r>
            <a:r>
              <a:rPr lang="en-US" i="0" u="none" dirty="0"/>
              <a:t>: How will you sustain the program after the funding cycle is over? Will you absorb it into your organizational budget, or seek funding from other sources? Funders don’t want to support “one-offs”</a:t>
            </a:r>
          </a:p>
          <a:p>
            <a:r>
              <a:rPr lang="en-US" i="0" u="sng" dirty="0"/>
              <a:t>Funding Patterns</a:t>
            </a:r>
            <a:r>
              <a:rPr lang="en-US" i="0" u="none" dirty="0"/>
              <a:t>: What’s being funded and what’s </a:t>
            </a:r>
            <a:r>
              <a:rPr lang="en-US" i="1" u="none" dirty="0"/>
              <a:t>not</a:t>
            </a:r>
            <a:r>
              <a:rPr lang="en-US" i="0" u="none" dirty="0"/>
              <a:t> being funded? Sometimes this is political.</a:t>
            </a:r>
          </a:p>
          <a:p>
            <a:r>
              <a:rPr lang="en-US" i="0" u="sng" dirty="0"/>
              <a:t>Various Roles</a:t>
            </a:r>
            <a:r>
              <a:rPr lang="en-US" i="0" u="none" dirty="0"/>
              <a:t>: Researcher, writer, editor, community “connector,” statistician, evaluator, etc. </a:t>
            </a:r>
            <a:endParaRPr lang="en-US" i="0" u="sng" dirty="0"/>
          </a:p>
        </p:txBody>
      </p:sp>
      <p:sp>
        <p:nvSpPr>
          <p:cNvPr id="4" name="Slide Number Placeholder 3"/>
          <p:cNvSpPr>
            <a:spLocks noGrp="1"/>
          </p:cNvSpPr>
          <p:nvPr>
            <p:ph type="sldNum" sz="quarter" idx="5"/>
          </p:nvPr>
        </p:nvSpPr>
        <p:spPr/>
        <p:txBody>
          <a:bodyPr/>
          <a:lstStyle/>
          <a:p>
            <a:fld id="{C4A45E0D-2A8D-924F-B1C1-6A15A871AE82}" type="slidenum">
              <a:rPr lang="en-US" smtClean="0"/>
              <a:t>7</a:t>
            </a:fld>
            <a:endParaRPr lang="en-US"/>
          </a:p>
        </p:txBody>
      </p:sp>
    </p:spTree>
    <p:extLst>
      <p:ext uri="{BB962C8B-B14F-4D97-AF65-F5344CB8AC3E}">
        <p14:creationId xmlns:p14="http://schemas.microsoft.com/office/powerpoint/2010/main" val="3267077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you have a mission statement? Is it clear, and does it clearly make sense why you’re addressing a particular problem?</a:t>
            </a:r>
          </a:p>
          <a:p>
            <a:pPr marL="171450" indent="-171450">
              <a:buFont typeface="Arial" panose="020B0604020202020204" pitchFamily="34" charset="0"/>
              <a:buChar char="•"/>
            </a:pPr>
            <a:r>
              <a:rPr lang="en-US" dirty="0"/>
              <a:t>Beneficiaries often include more than just the target population… </a:t>
            </a:r>
          </a:p>
          <a:p>
            <a:pPr marL="171450" indent="-171450">
              <a:buFont typeface="Arial" panose="020B0604020202020204" pitchFamily="34" charset="0"/>
              <a:buChar char="•"/>
            </a:pPr>
            <a:r>
              <a:rPr lang="en-US" dirty="0"/>
              <a:t>Does your proposal fit within your organization’s </a:t>
            </a:r>
            <a:r>
              <a:rPr lang="en-US" i="1" dirty="0"/>
              <a:t>overall</a:t>
            </a:r>
            <a:r>
              <a:rPr lang="en-US" i="0" dirty="0"/>
              <a:t> strategic plan?</a:t>
            </a:r>
          </a:p>
          <a:p>
            <a:pPr marL="171450" indent="-171450">
              <a:buFont typeface="Arial" panose="020B0604020202020204" pitchFamily="34" charset="0"/>
              <a:buChar char="•"/>
            </a:pPr>
            <a:r>
              <a:rPr lang="en-US" i="0" dirty="0"/>
              <a:t>Remember, your </a:t>
            </a:r>
            <a:r>
              <a:rPr lang="en-US" i="1" dirty="0"/>
              <a:t>project budget</a:t>
            </a:r>
            <a:r>
              <a:rPr lang="en-US" i="0" u="none" dirty="0"/>
              <a:t> should make sense within your organization’s </a:t>
            </a:r>
            <a:r>
              <a:rPr lang="en-US" i="1" u="none" dirty="0"/>
              <a:t>overall</a:t>
            </a:r>
            <a:r>
              <a:rPr lang="en-US" i="0" u="none" dirty="0"/>
              <a:t> budget. If you have an annual budget of $500K, funders are going to be highly skeptical that you have the infrastructure in place to support a $1M project budget. </a:t>
            </a:r>
          </a:p>
          <a:p>
            <a:pPr marL="171450" indent="-171450">
              <a:buFont typeface="Arial" panose="020B0604020202020204" pitchFamily="34" charset="0"/>
              <a:buChar char="•"/>
            </a:pPr>
            <a:r>
              <a:rPr lang="en-US" i="0" u="none" dirty="0"/>
              <a:t>If collaboration is the “name of the game” for your organization and you’ve had documented successes, make sure to jot those down. You’ll want to include them somewhere in your proposal</a:t>
            </a:r>
            <a:endParaRPr lang="en-US" dirty="0"/>
          </a:p>
        </p:txBody>
      </p:sp>
      <p:sp>
        <p:nvSpPr>
          <p:cNvPr id="4" name="Slide Number Placeholder 3"/>
          <p:cNvSpPr>
            <a:spLocks noGrp="1"/>
          </p:cNvSpPr>
          <p:nvPr>
            <p:ph type="sldNum" sz="quarter" idx="5"/>
          </p:nvPr>
        </p:nvSpPr>
        <p:spPr/>
        <p:txBody>
          <a:bodyPr/>
          <a:lstStyle/>
          <a:p>
            <a:fld id="{C4A45E0D-2A8D-924F-B1C1-6A15A871AE82}" type="slidenum">
              <a:rPr lang="en-US" smtClean="0"/>
              <a:t>8</a:t>
            </a:fld>
            <a:endParaRPr lang="en-US"/>
          </a:p>
        </p:txBody>
      </p:sp>
    </p:spTree>
    <p:extLst>
      <p:ext uri="{BB962C8B-B14F-4D97-AF65-F5344CB8AC3E}">
        <p14:creationId xmlns:p14="http://schemas.microsoft.com/office/powerpoint/2010/main" val="140686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a:t>
            </a:r>
            <a:r>
              <a:rPr lang="en-US" i="1" dirty="0"/>
              <a:t>NEED</a:t>
            </a:r>
            <a:r>
              <a:rPr lang="en-US" i="0" dirty="0"/>
              <a:t>, not </a:t>
            </a:r>
            <a:r>
              <a:rPr lang="en-US" i="1" dirty="0"/>
              <a:t>need</a:t>
            </a:r>
            <a:r>
              <a:rPr lang="en-US" i="0" dirty="0"/>
              <a:t>. </a:t>
            </a:r>
            <a:endParaRPr lang="en-US" dirty="0"/>
          </a:p>
        </p:txBody>
      </p:sp>
      <p:sp>
        <p:nvSpPr>
          <p:cNvPr id="4" name="Slide Number Placeholder 3"/>
          <p:cNvSpPr>
            <a:spLocks noGrp="1"/>
          </p:cNvSpPr>
          <p:nvPr>
            <p:ph type="sldNum" sz="quarter" idx="5"/>
          </p:nvPr>
        </p:nvSpPr>
        <p:spPr/>
        <p:txBody>
          <a:bodyPr/>
          <a:lstStyle/>
          <a:p>
            <a:fld id="{C4A45E0D-2A8D-924F-B1C1-6A15A871AE82}" type="slidenum">
              <a:rPr lang="en-US" smtClean="0"/>
              <a:t>9</a:t>
            </a:fld>
            <a:endParaRPr lang="en-US"/>
          </a:p>
        </p:txBody>
      </p:sp>
    </p:spTree>
    <p:extLst>
      <p:ext uri="{BB962C8B-B14F-4D97-AF65-F5344CB8AC3E}">
        <p14:creationId xmlns:p14="http://schemas.microsoft.com/office/powerpoint/2010/main" val="1128263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not enough secondary data, you may have to collect </a:t>
            </a:r>
            <a:r>
              <a:rPr lang="en-US" i="1" u="sng" dirty="0"/>
              <a:t>preliminary primary data</a:t>
            </a:r>
            <a:r>
              <a:rPr lang="en-US" i="0" u="sng" dirty="0"/>
              <a:t> </a:t>
            </a:r>
            <a:r>
              <a:rPr lang="en-US" i="0" dirty="0"/>
              <a:t>to establish the need. </a:t>
            </a:r>
            <a:r>
              <a:rPr lang="en-US" b="1" i="0" dirty="0"/>
              <a:t>If the need cannot be established or defined, your project will not succeed. </a:t>
            </a:r>
            <a:endParaRPr lang="en-US" dirty="0"/>
          </a:p>
        </p:txBody>
      </p:sp>
      <p:sp>
        <p:nvSpPr>
          <p:cNvPr id="4" name="Slide Number Placeholder 3"/>
          <p:cNvSpPr>
            <a:spLocks noGrp="1"/>
          </p:cNvSpPr>
          <p:nvPr>
            <p:ph type="sldNum" sz="quarter" idx="5"/>
          </p:nvPr>
        </p:nvSpPr>
        <p:spPr/>
        <p:txBody>
          <a:bodyPr/>
          <a:lstStyle/>
          <a:p>
            <a:fld id="{C4A45E0D-2A8D-924F-B1C1-6A15A871AE82}" type="slidenum">
              <a:rPr lang="en-US" smtClean="0"/>
              <a:t>10</a:t>
            </a:fld>
            <a:endParaRPr lang="en-US"/>
          </a:p>
        </p:txBody>
      </p:sp>
    </p:spTree>
    <p:extLst>
      <p:ext uri="{BB962C8B-B14F-4D97-AF65-F5344CB8AC3E}">
        <p14:creationId xmlns:p14="http://schemas.microsoft.com/office/powerpoint/2010/main" val="219186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Considering other groups can open up other potential funding avenues. </a:t>
            </a:r>
          </a:p>
          <a:p>
            <a:pPr marL="171450" indent="-171450">
              <a:buFont typeface="Arial" panose="020B0604020202020204" pitchFamily="34" charset="0"/>
              <a:buChar char="•"/>
            </a:pPr>
            <a:r>
              <a:rPr lang="en-US" dirty="0"/>
              <a:t>Read published work resulting from other funded projects. </a:t>
            </a:r>
          </a:p>
          <a:p>
            <a:pPr marL="628650" lvl="1" indent="-171450">
              <a:buFont typeface="Arial" panose="020B0604020202020204" pitchFamily="34" charset="0"/>
              <a:buChar char="•"/>
            </a:pPr>
            <a:r>
              <a:rPr lang="en-US" dirty="0"/>
              <a:t>Show </a:t>
            </a:r>
            <a:r>
              <a:rPr lang="en-US" dirty="0" err="1"/>
              <a:t>RePORTER</a:t>
            </a:r>
            <a:r>
              <a:rPr lang="en-US" dirty="0"/>
              <a:t>. Use “opioids IDU” as search terms. Click “publications.” That’s one example. </a:t>
            </a:r>
          </a:p>
        </p:txBody>
      </p:sp>
      <p:sp>
        <p:nvSpPr>
          <p:cNvPr id="4" name="Slide Number Placeholder 3"/>
          <p:cNvSpPr>
            <a:spLocks noGrp="1"/>
          </p:cNvSpPr>
          <p:nvPr>
            <p:ph type="sldNum" sz="quarter" idx="5"/>
          </p:nvPr>
        </p:nvSpPr>
        <p:spPr/>
        <p:txBody>
          <a:bodyPr/>
          <a:lstStyle/>
          <a:p>
            <a:fld id="{C4A45E0D-2A8D-924F-B1C1-6A15A871AE82}" type="slidenum">
              <a:rPr lang="en-US" smtClean="0"/>
              <a:t>11</a:t>
            </a:fld>
            <a:endParaRPr lang="en-US"/>
          </a:p>
        </p:txBody>
      </p:sp>
    </p:spTree>
    <p:extLst>
      <p:ext uri="{BB962C8B-B14F-4D97-AF65-F5344CB8AC3E}">
        <p14:creationId xmlns:p14="http://schemas.microsoft.com/office/powerpoint/2010/main" val="396432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Corporate foundations/giving requires a bit of hunting and calling people up. Often do not list RFA/RFPs, and you yourself will have to initiate the “ask.”</a:t>
            </a:r>
          </a:p>
          <a:p>
            <a:pPr marL="171450" indent="-171450">
              <a:buFont typeface="Arial" panose="020B0604020202020204" pitchFamily="34" charset="0"/>
              <a:buChar char="•"/>
            </a:pPr>
            <a:r>
              <a:rPr lang="en-US" dirty="0"/>
              <a:t>Organizations include service, professional, trades, labor unions, fraternal organizations, tribal organizations, faith communities, etc. </a:t>
            </a:r>
          </a:p>
        </p:txBody>
      </p:sp>
      <p:sp>
        <p:nvSpPr>
          <p:cNvPr id="4" name="Slide Number Placeholder 3"/>
          <p:cNvSpPr>
            <a:spLocks noGrp="1"/>
          </p:cNvSpPr>
          <p:nvPr>
            <p:ph type="sldNum" sz="quarter" idx="5"/>
          </p:nvPr>
        </p:nvSpPr>
        <p:spPr/>
        <p:txBody>
          <a:bodyPr/>
          <a:lstStyle/>
          <a:p>
            <a:fld id="{C4A45E0D-2A8D-924F-B1C1-6A15A871AE82}" type="slidenum">
              <a:rPr lang="en-US" smtClean="0"/>
              <a:t>13</a:t>
            </a:fld>
            <a:endParaRPr lang="en-US"/>
          </a:p>
        </p:txBody>
      </p:sp>
    </p:spTree>
    <p:extLst>
      <p:ext uri="{BB962C8B-B14F-4D97-AF65-F5344CB8AC3E}">
        <p14:creationId xmlns:p14="http://schemas.microsoft.com/office/powerpoint/2010/main" val="138044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sng" dirty="0"/>
              <a:t>Mission Statements</a:t>
            </a:r>
            <a:r>
              <a:rPr lang="en-US" dirty="0"/>
              <a:t>: Your mission </a:t>
            </a:r>
            <a:r>
              <a:rPr lang="en-US" dirty="0">
                <a:sym typeface="Wingdings" pitchFamily="2" charset="2"/>
              </a:rPr>
              <a:t> The problem  your funder’s mission should all align. If they don’t, or if you’re stretching, it’s probably not the right funder. </a:t>
            </a:r>
          </a:p>
          <a:p>
            <a:pPr marL="171450" indent="-171450">
              <a:buFont typeface="Arial" panose="020B0604020202020204" pitchFamily="34" charset="0"/>
              <a:buChar char="•"/>
            </a:pPr>
            <a:r>
              <a:rPr lang="en-US" u="sng" dirty="0">
                <a:sym typeface="Wingdings" pitchFamily="2" charset="2"/>
              </a:rPr>
              <a:t>Strategic Plans</a:t>
            </a:r>
            <a:r>
              <a:rPr lang="en-US" u="none" dirty="0">
                <a:sym typeface="Wingdings" pitchFamily="2" charset="2"/>
              </a:rPr>
              <a:t>: Does your strategic plan have similarities to the funder’s? </a:t>
            </a:r>
          </a:p>
          <a:p>
            <a:pPr marL="171450" indent="-171450">
              <a:buFont typeface="Arial" panose="020B0604020202020204" pitchFamily="34" charset="0"/>
              <a:buChar char="•"/>
            </a:pPr>
            <a:r>
              <a:rPr lang="en-US" u="sng" dirty="0">
                <a:sym typeface="Wingdings" pitchFamily="2" charset="2"/>
              </a:rPr>
              <a:t>Demographics</a:t>
            </a:r>
            <a:r>
              <a:rPr lang="en-US" u="none" dirty="0">
                <a:sym typeface="Wingdings" pitchFamily="2" charset="2"/>
              </a:rPr>
              <a:t>: Do you both serve the same types of individuals? Individuals in poverty? Women and children? Etc.</a:t>
            </a:r>
          </a:p>
          <a:p>
            <a:pPr marL="171450" indent="-171450">
              <a:buFont typeface="Arial" panose="020B0604020202020204" pitchFamily="34" charset="0"/>
              <a:buChar char="•"/>
            </a:pPr>
            <a:r>
              <a:rPr lang="en-US" u="sng" dirty="0">
                <a:sym typeface="Wingdings" pitchFamily="2" charset="2"/>
              </a:rPr>
              <a:t>Geographic Reach</a:t>
            </a:r>
            <a:r>
              <a:rPr lang="en-US" u="none" dirty="0">
                <a:sym typeface="Wingdings" pitchFamily="2" charset="2"/>
              </a:rPr>
              <a:t>: Does your organization and the funder’s area of concern overlap in terms of geography? </a:t>
            </a:r>
          </a:p>
          <a:p>
            <a:pPr marL="171450" indent="-171450">
              <a:buFont typeface="Arial" panose="020B0604020202020204" pitchFamily="34" charset="0"/>
              <a:buChar char="•"/>
            </a:pPr>
            <a:r>
              <a:rPr lang="en-US" u="none" dirty="0">
                <a:sym typeface="Wingdings" pitchFamily="2" charset="2"/>
              </a:rPr>
              <a:t>Open up conversations. Ask them if your project is of interest to them. Ask them for suggestions they might have. Follow protocol, though. If RFA specifically says “no calls, please,” then don’t call. </a:t>
            </a:r>
          </a:p>
          <a:p>
            <a:pPr marL="171450" indent="-171450">
              <a:buFont typeface="Arial" panose="020B0604020202020204" pitchFamily="34" charset="0"/>
              <a:buChar char="•"/>
            </a:pPr>
            <a:r>
              <a:rPr lang="en-US" u="none" dirty="0">
                <a:sym typeface="Wingdings" pitchFamily="2" charset="2"/>
              </a:rPr>
              <a:t>Find out, via RFA/RFP/PA or from your conversation whether a LOI is required prior to submission. </a:t>
            </a:r>
            <a:endParaRPr lang="en-US" u="sng" dirty="0"/>
          </a:p>
        </p:txBody>
      </p:sp>
      <p:sp>
        <p:nvSpPr>
          <p:cNvPr id="4" name="Slide Number Placeholder 3"/>
          <p:cNvSpPr>
            <a:spLocks noGrp="1"/>
          </p:cNvSpPr>
          <p:nvPr>
            <p:ph type="sldNum" sz="quarter" idx="5"/>
          </p:nvPr>
        </p:nvSpPr>
        <p:spPr/>
        <p:txBody>
          <a:bodyPr/>
          <a:lstStyle/>
          <a:p>
            <a:fld id="{C4A45E0D-2A8D-924F-B1C1-6A15A871AE82}" type="slidenum">
              <a:rPr lang="en-US" smtClean="0"/>
              <a:t>14</a:t>
            </a:fld>
            <a:endParaRPr lang="en-US"/>
          </a:p>
        </p:txBody>
      </p:sp>
    </p:spTree>
    <p:extLst>
      <p:ext uri="{BB962C8B-B14F-4D97-AF65-F5344CB8AC3E}">
        <p14:creationId xmlns:p14="http://schemas.microsoft.com/office/powerpoint/2010/main" val="328893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1/21/19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399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1/21/19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960720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1/21/19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7158380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1/21/19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088752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1/21/19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87106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smtClean="0"/>
              <a:t>1/21/19</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150277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smtClean="0"/>
              <a:t>1/21/19</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5926577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1/21/19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4099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1/21/19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77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7D162C4-EDD9-4389-A98B-B87ECEA2A816}" type="datetimeFigureOut">
              <a:rPr lang="en-US" smtClean="0"/>
              <a:t>1/21/19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103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1/21/19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905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1/21/19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008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1/21/19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976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FAF3416-4057-4DAA-829D-4CA07428D088}" type="datetimeFigureOut">
              <a:rPr lang="en-US" smtClean="0"/>
              <a:t>1/21/19</a:t>
            </a:fld>
            <a:endParaRPr lang="en-US" dirty="0"/>
          </a:p>
        </p:txBody>
      </p:sp>
      <p:sp>
        <p:nvSpPr>
          <p:cNvPr id="5" name="Footer Placeholder 3"/>
          <p:cNvSpPr>
            <a:spLocks noGrp="1"/>
          </p:cNvSpPr>
          <p:nvPr>
            <p:ph type="ftr" sz="quarter" idx="11"/>
          </p:nvPr>
        </p:nvSpPr>
        <p:spPr/>
        <p:txBody>
          <a:bodyPr/>
          <a:lstStyle/>
          <a:p>
            <a:r>
              <a:rPr lang="en-US"/>
              <a:t>
              </a:t>
            </a:r>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977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21D9284-D300-4297-87F7-E791DCC15DB1}" type="datetimeFigureOut">
              <a:rPr lang="en-US" smtClean="0"/>
              <a:t>1/21/19</a:t>
            </a:fld>
            <a:endParaRPr lang="en-US" dirty="0"/>
          </a:p>
        </p:txBody>
      </p:sp>
      <p:sp>
        <p:nvSpPr>
          <p:cNvPr id="5" name="Footer Placeholder 2"/>
          <p:cNvSpPr>
            <a:spLocks noGrp="1"/>
          </p:cNvSpPr>
          <p:nvPr>
            <p:ph type="ftr" sz="quarter" idx="11"/>
          </p:nvPr>
        </p:nvSpPr>
        <p:spPr/>
        <p:txBody>
          <a:bodyPr/>
          <a:lstStyle/>
          <a:p>
            <a:r>
              <a:rPr lang="en-US"/>
              <a:t>
              </a:t>
            </a:r>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571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7D525BB-DA17-4BA0-B3C8-3AC3ABC827E6}" type="datetimeFigureOut">
              <a:rPr lang="en-US" smtClean="0"/>
              <a:t>1/21/19</a:t>
            </a:fld>
            <a:endParaRPr lang="en-US" dirty="0"/>
          </a:p>
        </p:txBody>
      </p:sp>
      <p:sp>
        <p:nvSpPr>
          <p:cNvPr id="5" name="Footer Placeholder 5"/>
          <p:cNvSpPr>
            <a:spLocks noGrp="1"/>
          </p:cNvSpPr>
          <p:nvPr>
            <p:ph type="ftr" sz="quarter" idx="11"/>
          </p:nvPr>
        </p:nvSpPr>
        <p:spPr/>
        <p:txBody>
          <a:bodyPr/>
          <a:lstStyle/>
          <a:p>
            <a:r>
              <a:rPr lang="en-US"/>
              <a:t>
              </a:t>
            </a:r>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207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1/21/19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0283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BC1C18-307B-4F68-A007-B5B542270E8D}" type="datetimeFigureOut">
              <a:rPr lang="en-US" smtClean="0"/>
              <a:t>1/21/19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846972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mailto:aaron@si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ruralhealthinfo.org/states/illinois/funding" TargetMode="External"/><Relationship Id="rId3" Type="http://schemas.openxmlformats.org/officeDocument/2006/relationships/hyperlink" Target="http://beta.sam.gov/" TargetMode="External"/><Relationship Id="rId7" Type="http://schemas.openxmlformats.org/officeDocument/2006/relationships/hyperlink" Target="http://www.dph.illinois.gov/funding-opportunities" TargetMode="External"/><Relationship Id="rId2" Type="http://schemas.openxmlformats.org/officeDocument/2006/relationships/hyperlink" Target="http://grants.gov/" TargetMode="External"/><Relationship Id="rId1" Type="http://schemas.openxmlformats.org/officeDocument/2006/relationships/slideLayout" Target="../slideLayouts/slideLayout2.xml"/><Relationship Id="rId6" Type="http://schemas.openxmlformats.org/officeDocument/2006/relationships/hyperlink" Target="https://www.dhs.state.il.us/page.aspx?item=85526" TargetMode="External"/><Relationship Id="rId5" Type="http://schemas.openxmlformats.org/officeDocument/2006/relationships/hyperlink" Target="http://www.hrsa.gov/grants" TargetMode="External"/><Relationship Id="rId4" Type="http://schemas.openxmlformats.org/officeDocument/2006/relationships/hyperlink" Target="http://federalregister.gov/" TargetMode="External"/><Relationship Id="rId9" Type="http://schemas.openxmlformats.org/officeDocument/2006/relationships/hyperlink" Target="https://www.ruralhealthinfo.org/funding/438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foundationcenter.org/find-fund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grantforward.com/index" TargetMode="External"/><Relationship Id="rId5" Type="http://schemas.openxmlformats.org/officeDocument/2006/relationships/hyperlink" Target="https://www.rwjf.org/en/how-we-work/grants-and-grant-programs.html" TargetMode="External"/><Relationship Id="rId4" Type="http://schemas.openxmlformats.org/officeDocument/2006/relationships/hyperlink" Target="http://charitableviewer.ilattorneygeneral.ne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grantspace.org/topics/fundraising" TargetMode="External"/><Relationship Id="rId2" Type="http://schemas.openxmlformats.org/officeDocument/2006/relationships/hyperlink" Target="mailto:aaron@siu.edu" TargetMode="Externa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124D-02A2-724E-AB1A-BFC3ED74D3D1}"/>
              </a:ext>
            </a:extLst>
          </p:cNvPr>
          <p:cNvSpPr>
            <a:spLocks noGrp="1"/>
          </p:cNvSpPr>
          <p:nvPr>
            <p:ph type="ctrTitle"/>
          </p:nvPr>
        </p:nvSpPr>
        <p:spPr>
          <a:xfrm>
            <a:off x="1683171" y="3329609"/>
            <a:ext cx="8825658" cy="3329581"/>
          </a:xfrm>
        </p:spPr>
        <p:txBody>
          <a:bodyPr>
            <a:normAutofit/>
          </a:bodyPr>
          <a:lstStyle/>
          <a:p>
            <a:pPr algn="ctr"/>
            <a:r>
              <a:rPr lang="en-US" dirty="0"/>
              <a:t>Grant Writing: </a:t>
            </a:r>
            <a:br>
              <a:rPr lang="en-US" dirty="0"/>
            </a:br>
            <a:r>
              <a:rPr lang="en-US" dirty="0"/>
              <a:t>An Overview</a:t>
            </a:r>
            <a:br>
              <a:rPr lang="en-US" dirty="0"/>
            </a:br>
            <a:r>
              <a:rPr lang="en-US" sz="3200" dirty="0"/>
              <a:t>Aaron J Diehr, PhD, CHES</a:t>
            </a:r>
            <a:br>
              <a:rPr lang="en-US" sz="3200" dirty="0"/>
            </a:br>
            <a:r>
              <a:rPr lang="en-US" sz="3200" dirty="0">
                <a:hlinkClick r:id="rId2"/>
              </a:rPr>
              <a:t>aaron@siu.edu</a:t>
            </a:r>
            <a:r>
              <a:rPr lang="en-US" sz="3200" dirty="0"/>
              <a:t> </a:t>
            </a:r>
            <a:endParaRPr lang="en-US" dirty="0"/>
          </a:p>
        </p:txBody>
      </p:sp>
      <p:pic>
        <p:nvPicPr>
          <p:cNvPr id="4" name="Picture 3">
            <a:extLst>
              <a:ext uri="{FF2B5EF4-FFF2-40B4-BE49-F238E27FC236}">
                <a16:creationId xmlns:a16="http://schemas.microsoft.com/office/drawing/2014/main" id="{1709473D-E9AD-BF4A-9AD6-3F425262891D}"/>
              </a:ext>
            </a:extLst>
          </p:cNvPr>
          <p:cNvPicPr>
            <a:picLocks noChangeAspect="1"/>
          </p:cNvPicPr>
          <p:nvPr/>
        </p:nvPicPr>
        <p:blipFill>
          <a:blip r:embed="rId3"/>
          <a:stretch>
            <a:fillRect/>
          </a:stretch>
        </p:blipFill>
        <p:spPr>
          <a:xfrm>
            <a:off x="3250984" y="198810"/>
            <a:ext cx="5690031" cy="3012369"/>
          </a:xfrm>
          <a:prstGeom prst="rect">
            <a:avLst/>
          </a:prstGeom>
        </p:spPr>
      </p:pic>
    </p:spTree>
    <p:extLst>
      <p:ext uri="{BB962C8B-B14F-4D97-AF65-F5344CB8AC3E}">
        <p14:creationId xmlns:p14="http://schemas.microsoft.com/office/powerpoint/2010/main" val="1168751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5041D-75A7-EB49-A400-56CA092357FF}"/>
              </a:ext>
            </a:extLst>
          </p:cNvPr>
          <p:cNvSpPr>
            <a:spLocks noGrp="1"/>
          </p:cNvSpPr>
          <p:nvPr>
            <p:ph type="title"/>
          </p:nvPr>
        </p:nvSpPr>
        <p:spPr/>
        <p:txBody>
          <a:bodyPr/>
          <a:lstStyle/>
          <a:p>
            <a:r>
              <a:rPr lang="en-US" dirty="0"/>
              <a:t>Assessing the Need</a:t>
            </a:r>
          </a:p>
        </p:txBody>
      </p:sp>
      <p:sp>
        <p:nvSpPr>
          <p:cNvPr id="3" name="Content Placeholder 2">
            <a:extLst>
              <a:ext uri="{FF2B5EF4-FFF2-40B4-BE49-F238E27FC236}">
                <a16:creationId xmlns:a16="http://schemas.microsoft.com/office/drawing/2014/main" id="{C0909E6E-2BEE-6B44-94D1-8517A4D0CAC6}"/>
              </a:ext>
            </a:extLst>
          </p:cNvPr>
          <p:cNvSpPr>
            <a:spLocks noGrp="1"/>
          </p:cNvSpPr>
          <p:nvPr>
            <p:ph idx="1"/>
          </p:nvPr>
        </p:nvSpPr>
        <p:spPr>
          <a:xfrm>
            <a:off x="1103312" y="1449660"/>
            <a:ext cx="9824883" cy="4798740"/>
          </a:xfrm>
        </p:spPr>
        <p:txBody>
          <a:bodyPr>
            <a:normAutofit lnSpcReduction="10000"/>
          </a:bodyPr>
          <a:lstStyle/>
          <a:p>
            <a:r>
              <a:rPr lang="en-US" sz="2800" dirty="0"/>
              <a:t>Begin with </a:t>
            </a:r>
            <a:r>
              <a:rPr lang="en-US" sz="2800" dirty="0">
                <a:solidFill>
                  <a:srgbClr val="FF0000"/>
                </a:solidFill>
              </a:rPr>
              <a:t>secondary data</a:t>
            </a:r>
          </a:p>
          <a:p>
            <a:pPr lvl="1"/>
            <a:r>
              <a:rPr lang="en-US" sz="2400" dirty="0"/>
              <a:t>Local nonprofits </a:t>
            </a:r>
          </a:p>
          <a:p>
            <a:pPr lvl="1"/>
            <a:r>
              <a:rPr lang="en-US" sz="2400" dirty="0"/>
              <a:t>University researchers, studies</a:t>
            </a:r>
          </a:p>
          <a:p>
            <a:pPr lvl="1"/>
            <a:r>
              <a:rPr lang="en-US" sz="2400" dirty="0"/>
              <a:t>Government agencies</a:t>
            </a:r>
          </a:p>
          <a:p>
            <a:pPr lvl="1"/>
            <a:r>
              <a:rPr lang="en-US" sz="2400" dirty="0"/>
              <a:t>Census data</a:t>
            </a:r>
          </a:p>
          <a:p>
            <a:pPr lvl="1"/>
            <a:r>
              <a:rPr lang="en-US" sz="2400" dirty="0"/>
              <a:t>Organizational data (school districts, court systems, health departments, hospital systems, perhaps your own organization)</a:t>
            </a:r>
          </a:p>
          <a:p>
            <a:pPr lvl="1"/>
            <a:r>
              <a:rPr lang="en-US" sz="2400" dirty="0"/>
              <a:t>Other groups or funders who have addressed the problem and reported results</a:t>
            </a:r>
          </a:p>
          <a:p>
            <a:pPr lvl="1"/>
            <a:r>
              <a:rPr lang="en-US" sz="2400" dirty="0"/>
              <a:t>Journalists, newspapers</a:t>
            </a:r>
          </a:p>
        </p:txBody>
      </p:sp>
    </p:spTree>
    <p:extLst>
      <p:ext uri="{BB962C8B-B14F-4D97-AF65-F5344CB8AC3E}">
        <p14:creationId xmlns:p14="http://schemas.microsoft.com/office/powerpoint/2010/main" val="371153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6CB19-1C06-1A47-9188-728B500AED95}"/>
              </a:ext>
            </a:extLst>
          </p:cNvPr>
          <p:cNvSpPr>
            <a:spLocks noGrp="1"/>
          </p:cNvSpPr>
          <p:nvPr>
            <p:ph type="title"/>
          </p:nvPr>
        </p:nvSpPr>
        <p:spPr/>
        <p:txBody>
          <a:bodyPr/>
          <a:lstStyle/>
          <a:p>
            <a:r>
              <a:rPr lang="en-US" dirty="0"/>
              <a:t>Assessing the Need (cont.)</a:t>
            </a:r>
          </a:p>
        </p:txBody>
      </p:sp>
      <p:sp>
        <p:nvSpPr>
          <p:cNvPr id="3" name="Content Placeholder 2">
            <a:extLst>
              <a:ext uri="{FF2B5EF4-FFF2-40B4-BE49-F238E27FC236}">
                <a16:creationId xmlns:a16="http://schemas.microsoft.com/office/drawing/2014/main" id="{CF6E60C3-DCA7-FA4B-B626-E5657036578B}"/>
              </a:ext>
            </a:extLst>
          </p:cNvPr>
          <p:cNvSpPr>
            <a:spLocks noGrp="1"/>
          </p:cNvSpPr>
          <p:nvPr>
            <p:ph idx="1"/>
          </p:nvPr>
        </p:nvSpPr>
        <p:spPr>
          <a:xfrm>
            <a:off x="1103312" y="1471962"/>
            <a:ext cx="10003303" cy="5129560"/>
          </a:xfrm>
        </p:spPr>
        <p:txBody>
          <a:bodyPr>
            <a:normAutofit/>
          </a:bodyPr>
          <a:lstStyle/>
          <a:p>
            <a:r>
              <a:rPr lang="en-US" sz="2800" dirty="0"/>
              <a:t>Clarify the affected population</a:t>
            </a:r>
          </a:p>
          <a:p>
            <a:pPr marL="0" indent="0">
              <a:buNone/>
            </a:pPr>
            <a:endParaRPr lang="en-US" sz="2400" dirty="0"/>
          </a:p>
          <a:p>
            <a:r>
              <a:rPr lang="en-US" sz="2800" dirty="0"/>
              <a:t>Measure the scope of the problem, using criteria:</a:t>
            </a:r>
          </a:p>
          <a:p>
            <a:pPr lvl="1"/>
            <a:r>
              <a:rPr lang="en-US" sz="2400" i="1" dirty="0">
                <a:solidFill>
                  <a:srgbClr val="FF0000"/>
                </a:solidFill>
              </a:rPr>
              <a:t>Frequency</a:t>
            </a:r>
            <a:r>
              <a:rPr lang="en-US" sz="2400" dirty="0"/>
              <a:t> of the problem</a:t>
            </a:r>
          </a:p>
          <a:p>
            <a:pPr lvl="1"/>
            <a:r>
              <a:rPr lang="en-US" sz="2400" i="1" dirty="0">
                <a:solidFill>
                  <a:srgbClr val="FF0000"/>
                </a:solidFill>
              </a:rPr>
              <a:t>Severity</a:t>
            </a:r>
            <a:r>
              <a:rPr lang="en-US" sz="2400" dirty="0">
                <a:solidFill>
                  <a:srgbClr val="FF0000"/>
                </a:solidFill>
              </a:rPr>
              <a:t> </a:t>
            </a:r>
            <a:r>
              <a:rPr lang="en-US" sz="2400" dirty="0"/>
              <a:t>of the problem (health outcomes, financial outcomes, etc.)</a:t>
            </a:r>
          </a:p>
          <a:p>
            <a:pPr lvl="1"/>
            <a:r>
              <a:rPr lang="en-US" sz="2400" i="1" dirty="0">
                <a:solidFill>
                  <a:srgbClr val="FF0000"/>
                </a:solidFill>
              </a:rPr>
              <a:t>Consequences</a:t>
            </a:r>
            <a:r>
              <a:rPr lang="en-US" sz="2400" dirty="0"/>
              <a:t> of not addressing the problem</a:t>
            </a:r>
          </a:p>
          <a:p>
            <a:pPr marL="457200" lvl="1" indent="0">
              <a:buNone/>
            </a:pPr>
            <a:endParaRPr lang="en-US" sz="2400" dirty="0"/>
          </a:p>
          <a:p>
            <a:r>
              <a:rPr lang="en-US" sz="2800" dirty="0"/>
              <a:t>Explore who else (in the state, in the country) is doing similar work</a:t>
            </a:r>
          </a:p>
        </p:txBody>
      </p:sp>
    </p:spTree>
    <p:extLst>
      <p:ext uri="{BB962C8B-B14F-4D97-AF65-F5344CB8AC3E}">
        <p14:creationId xmlns:p14="http://schemas.microsoft.com/office/powerpoint/2010/main" val="211898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0524-0B15-344F-8864-76D80A2BB6A8}"/>
              </a:ext>
            </a:extLst>
          </p:cNvPr>
          <p:cNvSpPr>
            <a:spLocks noGrp="1"/>
          </p:cNvSpPr>
          <p:nvPr>
            <p:ph type="title"/>
          </p:nvPr>
        </p:nvSpPr>
        <p:spPr/>
        <p:txBody>
          <a:bodyPr/>
          <a:lstStyle/>
          <a:p>
            <a:r>
              <a:rPr lang="en-US" sz="4000" dirty="0"/>
              <a:t>Planning Your Project: Funders</a:t>
            </a:r>
          </a:p>
        </p:txBody>
      </p:sp>
      <p:sp>
        <p:nvSpPr>
          <p:cNvPr id="3" name="Content Placeholder 2">
            <a:extLst>
              <a:ext uri="{FF2B5EF4-FFF2-40B4-BE49-F238E27FC236}">
                <a16:creationId xmlns:a16="http://schemas.microsoft.com/office/drawing/2014/main" id="{67922D53-BEC4-9246-8144-45DC4E40C0DB}"/>
              </a:ext>
            </a:extLst>
          </p:cNvPr>
          <p:cNvSpPr>
            <a:spLocks noGrp="1"/>
          </p:cNvSpPr>
          <p:nvPr>
            <p:ph idx="1"/>
          </p:nvPr>
        </p:nvSpPr>
        <p:spPr>
          <a:xfrm>
            <a:off x="646111" y="1382752"/>
            <a:ext cx="10728133" cy="5475248"/>
          </a:xfrm>
        </p:spPr>
        <p:txBody>
          <a:bodyPr>
            <a:normAutofit/>
          </a:bodyPr>
          <a:lstStyle/>
          <a:p>
            <a:pPr lvl="1"/>
            <a:r>
              <a:rPr lang="en-US" sz="2800" dirty="0"/>
              <a:t>Government: </a:t>
            </a:r>
            <a:r>
              <a:rPr lang="en-US" sz="2800" i="1" dirty="0">
                <a:solidFill>
                  <a:srgbClr val="FF0000"/>
                </a:solidFill>
              </a:rPr>
              <a:t>Federal</a:t>
            </a:r>
            <a:r>
              <a:rPr lang="en-US" sz="2800" dirty="0"/>
              <a:t> </a:t>
            </a:r>
          </a:p>
          <a:p>
            <a:pPr lvl="2"/>
            <a:r>
              <a:rPr lang="en-US" sz="2400" dirty="0">
                <a:hlinkClick r:id="rId2"/>
              </a:rPr>
              <a:t>http://grants.gov</a:t>
            </a:r>
            <a:endParaRPr lang="en-US" sz="2400" dirty="0"/>
          </a:p>
          <a:p>
            <a:pPr lvl="2"/>
            <a:r>
              <a:rPr lang="en-US" sz="2400" dirty="0">
                <a:hlinkClick r:id="rId3"/>
              </a:rPr>
              <a:t>http://beta.sam.gov</a:t>
            </a:r>
            <a:endParaRPr lang="en-US" sz="2400" dirty="0"/>
          </a:p>
          <a:p>
            <a:pPr lvl="2"/>
            <a:r>
              <a:rPr lang="en-US" sz="2400" dirty="0">
                <a:hlinkClick r:id="rId4"/>
              </a:rPr>
              <a:t>http://federalregister.gov</a:t>
            </a:r>
            <a:endParaRPr lang="en-US" sz="2400" dirty="0"/>
          </a:p>
          <a:p>
            <a:pPr lvl="2"/>
            <a:r>
              <a:rPr lang="en-US" sz="2400" dirty="0">
                <a:hlinkClick r:id="rId5"/>
              </a:rPr>
              <a:t>http://www.hrsa.gov/grants</a:t>
            </a:r>
            <a:r>
              <a:rPr lang="en-US" sz="2400" dirty="0"/>
              <a:t> </a:t>
            </a:r>
          </a:p>
          <a:p>
            <a:pPr lvl="1"/>
            <a:r>
              <a:rPr lang="en-US" sz="2800" dirty="0"/>
              <a:t>Government: </a:t>
            </a:r>
            <a:r>
              <a:rPr lang="en-US" sz="2800" i="1" dirty="0">
                <a:solidFill>
                  <a:srgbClr val="FF0000"/>
                </a:solidFill>
              </a:rPr>
              <a:t>State</a:t>
            </a:r>
          </a:p>
          <a:p>
            <a:pPr lvl="2"/>
            <a:r>
              <a:rPr lang="en-US" sz="2400" dirty="0">
                <a:hlinkClick r:id="rId6"/>
              </a:rPr>
              <a:t>https://www.dhs.state.il.us/page.aspx?item=85526</a:t>
            </a:r>
            <a:r>
              <a:rPr lang="en-US" sz="2400" dirty="0"/>
              <a:t> </a:t>
            </a:r>
          </a:p>
          <a:p>
            <a:pPr lvl="2"/>
            <a:r>
              <a:rPr lang="en-US" sz="2400" dirty="0">
                <a:hlinkClick r:id="rId7"/>
              </a:rPr>
              <a:t>http://www.dph.illinois.gov/funding-opportunities</a:t>
            </a:r>
            <a:endParaRPr lang="en-US" sz="2400" dirty="0"/>
          </a:p>
          <a:p>
            <a:pPr lvl="2"/>
            <a:r>
              <a:rPr lang="en-US" sz="2400" dirty="0">
                <a:hlinkClick r:id="rId8"/>
              </a:rPr>
              <a:t>https://www.ruralhealthinfo.org/states/illinois/funding</a:t>
            </a:r>
            <a:r>
              <a:rPr lang="en-US" sz="2400" dirty="0"/>
              <a:t> </a:t>
            </a:r>
          </a:p>
          <a:p>
            <a:pPr lvl="3"/>
            <a:r>
              <a:rPr lang="en-US" sz="2000" dirty="0"/>
              <a:t>One specific opportunity: </a:t>
            </a:r>
            <a:r>
              <a:rPr lang="en-US" sz="2000" dirty="0">
                <a:hlinkClick r:id="rId9"/>
              </a:rPr>
              <a:t>https://www.ruralhealthinfo.org/funding/4381</a:t>
            </a:r>
            <a:r>
              <a:rPr lang="en-US" sz="2000" dirty="0"/>
              <a:t> </a:t>
            </a:r>
            <a:endParaRPr lang="en-US" sz="1800" dirty="0"/>
          </a:p>
        </p:txBody>
      </p:sp>
    </p:spTree>
    <p:extLst>
      <p:ext uri="{BB962C8B-B14F-4D97-AF65-F5344CB8AC3E}">
        <p14:creationId xmlns:p14="http://schemas.microsoft.com/office/powerpoint/2010/main" val="3405620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9FF7-FA40-0248-8F85-4BB047B9D3E4}"/>
              </a:ext>
            </a:extLst>
          </p:cNvPr>
          <p:cNvSpPr>
            <a:spLocks noGrp="1"/>
          </p:cNvSpPr>
          <p:nvPr>
            <p:ph type="title"/>
          </p:nvPr>
        </p:nvSpPr>
        <p:spPr/>
        <p:txBody>
          <a:bodyPr/>
          <a:lstStyle/>
          <a:p>
            <a:r>
              <a:rPr lang="en-US" sz="4000" dirty="0"/>
              <a:t>Planning Your Project: Funders (cont.)</a:t>
            </a:r>
          </a:p>
        </p:txBody>
      </p:sp>
      <p:sp>
        <p:nvSpPr>
          <p:cNvPr id="3" name="Content Placeholder 2">
            <a:extLst>
              <a:ext uri="{FF2B5EF4-FFF2-40B4-BE49-F238E27FC236}">
                <a16:creationId xmlns:a16="http://schemas.microsoft.com/office/drawing/2014/main" id="{05E1DF94-76C7-8348-BC03-84AB437E2059}"/>
              </a:ext>
            </a:extLst>
          </p:cNvPr>
          <p:cNvSpPr>
            <a:spLocks noGrp="1"/>
          </p:cNvSpPr>
          <p:nvPr>
            <p:ph idx="1"/>
          </p:nvPr>
        </p:nvSpPr>
        <p:spPr>
          <a:xfrm>
            <a:off x="646112" y="1449660"/>
            <a:ext cx="11263390" cy="4798740"/>
          </a:xfrm>
        </p:spPr>
        <p:txBody>
          <a:bodyPr>
            <a:normAutofit lnSpcReduction="10000"/>
          </a:bodyPr>
          <a:lstStyle/>
          <a:p>
            <a:r>
              <a:rPr lang="en-US" sz="2800" dirty="0"/>
              <a:t>Private: </a:t>
            </a:r>
            <a:r>
              <a:rPr lang="en-US" sz="2800" i="1" dirty="0">
                <a:solidFill>
                  <a:srgbClr val="FF0000"/>
                </a:solidFill>
              </a:rPr>
              <a:t>Foundations</a:t>
            </a:r>
          </a:p>
          <a:p>
            <a:pPr lvl="1"/>
            <a:r>
              <a:rPr lang="en-US" sz="2400" dirty="0">
                <a:hlinkClick r:id="rId3"/>
              </a:rPr>
              <a:t>http://www.foundationcenter.org/find-funding</a:t>
            </a:r>
            <a:r>
              <a:rPr lang="en-US" sz="2400" dirty="0"/>
              <a:t> </a:t>
            </a:r>
          </a:p>
          <a:p>
            <a:pPr lvl="1"/>
            <a:r>
              <a:rPr lang="en-US" sz="2400" dirty="0">
                <a:hlinkClick r:id="rId4"/>
              </a:rPr>
              <a:t>http://charitableviewer.ilattorneygeneral.net/</a:t>
            </a:r>
            <a:r>
              <a:rPr lang="en-US" sz="2400" dirty="0"/>
              <a:t> </a:t>
            </a:r>
          </a:p>
          <a:p>
            <a:pPr lvl="1"/>
            <a:r>
              <a:rPr lang="en-US" sz="2400" dirty="0">
                <a:hlinkClick r:id="rId5"/>
              </a:rPr>
              <a:t>https://www.rwjf.org/en/how-we-work/grants-and-grant-programs.html</a:t>
            </a:r>
            <a:r>
              <a:rPr lang="en-US" sz="2400" dirty="0"/>
              <a:t> </a:t>
            </a:r>
          </a:p>
          <a:p>
            <a:pPr lvl="1"/>
            <a:r>
              <a:rPr lang="en-US" sz="2400" dirty="0">
                <a:hlinkClick r:id="rId6"/>
              </a:rPr>
              <a:t>https://www.grantforward.com/index</a:t>
            </a:r>
            <a:r>
              <a:rPr lang="en-US" sz="2400" dirty="0"/>
              <a:t> </a:t>
            </a:r>
          </a:p>
          <a:p>
            <a:pPr marL="457200" lvl="1" indent="0">
              <a:buNone/>
            </a:pPr>
            <a:endParaRPr lang="en-US" sz="2400" dirty="0"/>
          </a:p>
          <a:p>
            <a:r>
              <a:rPr lang="en-US" sz="2800" dirty="0"/>
              <a:t>Private: </a:t>
            </a:r>
            <a:r>
              <a:rPr lang="en-US" sz="2800" i="1" dirty="0">
                <a:solidFill>
                  <a:srgbClr val="FF0000"/>
                </a:solidFill>
              </a:rPr>
              <a:t>Corporate Foundations </a:t>
            </a:r>
            <a:r>
              <a:rPr lang="en-US" sz="2800" dirty="0"/>
              <a:t>or </a:t>
            </a:r>
            <a:r>
              <a:rPr lang="en-US" sz="2800" i="1" dirty="0">
                <a:solidFill>
                  <a:srgbClr val="FF0000"/>
                </a:solidFill>
              </a:rPr>
              <a:t>Corporate Giving Programs</a:t>
            </a:r>
          </a:p>
          <a:p>
            <a:pPr marL="0" indent="0">
              <a:buNone/>
            </a:pPr>
            <a:endParaRPr lang="en-US" sz="2800" dirty="0"/>
          </a:p>
          <a:p>
            <a:r>
              <a:rPr lang="en-US" sz="2800" dirty="0"/>
              <a:t>Private: </a:t>
            </a:r>
            <a:r>
              <a:rPr lang="en-US" sz="2800" i="1" dirty="0">
                <a:solidFill>
                  <a:srgbClr val="FF0000"/>
                </a:solidFill>
              </a:rPr>
              <a:t>Organizations</a:t>
            </a:r>
          </a:p>
        </p:txBody>
      </p:sp>
    </p:spTree>
    <p:extLst>
      <p:ext uri="{BB962C8B-B14F-4D97-AF65-F5344CB8AC3E}">
        <p14:creationId xmlns:p14="http://schemas.microsoft.com/office/powerpoint/2010/main" val="229285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85DC-A086-0347-9F11-DDCCE206EE2A}"/>
              </a:ext>
            </a:extLst>
          </p:cNvPr>
          <p:cNvSpPr>
            <a:spLocks noGrp="1"/>
          </p:cNvSpPr>
          <p:nvPr>
            <p:ph type="title"/>
          </p:nvPr>
        </p:nvSpPr>
        <p:spPr/>
        <p:txBody>
          <a:bodyPr/>
          <a:lstStyle/>
          <a:p>
            <a:r>
              <a:rPr lang="en-US" dirty="0"/>
              <a:t>Planning Your Project: Alignment</a:t>
            </a:r>
          </a:p>
        </p:txBody>
      </p:sp>
      <p:sp>
        <p:nvSpPr>
          <p:cNvPr id="3" name="Content Placeholder 2">
            <a:extLst>
              <a:ext uri="{FF2B5EF4-FFF2-40B4-BE49-F238E27FC236}">
                <a16:creationId xmlns:a16="http://schemas.microsoft.com/office/drawing/2014/main" id="{259A977F-8D15-4B47-A617-D75043207810}"/>
              </a:ext>
            </a:extLst>
          </p:cNvPr>
          <p:cNvSpPr>
            <a:spLocks noGrp="1"/>
          </p:cNvSpPr>
          <p:nvPr>
            <p:ph idx="1"/>
          </p:nvPr>
        </p:nvSpPr>
        <p:spPr/>
        <p:txBody>
          <a:bodyPr>
            <a:normAutofit/>
          </a:bodyPr>
          <a:lstStyle/>
          <a:p>
            <a:r>
              <a:rPr lang="en-US" sz="2800" dirty="0"/>
              <a:t>Missions / Mission statements</a:t>
            </a:r>
          </a:p>
          <a:p>
            <a:r>
              <a:rPr lang="en-US" sz="2800" dirty="0"/>
              <a:t>Strategic plans</a:t>
            </a:r>
          </a:p>
          <a:p>
            <a:r>
              <a:rPr lang="en-US" sz="2800" dirty="0"/>
              <a:t>Demographic profile of served individuals </a:t>
            </a:r>
          </a:p>
          <a:p>
            <a:r>
              <a:rPr lang="en-US" sz="2800" dirty="0"/>
              <a:t>Geographic reach overlap</a:t>
            </a:r>
          </a:p>
          <a:p>
            <a:pPr marL="0" indent="0">
              <a:buNone/>
            </a:pPr>
            <a:endParaRPr lang="en-US" sz="2800" dirty="0"/>
          </a:p>
          <a:p>
            <a:r>
              <a:rPr lang="en-US" sz="2800" dirty="0"/>
              <a:t>Open up conversations with funders, if possible. </a:t>
            </a:r>
          </a:p>
          <a:p>
            <a:r>
              <a:rPr lang="en-US" sz="2800" dirty="0"/>
              <a:t>Letter of intent required?</a:t>
            </a:r>
          </a:p>
        </p:txBody>
      </p:sp>
    </p:spTree>
    <p:extLst>
      <p:ext uri="{BB962C8B-B14F-4D97-AF65-F5344CB8AC3E}">
        <p14:creationId xmlns:p14="http://schemas.microsoft.com/office/powerpoint/2010/main" val="171596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F48C8EE-4D43-E648-B8CF-AAA3CF45DC2D}"/>
              </a:ext>
            </a:extLst>
          </p:cNvPr>
          <p:cNvSpPr>
            <a:spLocks noGrp="1"/>
          </p:cNvSpPr>
          <p:nvPr>
            <p:ph type="title"/>
          </p:nvPr>
        </p:nvSpPr>
        <p:spPr>
          <a:xfrm>
            <a:off x="648930" y="629267"/>
            <a:ext cx="9252154" cy="1016654"/>
          </a:xfrm>
        </p:spPr>
        <p:txBody>
          <a:bodyPr>
            <a:normAutofit/>
          </a:bodyPr>
          <a:lstStyle/>
          <a:p>
            <a:r>
              <a:rPr lang="en-US">
                <a:solidFill>
                  <a:srgbClr val="EBEBEB"/>
                </a:solidFill>
              </a:rPr>
              <a:t>Writing: Statement of Need</a:t>
            </a:r>
          </a:p>
        </p:txBody>
      </p:sp>
      <p:sp useBgFill="1">
        <p:nvSpPr>
          <p:cNvPr id="15" name="Freeform: Shape 14">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D81BFD94-AF4D-9249-AE22-C84E5E2945D6}"/>
              </a:ext>
            </a:extLst>
          </p:cNvPr>
          <p:cNvSpPr>
            <a:spLocks noGrp="1"/>
          </p:cNvSpPr>
          <p:nvPr>
            <p:ph idx="1"/>
          </p:nvPr>
        </p:nvSpPr>
        <p:spPr>
          <a:xfrm>
            <a:off x="648931" y="2548281"/>
            <a:ext cx="7153602" cy="3658689"/>
          </a:xfrm>
        </p:spPr>
        <p:txBody>
          <a:bodyPr>
            <a:normAutofit/>
          </a:bodyPr>
          <a:lstStyle/>
          <a:p>
            <a:pPr>
              <a:buClr>
                <a:schemeClr val="tx1"/>
              </a:buClr>
            </a:pPr>
            <a:r>
              <a:rPr lang="en-US" sz="2800" dirty="0"/>
              <a:t>Funders want to know: Why are </a:t>
            </a:r>
            <a:r>
              <a:rPr lang="en-US" sz="2800" i="1" dirty="0"/>
              <a:t>you</a:t>
            </a:r>
            <a:r>
              <a:rPr lang="en-US" sz="2800" dirty="0"/>
              <a:t> asking </a:t>
            </a:r>
            <a:r>
              <a:rPr lang="en-US" sz="2800" i="1" dirty="0"/>
              <a:t>us</a:t>
            </a:r>
            <a:r>
              <a:rPr lang="en-US" sz="2800" dirty="0"/>
              <a:t> to fund </a:t>
            </a:r>
            <a:r>
              <a:rPr lang="en-US" sz="2800" i="1" dirty="0"/>
              <a:t>this</a:t>
            </a:r>
            <a:r>
              <a:rPr lang="en-US" sz="2800" dirty="0"/>
              <a:t> project? </a:t>
            </a:r>
          </a:p>
          <a:p>
            <a:pPr>
              <a:buClr>
                <a:schemeClr val="tx1"/>
              </a:buClr>
            </a:pPr>
            <a:r>
              <a:rPr lang="en-US" sz="2800" dirty="0"/>
              <a:t>Define the community significance</a:t>
            </a:r>
          </a:p>
          <a:p>
            <a:pPr>
              <a:buClr>
                <a:schemeClr val="tx1"/>
              </a:buClr>
            </a:pPr>
            <a:r>
              <a:rPr lang="en-US" sz="2800" dirty="0"/>
              <a:t>Illustrate the relevance to </a:t>
            </a:r>
            <a:r>
              <a:rPr lang="en-US" sz="2800" dirty="0" err="1"/>
              <a:t>grantmaker</a:t>
            </a:r>
            <a:endParaRPr lang="en-US" sz="2800" dirty="0"/>
          </a:p>
          <a:p>
            <a:pPr>
              <a:buClr>
                <a:schemeClr val="tx1"/>
              </a:buClr>
            </a:pPr>
            <a:r>
              <a:rPr lang="en-US" sz="2800" dirty="0"/>
              <a:t>Position yourself</a:t>
            </a:r>
          </a:p>
          <a:p>
            <a:pPr>
              <a:buClr>
                <a:schemeClr val="tx1"/>
              </a:buClr>
            </a:pPr>
            <a:r>
              <a:rPr lang="en-US" sz="2800" dirty="0"/>
              <a:t>Showcase potential collaborations with others working in the same area. </a:t>
            </a:r>
          </a:p>
        </p:txBody>
      </p:sp>
      <p:pic>
        <p:nvPicPr>
          <p:cNvPr id="4" name="Picture 3">
            <a:extLst>
              <a:ext uri="{FF2B5EF4-FFF2-40B4-BE49-F238E27FC236}">
                <a16:creationId xmlns:a16="http://schemas.microsoft.com/office/drawing/2014/main" id="{E603C637-6ADD-9948-8FB8-71D2B57A5D99}"/>
              </a:ext>
            </a:extLst>
          </p:cNvPr>
          <p:cNvPicPr>
            <a:picLocks noChangeAspect="1"/>
          </p:cNvPicPr>
          <p:nvPr/>
        </p:nvPicPr>
        <p:blipFill>
          <a:blip r:embed="rId3"/>
          <a:stretch>
            <a:fillRect/>
          </a:stretch>
        </p:blipFill>
        <p:spPr>
          <a:xfrm>
            <a:off x="8129872" y="3568543"/>
            <a:ext cx="3413671" cy="1621493"/>
          </a:xfrm>
          <a:prstGeom prst="rect">
            <a:avLst/>
          </a:prstGeom>
          <a:effectLst/>
        </p:spPr>
      </p:pic>
    </p:spTree>
    <p:extLst>
      <p:ext uri="{BB962C8B-B14F-4D97-AF65-F5344CB8AC3E}">
        <p14:creationId xmlns:p14="http://schemas.microsoft.com/office/powerpoint/2010/main" val="261148480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190A-81B2-BB42-8CB2-E3C5F34799A1}"/>
              </a:ext>
            </a:extLst>
          </p:cNvPr>
          <p:cNvSpPr>
            <a:spLocks noGrp="1"/>
          </p:cNvSpPr>
          <p:nvPr>
            <p:ph type="title"/>
          </p:nvPr>
        </p:nvSpPr>
        <p:spPr/>
        <p:txBody>
          <a:bodyPr/>
          <a:lstStyle/>
          <a:p>
            <a:r>
              <a:rPr lang="en-US" dirty="0"/>
              <a:t>Writing: Statement of Need</a:t>
            </a:r>
          </a:p>
        </p:txBody>
      </p:sp>
      <p:sp>
        <p:nvSpPr>
          <p:cNvPr id="3" name="Content Placeholder 2">
            <a:extLst>
              <a:ext uri="{FF2B5EF4-FFF2-40B4-BE49-F238E27FC236}">
                <a16:creationId xmlns:a16="http://schemas.microsoft.com/office/drawing/2014/main" id="{33032092-762C-7345-B586-3AE6E6E68C4E}"/>
              </a:ext>
            </a:extLst>
          </p:cNvPr>
          <p:cNvSpPr>
            <a:spLocks noGrp="1"/>
          </p:cNvSpPr>
          <p:nvPr>
            <p:ph idx="1"/>
          </p:nvPr>
        </p:nvSpPr>
        <p:spPr/>
        <p:txBody>
          <a:bodyPr>
            <a:normAutofit/>
          </a:bodyPr>
          <a:lstStyle/>
          <a:p>
            <a:r>
              <a:rPr lang="en-US" sz="2800" dirty="0"/>
              <a:t>A good </a:t>
            </a:r>
            <a:r>
              <a:rPr lang="en-US" sz="2800" i="1" dirty="0"/>
              <a:t>need statement</a:t>
            </a:r>
            <a:r>
              <a:rPr lang="en-US" sz="2800" dirty="0"/>
              <a:t> addresses the following 5 questions:</a:t>
            </a:r>
          </a:p>
          <a:p>
            <a:pPr marL="800100" lvl="1" indent="-342900">
              <a:buFont typeface="+mj-lt"/>
              <a:buAutoNum type="arabicPeriod"/>
            </a:pPr>
            <a:r>
              <a:rPr lang="en-US" sz="2400" dirty="0"/>
              <a:t>What is the </a:t>
            </a:r>
            <a:r>
              <a:rPr lang="en-US" sz="2400" i="1" dirty="0">
                <a:solidFill>
                  <a:srgbClr val="FF0000"/>
                </a:solidFill>
              </a:rPr>
              <a:t>need/problem</a:t>
            </a:r>
            <a:r>
              <a:rPr lang="en-US" sz="2400" dirty="0"/>
              <a:t>? </a:t>
            </a:r>
          </a:p>
          <a:p>
            <a:pPr marL="800100" lvl="1" indent="-342900">
              <a:buFont typeface="+mj-lt"/>
              <a:buAutoNum type="arabicPeriod"/>
            </a:pPr>
            <a:r>
              <a:rPr lang="en-US" sz="2400" dirty="0"/>
              <a:t>What are the </a:t>
            </a:r>
            <a:r>
              <a:rPr lang="en-US" sz="2400" i="1" dirty="0">
                <a:solidFill>
                  <a:srgbClr val="FF0000"/>
                </a:solidFill>
              </a:rPr>
              <a:t>causes</a:t>
            </a:r>
            <a:r>
              <a:rPr lang="en-US" sz="2400" dirty="0"/>
              <a:t> of the problem?</a:t>
            </a:r>
          </a:p>
          <a:p>
            <a:pPr marL="800100" lvl="1" indent="-342900">
              <a:buFont typeface="+mj-lt"/>
              <a:buAutoNum type="arabicPeriod"/>
            </a:pPr>
            <a:r>
              <a:rPr lang="en-US" sz="2400" dirty="0"/>
              <a:t>What are the </a:t>
            </a:r>
            <a:r>
              <a:rPr lang="en-US" sz="2400" i="1" dirty="0">
                <a:solidFill>
                  <a:srgbClr val="FF0000"/>
                </a:solidFill>
              </a:rPr>
              <a:t>costs</a:t>
            </a:r>
            <a:r>
              <a:rPr lang="en-US" sz="2400" dirty="0"/>
              <a:t> of the problem?</a:t>
            </a:r>
          </a:p>
          <a:p>
            <a:pPr marL="800100" lvl="1" indent="-342900">
              <a:buFont typeface="+mj-lt"/>
              <a:buAutoNum type="arabicPeriod"/>
            </a:pPr>
            <a:r>
              <a:rPr lang="en-US" sz="2400" dirty="0"/>
              <a:t>What are </a:t>
            </a:r>
            <a:r>
              <a:rPr lang="en-US" sz="2400" i="1" dirty="0">
                <a:solidFill>
                  <a:srgbClr val="FF0000"/>
                </a:solidFill>
              </a:rPr>
              <a:t>promising strategies</a:t>
            </a:r>
            <a:r>
              <a:rPr lang="en-US" sz="2400" dirty="0">
                <a:solidFill>
                  <a:srgbClr val="FF0000"/>
                </a:solidFill>
              </a:rPr>
              <a:t> </a:t>
            </a:r>
            <a:r>
              <a:rPr lang="en-US" sz="2400" dirty="0"/>
              <a:t>for addressing the problem?</a:t>
            </a:r>
          </a:p>
          <a:p>
            <a:pPr marL="800100" lvl="1" indent="-342900">
              <a:buFont typeface="+mj-lt"/>
              <a:buAutoNum type="arabicPeriod"/>
            </a:pPr>
            <a:r>
              <a:rPr lang="en-US" sz="2400" dirty="0"/>
              <a:t>What are the </a:t>
            </a:r>
            <a:r>
              <a:rPr lang="en-US" sz="2400" i="1" dirty="0">
                <a:solidFill>
                  <a:srgbClr val="FF0000"/>
                </a:solidFill>
              </a:rPr>
              <a:t>major barriers</a:t>
            </a:r>
            <a:r>
              <a:rPr lang="en-US" sz="2400" dirty="0">
                <a:solidFill>
                  <a:srgbClr val="FF0000"/>
                </a:solidFill>
              </a:rPr>
              <a:t> </a:t>
            </a:r>
            <a:r>
              <a:rPr lang="en-US" sz="2400" dirty="0"/>
              <a:t>to addressing the problem? </a:t>
            </a:r>
          </a:p>
        </p:txBody>
      </p:sp>
    </p:spTree>
    <p:extLst>
      <p:ext uri="{BB962C8B-B14F-4D97-AF65-F5344CB8AC3E}">
        <p14:creationId xmlns:p14="http://schemas.microsoft.com/office/powerpoint/2010/main" val="351915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73639-F07B-3849-8F55-BA6B1A8EF8F2}"/>
              </a:ext>
            </a:extLst>
          </p:cNvPr>
          <p:cNvSpPr>
            <a:spLocks noGrp="1"/>
          </p:cNvSpPr>
          <p:nvPr>
            <p:ph type="title"/>
          </p:nvPr>
        </p:nvSpPr>
        <p:spPr/>
        <p:txBody>
          <a:bodyPr/>
          <a:lstStyle/>
          <a:p>
            <a:r>
              <a:rPr lang="en-US" dirty="0"/>
              <a:t>Writing: Statement of Need</a:t>
            </a:r>
          </a:p>
        </p:txBody>
      </p:sp>
      <p:sp>
        <p:nvSpPr>
          <p:cNvPr id="3" name="Content Placeholder 2">
            <a:extLst>
              <a:ext uri="{FF2B5EF4-FFF2-40B4-BE49-F238E27FC236}">
                <a16:creationId xmlns:a16="http://schemas.microsoft.com/office/drawing/2014/main" id="{9AFC7BA5-BB52-2046-AAAE-5A33FED6F8C7}"/>
              </a:ext>
            </a:extLst>
          </p:cNvPr>
          <p:cNvSpPr>
            <a:spLocks noGrp="1"/>
          </p:cNvSpPr>
          <p:nvPr>
            <p:ph idx="1"/>
          </p:nvPr>
        </p:nvSpPr>
        <p:spPr/>
        <p:txBody>
          <a:bodyPr>
            <a:normAutofit/>
          </a:bodyPr>
          <a:lstStyle/>
          <a:p>
            <a:r>
              <a:rPr lang="en-US" sz="2800" dirty="0"/>
              <a:t>Characteristics of a strong need statement</a:t>
            </a:r>
          </a:p>
          <a:p>
            <a:pPr lvl="1"/>
            <a:r>
              <a:rPr lang="en-US" sz="2400" dirty="0"/>
              <a:t>Is concise </a:t>
            </a:r>
          </a:p>
          <a:p>
            <a:pPr lvl="1"/>
            <a:r>
              <a:rPr lang="en-US" sz="2400" dirty="0"/>
              <a:t>Clearly describes affected population(s)</a:t>
            </a:r>
          </a:p>
          <a:p>
            <a:pPr lvl="1"/>
            <a:r>
              <a:rPr lang="en-US" sz="2400" dirty="0"/>
              <a:t>Includes current, accurate statistics</a:t>
            </a:r>
          </a:p>
          <a:p>
            <a:pPr lvl="1"/>
            <a:r>
              <a:rPr lang="en-US" sz="2400" dirty="0"/>
              <a:t>Uses comparisons to other problems, and other programs, elsewhere</a:t>
            </a:r>
          </a:p>
          <a:p>
            <a:pPr lvl="1"/>
            <a:r>
              <a:rPr lang="en-US" sz="2400" dirty="0"/>
              <a:t>Explicates alignment among your organization, the problem, the population, and the funder’s mission</a:t>
            </a:r>
          </a:p>
        </p:txBody>
      </p:sp>
    </p:spTree>
    <p:extLst>
      <p:ext uri="{BB962C8B-B14F-4D97-AF65-F5344CB8AC3E}">
        <p14:creationId xmlns:p14="http://schemas.microsoft.com/office/powerpoint/2010/main" val="167468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D5E31-5487-EE4D-ABE3-F48E9059B914}"/>
              </a:ext>
            </a:extLst>
          </p:cNvPr>
          <p:cNvSpPr>
            <a:spLocks noGrp="1"/>
          </p:cNvSpPr>
          <p:nvPr>
            <p:ph type="title"/>
          </p:nvPr>
        </p:nvSpPr>
        <p:spPr>
          <a:xfrm>
            <a:off x="646111" y="452718"/>
            <a:ext cx="9618029" cy="1400530"/>
          </a:xfrm>
        </p:spPr>
        <p:txBody>
          <a:bodyPr/>
          <a:lstStyle/>
          <a:p>
            <a:r>
              <a:rPr lang="en-US" sz="4000" dirty="0"/>
              <a:t>Writing: Project Narrative Components</a:t>
            </a:r>
          </a:p>
        </p:txBody>
      </p:sp>
      <p:sp>
        <p:nvSpPr>
          <p:cNvPr id="3" name="Content Placeholder 2">
            <a:extLst>
              <a:ext uri="{FF2B5EF4-FFF2-40B4-BE49-F238E27FC236}">
                <a16:creationId xmlns:a16="http://schemas.microsoft.com/office/drawing/2014/main" id="{E93A5267-0CB5-8D4A-9D6B-4C1D1018A353}"/>
              </a:ext>
            </a:extLst>
          </p:cNvPr>
          <p:cNvSpPr>
            <a:spLocks noGrp="1"/>
          </p:cNvSpPr>
          <p:nvPr>
            <p:ph idx="1"/>
          </p:nvPr>
        </p:nvSpPr>
        <p:spPr>
          <a:xfrm>
            <a:off x="1103312" y="1371600"/>
            <a:ext cx="9618029" cy="4876799"/>
          </a:xfrm>
        </p:spPr>
        <p:txBody>
          <a:bodyPr>
            <a:normAutofit/>
          </a:bodyPr>
          <a:lstStyle/>
          <a:p>
            <a:r>
              <a:rPr lang="en-US" sz="2800" dirty="0"/>
              <a:t>Introduction</a:t>
            </a:r>
          </a:p>
          <a:p>
            <a:pPr lvl="1"/>
            <a:r>
              <a:rPr lang="en-US" sz="2400" dirty="0"/>
              <a:t>Introduces and briefly justifies the approach to be used</a:t>
            </a:r>
          </a:p>
          <a:p>
            <a:pPr lvl="1"/>
            <a:r>
              <a:rPr lang="en-US" sz="2400" dirty="0"/>
              <a:t>Clarifies outcomes you hope to achieve</a:t>
            </a:r>
          </a:p>
          <a:p>
            <a:pPr lvl="1"/>
            <a:r>
              <a:rPr lang="en-US" sz="2400" dirty="0"/>
              <a:t>Calls attention to distinctive characteristics of your project</a:t>
            </a:r>
          </a:p>
          <a:p>
            <a:r>
              <a:rPr lang="en-US" sz="2800" dirty="0"/>
              <a:t>Approach</a:t>
            </a:r>
          </a:p>
          <a:p>
            <a:pPr lvl="1"/>
            <a:r>
              <a:rPr lang="en-US" sz="2400" dirty="0"/>
              <a:t>Explores the </a:t>
            </a:r>
            <a:r>
              <a:rPr lang="en-US" sz="2400" i="1" dirty="0"/>
              <a:t>significance</a:t>
            </a:r>
            <a:r>
              <a:rPr lang="en-US" sz="2400" dirty="0"/>
              <a:t>, </a:t>
            </a:r>
            <a:r>
              <a:rPr lang="en-US" sz="2400" i="1" dirty="0"/>
              <a:t>innovation</a:t>
            </a:r>
            <a:r>
              <a:rPr lang="en-US" sz="2400" dirty="0"/>
              <a:t>, and </a:t>
            </a:r>
            <a:r>
              <a:rPr lang="en-US" sz="2400" i="1" dirty="0"/>
              <a:t>feasibility</a:t>
            </a:r>
            <a:r>
              <a:rPr lang="en-US" sz="2400" dirty="0"/>
              <a:t> of your approach</a:t>
            </a:r>
          </a:p>
          <a:p>
            <a:pPr lvl="1"/>
            <a:r>
              <a:rPr lang="en-US" sz="2400" dirty="0"/>
              <a:t>Defines the scope of your project, why it is timely</a:t>
            </a:r>
          </a:p>
          <a:p>
            <a:pPr lvl="1"/>
            <a:r>
              <a:rPr lang="en-US" sz="2400" dirty="0"/>
              <a:t>Describes in detail your collaborators and why they’re of value</a:t>
            </a:r>
          </a:p>
        </p:txBody>
      </p:sp>
    </p:spTree>
    <p:extLst>
      <p:ext uri="{BB962C8B-B14F-4D97-AF65-F5344CB8AC3E}">
        <p14:creationId xmlns:p14="http://schemas.microsoft.com/office/powerpoint/2010/main" val="4171082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48719A-D7F2-C446-97B7-0E58EE3EB3C4}"/>
              </a:ext>
            </a:extLst>
          </p:cNvPr>
          <p:cNvSpPr>
            <a:spLocks noGrp="1"/>
          </p:cNvSpPr>
          <p:nvPr>
            <p:ph idx="1"/>
          </p:nvPr>
        </p:nvSpPr>
        <p:spPr>
          <a:xfrm>
            <a:off x="1103312" y="1463040"/>
            <a:ext cx="10440988" cy="4785359"/>
          </a:xfrm>
        </p:spPr>
        <p:txBody>
          <a:bodyPr>
            <a:normAutofit lnSpcReduction="10000"/>
          </a:bodyPr>
          <a:lstStyle/>
          <a:p>
            <a:r>
              <a:rPr lang="en-US" sz="2800" dirty="0"/>
              <a:t>Goals, objectives, activities</a:t>
            </a:r>
          </a:p>
          <a:p>
            <a:pPr lvl="1"/>
            <a:r>
              <a:rPr lang="en-US" sz="2400" i="1" dirty="0"/>
              <a:t>All</a:t>
            </a:r>
            <a:r>
              <a:rPr lang="en-US" sz="2400" dirty="0"/>
              <a:t> must be aligned</a:t>
            </a:r>
          </a:p>
          <a:p>
            <a:pPr lvl="1"/>
            <a:r>
              <a:rPr lang="en-US" sz="2400" dirty="0"/>
              <a:t>Objectives should be SMART</a:t>
            </a:r>
          </a:p>
          <a:p>
            <a:pPr lvl="1"/>
            <a:r>
              <a:rPr lang="en-US" sz="2400" dirty="0"/>
              <a:t>Establish benchmarks for success</a:t>
            </a:r>
          </a:p>
          <a:p>
            <a:r>
              <a:rPr lang="en-US" sz="2800" dirty="0"/>
              <a:t>Participants</a:t>
            </a:r>
          </a:p>
          <a:p>
            <a:pPr lvl="1"/>
            <a:r>
              <a:rPr lang="en-US" sz="2400" dirty="0"/>
              <a:t>Demographic profile</a:t>
            </a:r>
          </a:p>
          <a:p>
            <a:pPr lvl="1"/>
            <a:r>
              <a:rPr lang="en-US" sz="2400" dirty="0"/>
              <a:t>How they will be identified, recruited, managed, affected by project</a:t>
            </a:r>
          </a:p>
          <a:p>
            <a:pPr lvl="1"/>
            <a:r>
              <a:rPr lang="en-US" sz="2400" dirty="0"/>
              <a:t>Length of engagement</a:t>
            </a:r>
          </a:p>
          <a:p>
            <a:pPr lvl="1"/>
            <a:r>
              <a:rPr lang="en-US" sz="2400" dirty="0"/>
              <a:t>Any other ethical or cultural considerations</a:t>
            </a:r>
          </a:p>
        </p:txBody>
      </p:sp>
      <p:sp>
        <p:nvSpPr>
          <p:cNvPr id="4" name="Title 1">
            <a:extLst>
              <a:ext uri="{FF2B5EF4-FFF2-40B4-BE49-F238E27FC236}">
                <a16:creationId xmlns:a16="http://schemas.microsoft.com/office/drawing/2014/main" id="{7E6C7B6B-72C5-2644-8739-9D3A0019B859}"/>
              </a:ext>
            </a:extLst>
          </p:cNvPr>
          <p:cNvSpPr>
            <a:spLocks noGrp="1"/>
          </p:cNvSpPr>
          <p:nvPr>
            <p:ph type="title"/>
          </p:nvPr>
        </p:nvSpPr>
        <p:spPr>
          <a:xfrm>
            <a:off x="646111" y="452718"/>
            <a:ext cx="9618029" cy="1400530"/>
          </a:xfrm>
        </p:spPr>
        <p:txBody>
          <a:bodyPr/>
          <a:lstStyle/>
          <a:p>
            <a:r>
              <a:rPr lang="en-US" sz="4000" dirty="0"/>
              <a:t>Writing: Project Narrative Components</a:t>
            </a:r>
          </a:p>
        </p:txBody>
      </p:sp>
    </p:spTree>
    <p:extLst>
      <p:ext uri="{BB962C8B-B14F-4D97-AF65-F5344CB8AC3E}">
        <p14:creationId xmlns:p14="http://schemas.microsoft.com/office/powerpoint/2010/main" val="77990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B3AD6-91B8-A641-9145-EC61C06DB616}"/>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CAB87EFF-DAC6-2A40-97FA-A018EFC54C10}"/>
              </a:ext>
            </a:extLst>
          </p:cNvPr>
          <p:cNvSpPr>
            <a:spLocks noGrp="1"/>
          </p:cNvSpPr>
          <p:nvPr>
            <p:ph idx="1"/>
          </p:nvPr>
        </p:nvSpPr>
        <p:spPr/>
        <p:txBody>
          <a:bodyPr/>
          <a:lstStyle/>
          <a:p>
            <a:r>
              <a:rPr lang="en-US" sz="2800" dirty="0"/>
              <a:t>A bit about my background</a:t>
            </a:r>
          </a:p>
          <a:p>
            <a:pPr marL="0" indent="0">
              <a:buNone/>
            </a:pPr>
            <a:endParaRPr lang="en-US" sz="2800" dirty="0"/>
          </a:p>
          <a:p>
            <a:r>
              <a:rPr lang="en-US" sz="2800" dirty="0"/>
              <a:t>Provide some grant writing tips “down the middle”</a:t>
            </a:r>
          </a:p>
          <a:p>
            <a:pPr marL="0" indent="0">
              <a:buNone/>
            </a:pPr>
            <a:endParaRPr lang="en-US" sz="2800" dirty="0"/>
          </a:p>
          <a:p>
            <a:r>
              <a:rPr lang="en-US" sz="2800" dirty="0"/>
              <a:t>Not an exhaustive course, but some general guidelines to help you as you seek funding.</a:t>
            </a:r>
          </a:p>
          <a:p>
            <a:endParaRPr lang="en-US" dirty="0"/>
          </a:p>
        </p:txBody>
      </p:sp>
    </p:spTree>
    <p:extLst>
      <p:ext uri="{BB962C8B-B14F-4D97-AF65-F5344CB8AC3E}">
        <p14:creationId xmlns:p14="http://schemas.microsoft.com/office/powerpoint/2010/main" val="1650980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31751-406D-6C48-B00F-CA5A24394353}"/>
              </a:ext>
            </a:extLst>
          </p:cNvPr>
          <p:cNvSpPr>
            <a:spLocks noGrp="1"/>
          </p:cNvSpPr>
          <p:nvPr>
            <p:ph idx="1"/>
          </p:nvPr>
        </p:nvSpPr>
        <p:spPr>
          <a:xfrm>
            <a:off x="1103312" y="1280160"/>
            <a:ext cx="9618029" cy="4968239"/>
          </a:xfrm>
        </p:spPr>
        <p:txBody>
          <a:bodyPr>
            <a:normAutofit lnSpcReduction="10000"/>
          </a:bodyPr>
          <a:lstStyle/>
          <a:p>
            <a:r>
              <a:rPr lang="en-US" sz="2800" dirty="0"/>
              <a:t>Workplan / Timeline</a:t>
            </a:r>
          </a:p>
          <a:p>
            <a:pPr lvl="1"/>
            <a:r>
              <a:rPr lang="en-US" sz="2400" dirty="0"/>
              <a:t>Dates by which major accomplishments, deliverables will be expected</a:t>
            </a:r>
          </a:p>
          <a:p>
            <a:pPr lvl="1"/>
            <a:r>
              <a:rPr lang="en-US" sz="2400" dirty="0"/>
              <a:t>How particular activities will be spread across a project period</a:t>
            </a:r>
          </a:p>
          <a:p>
            <a:r>
              <a:rPr lang="en-US" sz="2800" dirty="0"/>
              <a:t>Outcomes, outputs, logic models</a:t>
            </a:r>
          </a:p>
          <a:p>
            <a:pPr lvl="1"/>
            <a:r>
              <a:rPr lang="en-US" sz="2400" dirty="0"/>
              <a:t>Logic models showcase the specific patterns among </a:t>
            </a:r>
            <a:r>
              <a:rPr lang="en-US" sz="2400" i="1" dirty="0"/>
              <a:t>inputs</a:t>
            </a:r>
            <a:r>
              <a:rPr lang="en-US" sz="2400" dirty="0"/>
              <a:t>, </a:t>
            </a:r>
            <a:r>
              <a:rPr lang="en-US" sz="2400" i="1" dirty="0"/>
              <a:t>goals</a:t>
            </a:r>
            <a:r>
              <a:rPr lang="en-US" sz="2400" dirty="0"/>
              <a:t>, </a:t>
            </a:r>
            <a:r>
              <a:rPr lang="en-US" sz="2400" i="1" dirty="0"/>
              <a:t>objectives</a:t>
            </a:r>
            <a:r>
              <a:rPr lang="en-US" sz="2400" dirty="0"/>
              <a:t>, </a:t>
            </a:r>
            <a:r>
              <a:rPr lang="en-US" sz="2400" i="1" dirty="0"/>
              <a:t>activities</a:t>
            </a:r>
            <a:r>
              <a:rPr lang="en-US" sz="2400" dirty="0"/>
              <a:t>, </a:t>
            </a:r>
            <a:r>
              <a:rPr lang="en-US" sz="2400" i="1" dirty="0"/>
              <a:t>outputs</a:t>
            </a:r>
            <a:r>
              <a:rPr lang="en-US" sz="2400" dirty="0"/>
              <a:t>, and </a:t>
            </a:r>
            <a:r>
              <a:rPr lang="en-US" sz="2400" i="1" dirty="0"/>
              <a:t>short- and long-term outcomes</a:t>
            </a:r>
            <a:r>
              <a:rPr lang="en-US" sz="2400" dirty="0"/>
              <a:t>. </a:t>
            </a:r>
          </a:p>
          <a:p>
            <a:r>
              <a:rPr lang="en-US" sz="2800" dirty="0"/>
              <a:t>Sustainability</a:t>
            </a:r>
          </a:p>
          <a:p>
            <a:pPr lvl="1"/>
            <a:r>
              <a:rPr lang="en-US" sz="2400" dirty="0"/>
              <a:t>How will your project be sustained after the grant period? </a:t>
            </a:r>
          </a:p>
        </p:txBody>
      </p:sp>
      <p:sp>
        <p:nvSpPr>
          <p:cNvPr id="4" name="Title 1">
            <a:extLst>
              <a:ext uri="{FF2B5EF4-FFF2-40B4-BE49-F238E27FC236}">
                <a16:creationId xmlns:a16="http://schemas.microsoft.com/office/drawing/2014/main" id="{88278C29-EC4A-EE43-ADD8-719425F4B878}"/>
              </a:ext>
            </a:extLst>
          </p:cNvPr>
          <p:cNvSpPr>
            <a:spLocks noGrp="1"/>
          </p:cNvSpPr>
          <p:nvPr>
            <p:ph type="title"/>
          </p:nvPr>
        </p:nvSpPr>
        <p:spPr>
          <a:xfrm>
            <a:off x="646111" y="452718"/>
            <a:ext cx="9618029" cy="1400530"/>
          </a:xfrm>
        </p:spPr>
        <p:txBody>
          <a:bodyPr/>
          <a:lstStyle/>
          <a:p>
            <a:r>
              <a:rPr lang="en-US" sz="4000" dirty="0"/>
              <a:t>Writing: Project Narrative Components</a:t>
            </a:r>
          </a:p>
        </p:txBody>
      </p:sp>
    </p:spTree>
    <p:extLst>
      <p:ext uri="{BB962C8B-B14F-4D97-AF65-F5344CB8AC3E}">
        <p14:creationId xmlns:p14="http://schemas.microsoft.com/office/powerpoint/2010/main" val="3851978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366A2A-B1AD-F849-972D-EE94C393DB76}"/>
              </a:ext>
            </a:extLst>
          </p:cNvPr>
          <p:cNvSpPr>
            <a:spLocks noGrp="1"/>
          </p:cNvSpPr>
          <p:nvPr>
            <p:ph idx="1"/>
          </p:nvPr>
        </p:nvSpPr>
        <p:spPr/>
        <p:txBody>
          <a:bodyPr>
            <a:normAutofit/>
          </a:bodyPr>
          <a:lstStyle/>
          <a:p>
            <a:r>
              <a:rPr lang="en-US" sz="3200" dirty="0"/>
              <a:t>Organizational qualifications</a:t>
            </a:r>
          </a:p>
          <a:p>
            <a:pPr lvl="1"/>
            <a:r>
              <a:rPr lang="en-US" sz="2800" dirty="0"/>
              <a:t>History, mission, &amp; accomplishments</a:t>
            </a:r>
          </a:p>
          <a:p>
            <a:pPr lvl="1"/>
            <a:r>
              <a:rPr lang="en-US" sz="2800" dirty="0"/>
              <a:t>Leadership team / Administration</a:t>
            </a:r>
          </a:p>
          <a:p>
            <a:pPr lvl="1"/>
            <a:r>
              <a:rPr lang="en-US" sz="2800" dirty="0"/>
              <a:t>Personnel</a:t>
            </a:r>
          </a:p>
          <a:p>
            <a:pPr lvl="1"/>
            <a:r>
              <a:rPr lang="en-US" sz="2800" dirty="0"/>
              <a:t>Infrastructure</a:t>
            </a:r>
          </a:p>
        </p:txBody>
      </p:sp>
      <p:sp>
        <p:nvSpPr>
          <p:cNvPr id="4" name="Title 1">
            <a:extLst>
              <a:ext uri="{FF2B5EF4-FFF2-40B4-BE49-F238E27FC236}">
                <a16:creationId xmlns:a16="http://schemas.microsoft.com/office/drawing/2014/main" id="{7B0876C4-1C40-DD41-8941-99341F93B778}"/>
              </a:ext>
            </a:extLst>
          </p:cNvPr>
          <p:cNvSpPr>
            <a:spLocks noGrp="1"/>
          </p:cNvSpPr>
          <p:nvPr>
            <p:ph type="title"/>
          </p:nvPr>
        </p:nvSpPr>
        <p:spPr>
          <a:xfrm>
            <a:off x="646111" y="452718"/>
            <a:ext cx="9618029" cy="1400530"/>
          </a:xfrm>
        </p:spPr>
        <p:txBody>
          <a:bodyPr/>
          <a:lstStyle/>
          <a:p>
            <a:r>
              <a:rPr lang="en-US" sz="4000" dirty="0"/>
              <a:t>Writing: Project Narrative Components</a:t>
            </a:r>
          </a:p>
        </p:txBody>
      </p:sp>
    </p:spTree>
    <p:extLst>
      <p:ext uri="{BB962C8B-B14F-4D97-AF65-F5344CB8AC3E}">
        <p14:creationId xmlns:p14="http://schemas.microsoft.com/office/powerpoint/2010/main" val="408094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38A2-E315-BF47-9642-CF2491AFCB76}"/>
              </a:ext>
            </a:extLst>
          </p:cNvPr>
          <p:cNvSpPr>
            <a:spLocks noGrp="1"/>
          </p:cNvSpPr>
          <p:nvPr>
            <p:ph type="title"/>
          </p:nvPr>
        </p:nvSpPr>
        <p:spPr/>
        <p:txBody>
          <a:bodyPr/>
          <a:lstStyle/>
          <a:p>
            <a:r>
              <a:rPr lang="en-US" dirty="0"/>
              <a:t>Evaluation: Why is it important?</a:t>
            </a:r>
          </a:p>
        </p:txBody>
      </p:sp>
      <p:sp>
        <p:nvSpPr>
          <p:cNvPr id="3" name="Content Placeholder 2">
            <a:extLst>
              <a:ext uri="{FF2B5EF4-FFF2-40B4-BE49-F238E27FC236}">
                <a16:creationId xmlns:a16="http://schemas.microsoft.com/office/drawing/2014/main" id="{93AEB5FA-7655-3C40-98E3-7EA3DFD90CD4}"/>
              </a:ext>
            </a:extLst>
          </p:cNvPr>
          <p:cNvSpPr>
            <a:spLocks noGrp="1"/>
          </p:cNvSpPr>
          <p:nvPr>
            <p:ph idx="1"/>
          </p:nvPr>
        </p:nvSpPr>
        <p:spPr>
          <a:xfrm>
            <a:off x="1103312" y="1531620"/>
            <a:ext cx="8946541" cy="4716779"/>
          </a:xfrm>
        </p:spPr>
        <p:txBody>
          <a:bodyPr>
            <a:normAutofit lnSpcReduction="10000"/>
          </a:bodyPr>
          <a:lstStyle/>
          <a:p>
            <a:pPr marL="457200" indent="-457200">
              <a:buFont typeface="+mj-lt"/>
              <a:buAutoNum type="arabicPeriod"/>
            </a:pPr>
            <a:r>
              <a:rPr lang="en-US" sz="2800" dirty="0"/>
              <a:t>It can help you determine if parts of your project are working as envisioned.</a:t>
            </a:r>
          </a:p>
          <a:p>
            <a:pPr marL="457200" indent="-457200">
              <a:buFont typeface="+mj-lt"/>
              <a:buAutoNum type="arabicPeriod"/>
            </a:pPr>
            <a:r>
              <a:rPr lang="en-US" sz="2800" dirty="0"/>
              <a:t>It can provide meaningful opportunities for reflection and discussion.</a:t>
            </a:r>
          </a:p>
          <a:p>
            <a:pPr marL="457200" indent="-457200">
              <a:buFont typeface="+mj-lt"/>
              <a:buAutoNum type="arabicPeriod"/>
            </a:pPr>
            <a:r>
              <a:rPr lang="en-US" sz="2800" dirty="0"/>
              <a:t>It can prove whether your approach is effective or not.</a:t>
            </a:r>
          </a:p>
          <a:p>
            <a:pPr marL="457200" indent="-457200">
              <a:buFont typeface="+mj-lt"/>
              <a:buAutoNum type="arabicPeriod"/>
            </a:pPr>
            <a:r>
              <a:rPr lang="en-US" sz="2800" dirty="0"/>
              <a:t>It can help generate information about your project’s results.</a:t>
            </a:r>
          </a:p>
          <a:p>
            <a:pPr marL="457200" indent="-457200">
              <a:buFont typeface="+mj-lt"/>
              <a:buAutoNum type="arabicPeriod"/>
            </a:pPr>
            <a:r>
              <a:rPr lang="en-US" sz="2800" dirty="0"/>
              <a:t>It can help educate both funders and the overall field.</a:t>
            </a:r>
          </a:p>
        </p:txBody>
      </p:sp>
    </p:spTree>
    <p:extLst>
      <p:ext uri="{BB962C8B-B14F-4D97-AF65-F5344CB8AC3E}">
        <p14:creationId xmlns:p14="http://schemas.microsoft.com/office/powerpoint/2010/main" val="800956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62DCC-5423-A941-AA6A-B9966E2BCD8D}"/>
              </a:ext>
            </a:extLst>
          </p:cNvPr>
          <p:cNvSpPr>
            <a:spLocks noGrp="1"/>
          </p:cNvSpPr>
          <p:nvPr>
            <p:ph type="title"/>
          </p:nvPr>
        </p:nvSpPr>
        <p:spPr/>
        <p:txBody>
          <a:bodyPr/>
          <a:lstStyle/>
          <a:p>
            <a:r>
              <a:rPr lang="en-US" dirty="0"/>
              <a:t>Types of Evaluation</a:t>
            </a:r>
          </a:p>
        </p:txBody>
      </p:sp>
      <p:sp>
        <p:nvSpPr>
          <p:cNvPr id="3" name="Content Placeholder 2">
            <a:extLst>
              <a:ext uri="{FF2B5EF4-FFF2-40B4-BE49-F238E27FC236}">
                <a16:creationId xmlns:a16="http://schemas.microsoft.com/office/drawing/2014/main" id="{8F8A757C-C835-EA4C-9E6A-680398DBFCC8}"/>
              </a:ext>
            </a:extLst>
          </p:cNvPr>
          <p:cNvSpPr>
            <a:spLocks noGrp="1"/>
          </p:cNvSpPr>
          <p:nvPr>
            <p:ph idx="1"/>
          </p:nvPr>
        </p:nvSpPr>
        <p:spPr>
          <a:xfrm>
            <a:off x="1103312" y="1463040"/>
            <a:ext cx="10052368" cy="4785359"/>
          </a:xfrm>
        </p:spPr>
        <p:txBody>
          <a:bodyPr>
            <a:normAutofit/>
          </a:bodyPr>
          <a:lstStyle/>
          <a:p>
            <a:r>
              <a:rPr lang="en-US" sz="2800" i="1" dirty="0">
                <a:solidFill>
                  <a:srgbClr val="FF0000"/>
                </a:solidFill>
              </a:rPr>
              <a:t>Benchmark evaluation</a:t>
            </a:r>
            <a:r>
              <a:rPr lang="en-US" sz="2800" dirty="0"/>
              <a:t>: Measures baseline data prior to program implementation, all subsequent measurements are called benchmark evaluations</a:t>
            </a:r>
          </a:p>
          <a:p>
            <a:r>
              <a:rPr lang="en-US" sz="2800" i="1" dirty="0">
                <a:solidFill>
                  <a:srgbClr val="FF0000"/>
                </a:solidFill>
              </a:rPr>
              <a:t>Formative evaluation</a:t>
            </a:r>
            <a:r>
              <a:rPr lang="en-US" sz="2800" dirty="0"/>
              <a:t>: Produces information that is helpful as the project begins to take form; also includes </a:t>
            </a:r>
            <a:r>
              <a:rPr lang="en-US" sz="2800" i="1" dirty="0"/>
              <a:t>process evaluation</a:t>
            </a:r>
            <a:r>
              <a:rPr lang="en-US" sz="2800" dirty="0"/>
              <a:t>.</a:t>
            </a:r>
          </a:p>
          <a:p>
            <a:r>
              <a:rPr lang="en-US" sz="2800" i="1" dirty="0">
                <a:solidFill>
                  <a:srgbClr val="FF0000"/>
                </a:solidFill>
              </a:rPr>
              <a:t>Summative evaluation</a:t>
            </a:r>
            <a:r>
              <a:rPr lang="en-US" sz="2800" dirty="0"/>
              <a:t>: Measures and reports what was achieved at the project’s end.</a:t>
            </a:r>
          </a:p>
          <a:p>
            <a:r>
              <a:rPr lang="en-US" sz="2800" i="1" dirty="0">
                <a:solidFill>
                  <a:srgbClr val="FF0000"/>
                </a:solidFill>
              </a:rPr>
              <a:t>Impact/outcome evaluation</a:t>
            </a:r>
            <a:r>
              <a:rPr lang="en-US" sz="2800" dirty="0"/>
              <a:t>: Measures </a:t>
            </a:r>
            <a:r>
              <a:rPr lang="en-US" sz="2800" i="1" dirty="0"/>
              <a:t>what has changed</a:t>
            </a:r>
            <a:r>
              <a:rPr lang="en-US" sz="2800" dirty="0"/>
              <a:t> among individuals, the larger consequences.</a:t>
            </a:r>
            <a:endParaRPr lang="en-US" sz="2800" i="1" dirty="0"/>
          </a:p>
        </p:txBody>
      </p:sp>
    </p:spTree>
    <p:extLst>
      <p:ext uri="{BB962C8B-B14F-4D97-AF65-F5344CB8AC3E}">
        <p14:creationId xmlns:p14="http://schemas.microsoft.com/office/powerpoint/2010/main" val="3985720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D2B9FC7-6CC6-4B42-BC38-48DE96255E44}"/>
              </a:ext>
            </a:extLst>
          </p:cNvPr>
          <p:cNvSpPr>
            <a:spLocks noGrp="1"/>
          </p:cNvSpPr>
          <p:nvPr>
            <p:ph type="title"/>
          </p:nvPr>
        </p:nvSpPr>
        <p:spPr>
          <a:xfrm>
            <a:off x="648930" y="629267"/>
            <a:ext cx="9252154" cy="1016654"/>
          </a:xfrm>
        </p:spPr>
        <p:txBody>
          <a:bodyPr>
            <a:normAutofit/>
          </a:bodyPr>
          <a:lstStyle/>
          <a:p>
            <a:r>
              <a:rPr lang="en-US">
                <a:solidFill>
                  <a:srgbClr val="EBEBEB"/>
                </a:solidFill>
              </a:rPr>
              <a:t>Evaluation Considerations</a:t>
            </a:r>
          </a:p>
        </p:txBody>
      </p:sp>
      <p:sp useBgFill="1">
        <p:nvSpPr>
          <p:cNvPr id="15" name="Freeform: Shape 14">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A474D97A-AD9A-9A40-B2D4-836F729C4F86}"/>
              </a:ext>
            </a:extLst>
          </p:cNvPr>
          <p:cNvSpPr>
            <a:spLocks noGrp="1"/>
          </p:cNvSpPr>
          <p:nvPr>
            <p:ph idx="1"/>
          </p:nvPr>
        </p:nvSpPr>
        <p:spPr>
          <a:xfrm>
            <a:off x="648931" y="2286163"/>
            <a:ext cx="7153602" cy="3920808"/>
          </a:xfrm>
        </p:spPr>
        <p:txBody>
          <a:bodyPr>
            <a:normAutofit lnSpcReduction="10000"/>
          </a:bodyPr>
          <a:lstStyle/>
          <a:p>
            <a:pPr>
              <a:buClr>
                <a:schemeClr val="tx1"/>
              </a:buClr>
            </a:pPr>
            <a:r>
              <a:rPr lang="en-US" sz="2800" dirty="0"/>
              <a:t>Purpose</a:t>
            </a:r>
          </a:p>
          <a:p>
            <a:pPr lvl="1">
              <a:buClr>
                <a:schemeClr val="tx1"/>
              </a:buClr>
            </a:pPr>
            <a:r>
              <a:rPr lang="en-US" sz="2400" dirty="0"/>
              <a:t>Refer to your needs assessment, narrative, and project benchmarks</a:t>
            </a:r>
          </a:p>
          <a:p>
            <a:pPr lvl="1">
              <a:buClr>
                <a:schemeClr val="tx1"/>
              </a:buClr>
            </a:pPr>
            <a:r>
              <a:rPr lang="en-US" sz="2400" dirty="0"/>
              <a:t>From whom will you collect your data?</a:t>
            </a:r>
          </a:p>
          <a:p>
            <a:pPr>
              <a:buClr>
                <a:schemeClr val="tx1"/>
              </a:buClr>
            </a:pPr>
            <a:r>
              <a:rPr lang="en-US" sz="2800" dirty="0"/>
              <a:t>Data</a:t>
            </a:r>
          </a:p>
          <a:p>
            <a:pPr lvl="1">
              <a:buClr>
                <a:schemeClr val="tx1"/>
              </a:buClr>
            </a:pPr>
            <a:r>
              <a:rPr lang="en-US" sz="2400" dirty="0"/>
              <a:t>Quality measurement is important</a:t>
            </a:r>
          </a:p>
          <a:p>
            <a:pPr lvl="1">
              <a:buClr>
                <a:schemeClr val="tx1"/>
              </a:buClr>
            </a:pPr>
            <a:r>
              <a:rPr lang="en-US" sz="2400" dirty="0"/>
              <a:t>Determine clearances: Who approves human subjects research for your organization?</a:t>
            </a:r>
          </a:p>
          <a:p>
            <a:endParaRPr lang="en-US" dirty="0"/>
          </a:p>
        </p:txBody>
      </p:sp>
      <p:pic>
        <p:nvPicPr>
          <p:cNvPr id="4" name="Picture 3">
            <a:extLst>
              <a:ext uri="{FF2B5EF4-FFF2-40B4-BE49-F238E27FC236}">
                <a16:creationId xmlns:a16="http://schemas.microsoft.com/office/drawing/2014/main" id="{B3508BAA-AEC9-F644-82E2-1750B9345F2E}"/>
              </a:ext>
            </a:extLst>
          </p:cNvPr>
          <p:cNvPicPr>
            <a:picLocks noChangeAspect="1"/>
          </p:cNvPicPr>
          <p:nvPr/>
        </p:nvPicPr>
        <p:blipFill>
          <a:blip r:embed="rId3"/>
          <a:stretch>
            <a:fillRect/>
          </a:stretch>
        </p:blipFill>
        <p:spPr>
          <a:xfrm>
            <a:off x="8129872" y="2672454"/>
            <a:ext cx="3413671" cy="3413671"/>
          </a:xfrm>
          <a:prstGeom prst="rect">
            <a:avLst/>
          </a:prstGeom>
          <a:effectLst/>
        </p:spPr>
      </p:pic>
    </p:spTree>
    <p:extLst>
      <p:ext uri="{BB962C8B-B14F-4D97-AF65-F5344CB8AC3E}">
        <p14:creationId xmlns:p14="http://schemas.microsoft.com/office/powerpoint/2010/main" val="158959593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3D28-113F-4F45-9D24-FD6FD662DEA0}"/>
              </a:ext>
            </a:extLst>
          </p:cNvPr>
          <p:cNvSpPr>
            <a:spLocks noGrp="1"/>
          </p:cNvSpPr>
          <p:nvPr>
            <p:ph type="title"/>
          </p:nvPr>
        </p:nvSpPr>
        <p:spPr/>
        <p:txBody>
          <a:bodyPr/>
          <a:lstStyle/>
          <a:p>
            <a:r>
              <a:rPr lang="en-US" dirty="0"/>
              <a:t>Evaluation Considerations</a:t>
            </a:r>
          </a:p>
        </p:txBody>
      </p:sp>
      <p:sp>
        <p:nvSpPr>
          <p:cNvPr id="3" name="Content Placeholder 2">
            <a:extLst>
              <a:ext uri="{FF2B5EF4-FFF2-40B4-BE49-F238E27FC236}">
                <a16:creationId xmlns:a16="http://schemas.microsoft.com/office/drawing/2014/main" id="{6A407610-8CA0-0D44-8871-B35213E60263}"/>
              </a:ext>
            </a:extLst>
          </p:cNvPr>
          <p:cNvSpPr>
            <a:spLocks noGrp="1"/>
          </p:cNvSpPr>
          <p:nvPr>
            <p:ph idx="1"/>
          </p:nvPr>
        </p:nvSpPr>
        <p:spPr>
          <a:xfrm>
            <a:off x="1103312" y="1485900"/>
            <a:ext cx="10578148" cy="4762499"/>
          </a:xfrm>
        </p:spPr>
        <p:txBody>
          <a:bodyPr>
            <a:normAutofit lnSpcReduction="10000"/>
          </a:bodyPr>
          <a:lstStyle/>
          <a:p>
            <a:r>
              <a:rPr lang="en-US" sz="2800" dirty="0"/>
              <a:t>Analysis</a:t>
            </a:r>
          </a:p>
          <a:p>
            <a:pPr lvl="1"/>
            <a:r>
              <a:rPr lang="en-US" sz="2400" dirty="0"/>
              <a:t>What reports do you plan to make? </a:t>
            </a:r>
          </a:p>
          <a:p>
            <a:pPr lvl="1"/>
            <a:r>
              <a:rPr lang="en-US" sz="2400" dirty="0"/>
              <a:t>Establish a timeline for analysis and reporting</a:t>
            </a:r>
          </a:p>
          <a:p>
            <a:r>
              <a:rPr lang="en-US" sz="2800" dirty="0"/>
              <a:t>Roles, Responsibilities, Resources</a:t>
            </a:r>
          </a:p>
          <a:p>
            <a:pPr lvl="1"/>
            <a:r>
              <a:rPr lang="en-US" sz="2400" dirty="0"/>
              <a:t>Who will design and administer the evaluation? </a:t>
            </a:r>
          </a:p>
          <a:p>
            <a:pPr lvl="1"/>
            <a:r>
              <a:rPr lang="en-US" sz="2400" dirty="0"/>
              <a:t>Do you have an internal or external evaluator or both?</a:t>
            </a:r>
          </a:p>
          <a:p>
            <a:pPr lvl="1"/>
            <a:r>
              <a:rPr lang="en-US" sz="2400" dirty="0"/>
              <a:t>How much will evaluation cost? Include it in your budget!</a:t>
            </a:r>
          </a:p>
          <a:p>
            <a:pPr marL="457200" lvl="1" indent="0">
              <a:buNone/>
            </a:pPr>
            <a:endParaRPr lang="en-US" sz="2400" dirty="0"/>
          </a:p>
          <a:p>
            <a:r>
              <a:rPr lang="en-US" sz="2800" dirty="0"/>
              <a:t>Evaluation should include stakeholders in the project as well.</a:t>
            </a:r>
          </a:p>
        </p:txBody>
      </p:sp>
    </p:spTree>
    <p:extLst>
      <p:ext uri="{BB962C8B-B14F-4D97-AF65-F5344CB8AC3E}">
        <p14:creationId xmlns:p14="http://schemas.microsoft.com/office/powerpoint/2010/main" val="4277508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A5FE-60E3-D843-B819-0425642F2A16}"/>
              </a:ext>
            </a:extLst>
          </p:cNvPr>
          <p:cNvSpPr>
            <a:spLocks noGrp="1"/>
          </p:cNvSpPr>
          <p:nvPr>
            <p:ph type="title"/>
          </p:nvPr>
        </p:nvSpPr>
        <p:spPr/>
        <p:txBody>
          <a:bodyPr/>
          <a:lstStyle/>
          <a:p>
            <a:r>
              <a:rPr lang="en-US" dirty="0"/>
              <a:t>Editing &amp; Revision: 4 Areas</a:t>
            </a:r>
          </a:p>
        </p:txBody>
      </p:sp>
      <p:sp>
        <p:nvSpPr>
          <p:cNvPr id="3" name="Content Placeholder 2">
            <a:extLst>
              <a:ext uri="{FF2B5EF4-FFF2-40B4-BE49-F238E27FC236}">
                <a16:creationId xmlns:a16="http://schemas.microsoft.com/office/drawing/2014/main" id="{0EBA7E6B-71C2-2C43-9210-AA3DC8D8695D}"/>
              </a:ext>
            </a:extLst>
          </p:cNvPr>
          <p:cNvSpPr>
            <a:spLocks noGrp="1"/>
          </p:cNvSpPr>
          <p:nvPr>
            <p:ph idx="1"/>
          </p:nvPr>
        </p:nvSpPr>
        <p:spPr>
          <a:xfrm>
            <a:off x="1103312" y="1325880"/>
            <a:ext cx="9983788" cy="4922519"/>
          </a:xfrm>
        </p:spPr>
        <p:txBody>
          <a:bodyPr>
            <a:normAutofit lnSpcReduction="10000"/>
          </a:bodyPr>
          <a:lstStyle/>
          <a:p>
            <a:pPr marL="457200" indent="-457200">
              <a:buFont typeface="+mj-lt"/>
              <a:buAutoNum type="arabicPeriod"/>
            </a:pPr>
            <a:r>
              <a:rPr lang="en-US" sz="2800" dirty="0"/>
              <a:t>Content and organization</a:t>
            </a:r>
          </a:p>
          <a:p>
            <a:pPr lvl="1"/>
            <a:r>
              <a:rPr lang="en-US" sz="2400" dirty="0"/>
              <a:t>Included all components? Do your ideas flow logically?</a:t>
            </a:r>
          </a:p>
          <a:p>
            <a:pPr marL="457200" indent="-457200">
              <a:buFont typeface="+mj-lt"/>
              <a:buAutoNum type="arabicPeriod"/>
            </a:pPr>
            <a:r>
              <a:rPr lang="en-US" sz="2800" dirty="0"/>
              <a:t>Clarity</a:t>
            </a:r>
          </a:p>
          <a:p>
            <a:pPr marL="857250" lvl="1" indent="-457200"/>
            <a:r>
              <a:rPr lang="en-US" sz="2400" dirty="0"/>
              <a:t>Unclear writing includes undefined jargon, undefined abbreviations, vague sentences, excessively short or long sentences, lack of transitions, etc.</a:t>
            </a:r>
          </a:p>
          <a:p>
            <a:pPr marL="457200" indent="-457200">
              <a:buFont typeface="+mj-lt"/>
              <a:buAutoNum type="arabicPeriod"/>
            </a:pPr>
            <a:r>
              <a:rPr lang="en-US" sz="2800" dirty="0"/>
              <a:t>Mechanics</a:t>
            </a:r>
          </a:p>
          <a:p>
            <a:pPr marL="857250" lvl="1" indent="-457200"/>
            <a:r>
              <a:rPr lang="en-US" sz="2400" dirty="0"/>
              <a:t>Bad mechanics include problems with punctuation, spelling, pronoun-antecedent agreement, active vs. passive voice, paragraph length, word choice, etc.</a:t>
            </a:r>
          </a:p>
          <a:p>
            <a:pPr marL="457200" indent="-457200">
              <a:buFont typeface="+mj-lt"/>
              <a:buAutoNum type="arabicPeriod"/>
            </a:pPr>
            <a:r>
              <a:rPr lang="en-US" sz="2800" dirty="0"/>
              <a:t>Design and appearance</a:t>
            </a:r>
          </a:p>
        </p:txBody>
      </p:sp>
    </p:spTree>
    <p:extLst>
      <p:ext uri="{BB962C8B-B14F-4D97-AF65-F5344CB8AC3E}">
        <p14:creationId xmlns:p14="http://schemas.microsoft.com/office/powerpoint/2010/main" val="3232921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F0E-43AF-EA49-B5D0-874D39B42F05}"/>
              </a:ext>
            </a:extLst>
          </p:cNvPr>
          <p:cNvSpPr>
            <a:spLocks noGrp="1"/>
          </p:cNvSpPr>
          <p:nvPr>
            <p:ph type="title"/>
          </p:nvPr>
        </p:nvSpPr>
        <p:spPr/>
        <p:txBody>
          <a:bodyPr/>
          <a:lstStyle/>
          <a:p>
            <a:r>
              <a:rPr lang="en-US" dirty="0"/>
              <a:t>Editing &amp; Revision: Final Tips</a:t>
            </a:r>
          </a:p>
        </p:txBody>
      </p:sp>
      <p:sp>
        <p:nvSpPr>
          <p:cNvPr id="3" name="Content Placeholder 2">
            <a:extLst>
              <a:ext uri="{FF2B5EF4-FFF2-40B4-BE49-F238E27FC236}">
                <a16:creationId xmlns:a16="http://schemas.microsoft.com/office/drawing/2014/main" id="{7A9A3033-FAC2-CE48-9864-124FE9FABEC7}"/>
              </a:ext>
            </a:extLst>
          </p:cNvPr>
          <p:cNvSpPr>
            <a:spLocks noGrp="1"/>
          </p:cNvSpPr>
          <p:nvPr>
            <p:ph idx="1"/>
          </p:nvPr>
        </p:nvSpPr>
        <p:spPr>
          <a:xfrm>
            <a:off x="1103312" y="1394460"/>
            <a:ext cx="9572308" cy="4853939"/>
          </a:xfrm>
        </p:spPr>
        <p:txBody>
          <a:bodyPr>
            <a:normAutofit/>
          </a:bodyPr>
          <a:lstStyle/>
          <a:p>
            <a:r>
              <a:rPr lang="en-US" sz="2800" dirty="0"/>
              <a:t>Write in active voice</a:t>
            </a:r>
          </a:p>
          <a:p>
            <a:pPr lvl="1"/>
            <a:r>
              <a:rPr lang="en-US" sz="2400" dirty="0"/>
              <a:t>“Surveys will be collected” vs. “The project team will collect surveys”</a:t>
            </a:r>
          </a:p>
          <a:p>
            <a:pPr marL="457200" lvl="1" indent="0">
              <a:buNone/>
            </a:pPr>
            <a:endParaRPr lang="en-US" sz="1400" dirty="0"/>
          </a:p>
          <a:p>
            <a:r>
              <a:rPr lang="en-US" sz="2800" dirty="0"/>
              <a:t>Use action words and avoid “to be” conjugations when possible</a:t>
            </a:r>
          </a:p>
          <a:p>
            <a:pPr lvl="1"/>
            <a:r>
              <a:rPr lang="en-US" sz="2400" dirty="0"/>
              <a:t>“Our mission </a:t>
            </a:r>
            <a:r>
              <a:rPr lang="en-US" sz="2400" u="sng" dirty="0"/>
              <a:t>is</a:t>
            </a:r>
            <a:r>
              <a:rPr lang="en-US" sz="2400" dirty="0"/>
              <a:t> to engage” vs. “We engage”</a:t>
            </a:r>
          </a:p>
          <a:p>
            <a:pPr marL="457200" lvl="1" indent="0">
              <a:buNone/>
            </a:pPr>
            <a:endParaRPr lang="en-US" sz="1400" dirty="0"/>
          </a:p>
          <a:p>
            <a:r>
              <a:rPr lang="en-US" sz="2800" dirty="0"/>
              <a:t>Use verbs, not nouns</a:t>
            </a:r>
          </a:p>
          <a:p>
            <a:pPr lvl="1"/>
            <a:r>
              <a:rPr lang="en-US" sz="2400" dirty="0"/>
              <a:t>“We are in collaboration with” vs. “we collaborate with”</a:t>
            </a:r>
          </a:p>
        </p:txBody>
      </p:sp>
    </p:spTree>
    <p:extLst>
      <p:ext uri="{BB962C8B-B14F-4D97-AF65-F5344CB8AC3E}">
        <p14:creationId xmlns:p14="http://schemas.microsoft.com/office/powerpoint/2010/main" val="3876763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F371-B00B-9E41-B1AD-516F5456A1A4}"/>
              </a:ext>
            </a:extLst>
          </p:cNvPr>
          <p:cNvSpPr>
            <a:spLocks noGrp="1"/>
          </p:cNvSpPr>
          <p:nvPr>
            <p:ph type="title"/>
          </p:nvPr>
        </p:nvSpPr>
        <p:spPr/>
        <p:txBody>
          <a:bodyPr/>
          <a:lstStyle/>
          <a:p>
            <a:r>
              <a:rPr lang="en-US" dirty="0"/>
              <a:t>Editing &amp; Revision: Final Tips</a:t>
            </a:r>
          </a:p>
        </p:txBody>
      </p:sp>
      <p:sp>
        <p:nvSpPr>
          <p:cNvPr id="3" name="Content Placeholder 2">
            <a:extLst>
              <a:ext uri="{FF2B5EF4-FFF2-40B4-BE49-F238E27FC236}">
                <a16:creationId xmlns:a16="http://schemas.microsoft.com/office/drawing/2014/main" id="{5B4E29F2-E87A-BE49-9E4F-AC4E0848819F}"/>
              </a:ext>
            </a:extLst>
          </p:cNvPr>
          <p:cNvSpPr>
            <a:spLocks noGrp="1"/>
          </p:cNvSpPr>
          <p:nvPr>
            <p:ph idx="1"/>
          </p:nvPr>
        </p:nvSpPr>
        <p:spPr>
          <a:xfrm>
            <a:off x="1103312" y="1623060"/>
            <a:ext cx="10098088" cy="4625339"/>
          </a:xfrm>
        </p:spPr>
        <p:txBody>
          <a:bodyPr>
            <a:normAutofit fontScale="92500" lnSpcReduction="10000"/>
          </a:bodyPr>
          <a:lstStyle/>
          <a:p>
            <a:r>
              <a:rPr lang="en-US" sz="3600" dirty="0"/>
              <a:t>Establish abbreviations early on to save space</a:t>
            </a:r>
          </a:p>
          <a:p>
            <a:pPr lvl="1"/>
            <a:r>
              <a:rPr lang="en-US" sz="3200" dirty="0"/>
              <a:t>But don’t go overboard so it becomes confusing</a:t>
            </a:r>
          </a:p>
          <a:p>
            <a:pPr lvl="1"/>
            <a:endParaRPr lang="en-US" sz="1500" dirty="0"/>
          </a:p>
          <a:p>
            <a:r>
              <a:rPr lang="en-US" sz="3200" dirty="0"/>
              <a:t>Use white space and bullet points to your advantage</a:t>
            </a:r>
          </a:p>
          <a:p>
            <a:pPr lvl="1"/>
            <a:r>
              <a:rPr lang="en-US" sz="3200" dirty="0"/>
              <a:t>Underline, bold sentence and words you want to stick out</a:t>
            </a:r>
          </a:p>
          <a:p>
            <a:pPr lvl="1"/>
            <a:endParaRPr lang="en-US" sz="1500" dirty="0"/>
          </a:p>
          <a:p>
            <a:r>
              <a:rPr lang="en-US" sz="3200" dirty="0"/>
              <a:t>Have others (outside of your writing team) review your proposal</a:t>
            </a:r>
          </a:p>
          <a:p>
            <a:endParaRPr lang="en-US" dirty="0"/>
          </a:p>
        </p:txBody>
      </p:sp>
    </p:spTree>
    <p:extLst>
      <p:ext uri="{BB962C8B-B14F-4D97-AF65-F5344CB8AC3E}">
        <p14:creationId xmlns:p14="http://schemas.microsoft.com/office/powerpoint/2010/main" val="7401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163EC1E-C061-094D-A3CA-5C31D0432D29}"/>
              </a:ext>
            </a:extLst>
          </p:cNvPr>
          <p:cNvSpPr>
            <a:spLocks noGrp="1"/>
          </p:cNvSpPr>
          <p:nvPr>
            <p:ph type="title"/>
          </p:nvPr>
        </p:nvSpPr>
        <p:spPr>
          <a:xfrm>
            <a:off x="648930" y="629267"/>
            <a:ext cx="9252154" cy="1016654"/>
          </a:xfrm>
        </p:spPr>
        <p:txBody>
          <a:bodyPr>
            <a:normAutofit/>
          </a:bodyPr>
          <a:lstStyle/>
          <a:p>
            <a:r>
              <a:rPr lang="en-US">
                <a:solidFill>
                  <a:srgbClr val="EBEBEB"/>
                </a:solidFill>
              </a:rPr>
              <a:t>Editing &amp; Revision: Final Tips</a:t>
            </a:r>
          </a:p>
        </p:txBody>
      </p:sp>
      <p:sp useBgFill="1">
        <p:nvSpPr>
          <p:cNvPr id="15" name="Freeform: Shape 14">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63E4DE3D-C7D5-C74E-9BEF-BD5ED7B2F30B}"/>
              </a:ext>
            </a:extLst>
          </p:cNvPr>
          <p:cNvSpPr>
            <a:spLocks noGrp="1"/>
          </p:cNvSpPr>
          <p:nvPr>
            <p:ph idx="1"/>
          </p:nvPr>
        </p:nvSpPr>
        <p:spPr>
          <a:xfrm>
            <a:off x="648931" y="2548281"/>
            <a:ext cx="7153602" cy="3658689"/>
          </a:xfrm>
        </p:spPr>
        <p:txBody>
          <a:bodyPr>
            <a:normAutofit lnSpcReduction="10000"/>
          </a:bodyPr>
          <a:lstStyle/>
          <a:p>
            <a:pPr>
              <a:buClr>
                <a:schemeClr val="tx1"/>
              </a:buClr>
            </a:pPr>
            <a:r>
              <a:rPr lang="en-US" sz="2800" dirty="0"/>
              <a:t>Match the language of your funder</a:t>
            </a:r>
          </a:p>
          <a:p>
            <a:pPr lvl="1">
              <a:buClr>
                <a:schemeClr val="tx1"/>
              </a:buClr>
            </a:pPr>
            <a:r>
              <a:rPr lang="en-US" sz="2400" dirty="0"/>
              <a:t>If your funder doesn’t use technical jargon, neither should you!</a:t>
            </a:r>
          </a:p>
          <a:p>
            <a:pPr lvl="1">
              <a:buClr>
                <a:schemeClr val="tx1"/>
              </a:buClr>
            </a:pPr>
            <a:endParaRPr lang="en-US" sz="2400" dirty="0"/>
          </a:p>
          <a:p>
            <a:pPr>
              <a:buClr>
                <a:schemeClr val="tx1"/>
              </a:buClr>
            </a:pPr>
            <a:r>
              <a:rPr lang="en-US" sz="2800" dirty="0"/>
              <a:t>Include a </a:t>
            </a:r>
            <a:r>
              <a:rPr lang="en-US" sz="2800" i="1" dirty="0"/>
              <a:t>table of contents</a:t>
            </a:r>
            <a:endParaRPr lang="en-US" sz="2800" dirty="0"/>
          </a:p>
          <a:p>
            <a:pPr lvl="1">
              <a:buClr>
                <a:schemeClr val="tx1"/>
              </a:buClr>
            </a:pPr>
            <a:r>
              <a:rPr lang="en-US" sz="2400" dirty="0"/>
              <a:t>Have headings that match your table of contents</a:t>
            </a:r>
          </a:p>
          <a:p>
            <a:pPr lvl="1">
              <a:buClr>
                <a:schemeClr val="tx1"/>
              </a:buClr>
            </a:pPr>
            <a:r>
              <a:rPr lang="en-US" sz="2400" dirty="0"/>
              <a:t>Federal grants often create one for you</a:t>
            </a:r>
          </a:p>
        </p:txBody>
      </p:sp>
      <p:pic>
        <p:nvPicPr>
          <p:cNvPr id="4" name="Picture 3">
            <a:extLst>
              <a:ext uri="{FF2B5EF4-FFF2-40B4-BE49-F238E27FC236}">
                <a16:creationId xmlns:a16="http://schemas.microsoft.com/office/drawing/2014/main" id="{CD3DB2C1-081A-E242-A74F-F9A7AF23A00A}"/>
              </a:ext>
            </a:extLst>
          </p:cNvPr>
          <p:cNvPicPr>
            <a:picLocks noChangeAspect="1"/>
          </p:cNvPicPr>
          <p:nvPr/>
        </p:nvPicPr>
        <p:blipFill>
          <a:blip r:embed="rId2"/>
          <a:stretch>
            <a:fillRect/>
          </a:stretch>
        </p:blipFill>
        <p:spPr>
          <a:xfrm>
            <a:off x="8129872" y="2858916"/>
            <a:ext cx="3413671" cy="3040748"/>
          </a:xfrm>
          <a:prstGeom prst="rect">
            <a:avLst/>
          </a:prstGeom>
          <a:effectLst/>
        </p:spPr>
      </p:pic>
    </p:spTree>
    <p:extLst>
      <p:ext uri="{BB962C8B-B14F-4D97-AF65-F5344CB8AC3E}">
        <p14:creationId xmlns:p14="http://schemas.microsoft.com/office/powerpoint/2010/main" val="42274909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FAD2-07B4-CE4B-88CE-4AA48848EA99}"/>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79DDA999-8198-D54D-A554-A524E337860A}"/>
              </a:ext>
            </a:extLst>
          </p:cNvPr>
          <p:cNvSpPr>
            <a:spLocks noGrp="1"/>
          </p:cNvSpPr>
          <p:nvPr>
            <p:ph idx="1"/>
          </p:nvPr>
        </p:nvSpPr>
        <p:spPr/>
        <p:txBody>
          <a:bodyPr/>
          <a:lstStyle/>
          <a:p>
            <a:r>
              <a:rPr lang="en-US" sz="2800" dirty="0"/>
              <a:t>General tips and suggestions</a:t>
            </a:r>
          </a:p>
          <a:p>
            <a:r>
              <a:rPr lang="en-US" sz="2800" dirty="0"/>
              <a:t>Preparing to write</a:t>
            </a:r>
          </a:p>
          <a:p>
            <a:r>
              <a:rPr lang="en-US" sz="2800" dirty="0"/>
              <a:t>Assessing and defining the need</a:t>
            </a:r>
          </a:p>
          <a:p>
            <a:r>
              <a:rPr lang="en-US" sz="2800" dirty="0"/>
              <a:t>Planning your project</a:t>
            </a:r>
          </a:p>
          <a:p>
            <a:r>
              <a:rPr lang="en-US" sz="2800" dirty="0"/>
              <a:t>Writing the research strategy</a:t>
            </a:r>
          </a:p>
          <a:p>
            <a:r>
              <a:rPr lang="en-US" sz="2800" dirty="0"/>
              <a:t>The importance of including evaluation</a:t>
            </a:r>
          </a:p>
          <a:p>
            <a:r>
              <a:rPr lang="en-US" sz="2800" dirty="0"/>
              <a:t>Resources for locating grants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77317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A10DED8-71DE-174A-86E7-A6CF732E5156}"/>
              </a:ext>
            </a:extLst>
          </p:cNvPr>
          <p:cNvSpPr>
            <a:spLocks noGrp="1"/>
          </p:cNvSpPr>
          <p:nvPr>
            <p:ph type="title"/>
          </p:nvPr>
        </p:nvSpPr>
        <p:spPr>
          <a:xfrm>
            <a:off x="648930" y="629267"/>
            <a:ext cx="9252154" cy="1016654"/>
          </a:xfrm>
        </p:spPr>
        <p:txBody>
          <a:bodyPr>
            <a:normAutofit/>
          </a:bodyPr>
          <a:lstStyle/>
          <a:p>
            <a:r>
              <a:rPr lang="en-US">
                <a:solidFill>
                  <a:srgbClr val="EBEBEB"/>
                </a:solidFill>
              </a:rPr>
              <a:t>Any questions?</a:t>
            </a:r>
          </a:p>
        </p:txBody>
      </p:sp>
      <p:sp useBgFill="1">
        <p:nvSpPr>
          <p:cNvPr id="16" name="Freeform: Shape 15">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07582D8D-442B-E24B-AB7F-65B43043E141}"/>
              </a:ext>
            </a:extLst>
          </p:cNvPr>
          <p:cNvSpPr>
            <a:spLocks noGrp="1"/>
          </p:cNvSpPr>
          <p:nvPr>
            <p:ph idx="1"/>
          </p:nvPr>
        </p:nvSpPr>
        <p:spPr>
          <a:xfrm>
            <a:off x="648931" y="2286162"/>
            <a:ext cx="7153602" cy="4183217"/>
          </a:xfrm>
        </p:spPr>
        <p:txBody>
          <a:bodyPr>
            <a:normAutofit/>
          </a:bodyPr>
          <a:lstStyle/>
          <a:p>
            <a:pPr>
              <a:buClr>
                <a:schemeClr val="tx1"/>
              </a:buClr>
            </a:pPr>
            <a:r>
              <a:rPr lang="en-US" sz="2400" dirty="0"/>
              <a:t>Contact me: </a:t>
            </a:r>
            <a:r>
              <a:rPr lang="en-US" sz="2400" dirty="0">
                <a:hlinkClick r:id="rId2"/>
              </a:rPr>
              <a:t>aaron@siu.edu</a:t>
            </a:r>
            <a:r>
              <a:rPr lang="en-US" sz="2400" dirty="0"/>
              <a:t> </a:t>
            </a:r>
          </a:p>
          <a:p>
            <a:pPr>
              <a:buClr>
                <a:schemeClr val="tx1"/>
              </a:buClr>
            </a:pPr>
            <a:r>
              <a:rPr lang="en-US" sz="2400" dirty="0"/>
              <a:t>Contact your organization’s grants and/or accounting office. Ask about your organization’s history with funded and unfunded grant proposals.</a:t>
            </a:r>
          </a:p>
          <a:p>
            <a:pPr>
              <a:buClr>
                <a:schemeClr val="tx1"/>
              </a:buClr>
            </a:pPr>
            <a:r>
              <a:rPr lang="en-US" sz="2400" dirty="0"/>
              <a:t>Seek advice online: </a:t>
            </a:r>
            <a:r>
              <a:rPr lang="en-US" sz="2400" dirty="0">
                <a:hlinkClick r:id="rId3"/>
              </a:rPr>
              <a:t>http://grantspace.org/topics/fundraising</a:t>
            </a:r>
            <a:r>
              <a:rPr lang="en-US" sz="2400" dirty="0"/>
              <a:t> </a:t>
            </a:r>
          </a:p>
          <a:p>
            <a:pPr marL="0" indent="0">
              <a:buNone/>
            </a:pPr>
            <a:endParaRPr lang="en-US" dirty="0"/>
          </a:p>
          <a:p>
            <a:pPr marL="0" indent="0" algn="ctr">
              <a:buNone/>
            </a:pPr>
            <a:r>
              <a:rPr lang="en-US" sz="4000" i="1" u="sng" dirty="0"/>
              <a:t>THANK YOU!</a:t>
            </a:r>
          </a:p>
        </p:txBody>
      </p:sp>
      <p:pic>
        <p:nvPicPr>
          <p:cNvPr id="5" name="Picture 4">
            <a:extLst>
              <a:ext uri="{FF2B5EF4-FFF2-40B4-BE49-F238E27FC236}">
                <a16:creationId xmlns:a16="http://schemas.microsoft.com/office/drawing/2014/main" id="{D7307D7B-1AF0-6240-AC73-BEC4F0F2FF84}"/>
              </a:ext>
            </a:extLst>
          </p:cNvPr>
          <p:cNvPicPr>
            <a:picLocks noChangeAspect="1"/>
          </p:cNvPicPr>
          <p:nvPr/>
        </p:nvPicPr>
        <p:blipFill>
          <a:blip r:embed="rId4"/>
          <a:stretch>
            <a:fillRect/>
          </a:stretch>
        </p:blipFill>
        <p:spPr>
          <a:xfrm>
            <a:off x="7802533" y="2603230"/>
            <a:ext cx="3741010" cy="2447379"/>
          </a:xfrm>
          <a:prstGeom prst="rect">
            <a:avLst/>
          </a:prstGeom>
          <a:effectLst/>
        </p:spPr>
      </p:pic>
    </p:spTree>
    <p:extLst>
      <p:ext uri="{BB962C8B-B14F-4D97-AF65-F5344CB8AC3E}">
        <p14:creationId xmlns:p14="http://schemas.microsoft.com/office/powerpoint/2010/main" val="400414188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07DA-6822-D142-AC55-6AB229284BD0}"/>
              </a:ext>
            </a:extLst>
          </p:cNvPr>
          <p:cNvSpPr>
            <a:spLocks noGrp="1"/>
          </p:cNvSpPr>
          <p:nvPr>
            <p:ph type="title"/>
          </p:nvPr>
        </p:nvSpPr>
        <p:spPr/>
        <p:txBody>
          <a:bodyPr/>
          <a:lstStyle/>
          <a:p>
            <a:r>
              <a:rPr lang="en-US" dirty="0"/>
              <a:t>Reasons Grants Fail</a:t>
            </a:r>
          </a:p>
        </p:txBody>
      </p:sp>
      <p:sp>
        <p:nvSpPr>
          <p:cNvPr id="3" name="Content Placeholder 2">
            <a:extLst>
              <a:ext uri="{FF2B5EF4-FFF2-40B4-BE49-F238E27FC236}">
                <a16:creationId xmlns:a16="http://schemas.microsoft.com/office/drawing/2014/main" id="{E2EC9AD5-13E3-5D4E-9691-3094BFBC0166}"/>
              </a:ext>
            </a:extLst>
          </p:cNvPr>
          <p:cNvSpPr>
            <a:spLocks noGrp="1"/>
          </p:cNvSpPr>
          <p:nvPr>
            <p:ph idx="1"/>
          </p:nvPr>
        </p:nvSpPr>
        <p:spPr/>
        <p:txBody>
          <a:bodyPr>
            <a:normAutofit/>
          </a:bodyPr>
          <a:lstStyle/>
          <a:p>
            <a:pPr marL="457200" indent="-457200">
              <a:buFont typeface="+mj-lt"/>
              <a:buAutoNum type="arabicPeriod"/>
            </a:pPr>
            <a:r>
              <a:rPr lang="en-US" sz="2800" dirty="0"/>
              <a:t>Bad ideas</a:t>
            </a:r>
          </a:p>
          <a:p>
            <a:pPr marL="457200" indent="-457200">
              <a:buFont typeface="+mj-lt"/>
              <a:buAutoNum type="arabicPeriod"/>
            </a:pPr>
            <a:r>
              <a:rPr lang="en-US" sz="2800" dirty="0"/>
              <a:t>Good ideas, poorly presented</a:t>
            </a:r>
          </a:p>
          <a:p>
            <a:pPr marL="457200" indent="-457200">
              <a:buFont typeface="+mj-lt"/>
              <a:buAutoNum type="arabicPeriod"/>
            </a:pPr>
            <a:r>
              <a:rPr lang="en-US" sz="2800" dirty="0"/>
              <a:t>No documented statement of need</a:t>
            </a:r>
          </a:p>
          <a:p>
            <a:pPr marL="457200" indent="-457200">
              <a:buFont typeface="+mj-lt"/>
              <a:buAutoNum type="arabicPeriod"/>
            </a:pPr>
            <a:r>
              <a:rPr lang="en-US" sz="2800" dirty="0"/>
              <a:t>Lack of </a:t>
            </a:r>
            <a:r>
              <a:rPr lang="en-US" sz="2800" i="1" dirty="0"/>
              <a:t>measurable</a:t>
            </a:r>
            <a:r>
              <a:rPr lang="en-US" sz="2800" dirty="0"/>
              <a:t> objectives</a:t>
            </a:r>
          </a:p>
          <a:p>
            <a:pPr marL="457200" indent="-457200">
              <a:buFont typeface="+mj-lt"/>
              <a:buAutoNum type="arabicPeriod"/>
            </a:pPr>
            <a:r>
              <a:rPr lang="en-US" sz="2800" dirty="0"/>
              <a:t>Target population not clearly identified</a:t>
            </a:r>
          </a:p>
          <a:p>
            <a:pPr marL="457200" indent="-457200">
              <a:buFont typeface="+mj-lt"/>
              <a:buAutoNum type="arabicPeriod"/>
            </a:pPr>
            <a:r>
              <a:rPr lang="en-US" sz="2800" dirty="0"/>
              <a:t>Methods not well thought out</a:t>
            </a:r>
          </a:p>
          <a:p>
            <a:pPr marL="457200" indent="-457200">
              <a:buFont typeface="+mj-lt"/>
              <a:buAutoNum type="arabicPeriod"/>
            </a:pPr>
            <a:r>
              <a:rPr lang="en-US" sz="2800" dirty="0"/>
              <a:t>Weak or absent evaluation approach</a:t>
            </a:r>
          </a:p>
          <a:p>
            <a:pPr marL="0" indent="0">
              <a:buNone/>
            </a:pPr>
            <a:endParaRPr lang="en-US" sz="2800" dirty="0"/>
          </a:p>
        </p:txBody>
      </p:sp>
    </p:spTree>
    <p:extLst>
      <p:ext uri="{BB962C8B-B14F-4D97-AF65-F5344CB8AC3E}">
        <p14:creationId xmlns:p14="http://schemas.microsoft.com/office/powerpoint/2010/main" val="144993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4A45D55-797B-3B44-AA84-0311DC448B9C}"/>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Why Grants Fail (cont.)</a:t>
            </a:r>
          </a:p>
        </p:txBody>
      </p:sp>
      <p:sp useBgFill="1">
        <p:nvSpPr>
          <p:cNvPr id="17" name="Freeform: Shape 16">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C55103ED-7A2E-604C-9DA6-DD5E98ACDB65}"/>
              </a:ext>
            </a:extLst>
          </p:cNvPr>
          <p:cNvSpPr>
            <a:spLocks noGrp="1"/>
          </p:cNvSpPr>
          <p:nvPr>
            <p:ph idx="1"/>
          </p:nvPr>
        </p:nvSpPr>
        <p:spPr>
          <a:xfrm>
            <a:off x="648930" y="2286163"/>
            <a:ext cx="7877849" cy="3920808"/>
          </a:xfrm>
        </p:spPr>
        <p:txBody>
          <a:bodyPr>
            <a:noAutofit/>
          </a:bodyPr>
          <a:lstStyle/>
          <a:p>
            <a:pPr marL="457200" indent="-457200">
              <a:lnSpc>
                <a:spcPct val="90000"/>
              </a:lnSpc>
              <a:buClr>
                <a:schemeClr val="tx1"/>
              </a:buClr>
              <a:buFont typeface="+mj-lt"/>
              <a:buAutoNum type="arabicPeriod" startAt="8"/>
            </a:pPr>
            <a:r>
              <a:rPr lang="en-US" sz="2600" dirty="0"/>
              <a:t>Inadequate dissemination strategy </a:t>
            </a:r>
          </a:p>
          <a:p>
            <a:pPr marL="457200" indent="-457200">
              <a:lnSpc>
                <a:spcPct val="90000"/>
              </a:lnSpc>
              <a:buClr>
                <a:schemeClr val="tx1"/>
              </a:buClr>
              <a:buFont typeface="+mj-lt"/>
              <a:buAutoNum type="arabicPeriod" startAt="8"/>
            </a:pPr>
            <a:r>
              <a:rPr lang="en-US" sz="2600" dirty="0"/>
              <a:t>Inexperienced project director</a:t>
            </a:r>
          </a:p>
          <a:p>
            <a:pPr marL="457200" indent="-457200">
              <a:lnSpc>
                <a:spcPct val="90000"/>
              </a:lnSpc>
              <a:buClr>
                <a:schemeClr val="tx1"/>
              </a:buClr>
              <a:buFont typeface="+mj-lt"/>
              <a:buAutoNum type="arabicPeriod" startAt="8"/>
            </a:pPr>
            <a:r>
              <a:rPr lang="en-US" sz="2600" dirty="0"/>
              <a:t>Failure to follow application guidelines</a:t>
            </a:r>
          </a:p>
          <a:p>
            <a:pPr marL="457200" indent="-457200">
              <a:lnSpc>
                <a:spcPct val="90000"/>
              </a:lnSpc>
              <a:buClr>
                <a:schemeClr val="tx1"/>
              </a:buClr>
              <a:buFont typeface="+mj-lt"/>
              <a:buAutoNum type="arabicPeriod" startAt="8"/>
            </a:pPr>
            <a:r>
              <a:rPr lang="en-US" sz="2600" dirty="0"/>
              <a:t>Insufficient preproposal contact</a:t>
            </a:r>
          </a:p>
          <a:p>
            <a:pPr marL="457200" indent="-457200">
              <a:lnSpc>
                <a:spcPct val="90000"/>
              </a:lnSpc>
              <a:buClr>
                <a:schemeClr val="tx1"/>
              </a:buClr>
              <a:buFont typeface="+mj-lt"/>
              <a:buAutoNum type="arabicPeriod" startAt="8"/>
            </a:pPr>
            <a:r>
              <a:rPr lang="en-US" sz="2600" dirty="0"/>
              <a:t>Poor budget justification</a:t>
            </a:r>
          </a:p>
          <a:p>
            <a:pPr marL="457200" indent="-457200" algn="ctr">
              <a:lnSpc>
                <a:spcPct val="90000"/>
              </a:lnSpc>
              <a:buFont typeface="+mj-lt"/>
              <a:buAutoNum type="arabicPeriod" startAt="8"/>
            </a:pPr>
            <a:endParaRPr lang="en-US" sz="2600" dirty="0"/>
          </a:p>
          <a:p>
            <a:pPr marL="0" indent="0" algn="ctr">
              <a:lnSpc>
                <a:spcPct val="90000"/>
              </a:lnSpc>
              <a:buNone/>
            </a:pPr>
            <a:r>
              <a:rPr lang="en-US" sz="2600" dirty="0"/>
              <a:t>But the main reason… Just not enough money to go around! Grantmakers simply receive more quality proposals than they are able to fund. </a:t>
            </a:r>
          </a:p>
        </p:txBody>
      </p:sp>
      <p:pic>
        <p:nvPicPr>
          <p:cNvPr id="6" name="Picture 5">
            <a:extLst>
              <a:ext uri="{FF2B5EF4-FFF2-40B4-BE49-F238E27FC236}">
                <a16:creationId xmlns:a16="http://schemas.microsoft.com/office/drawing/2014/main" id="{3FF19892-3CC4-4743-8EA0-B826DCA5E02C}"/>
              </a:ext>
            </a:extLst>
          </p:cNvPr>
          <p:cNvPicPr>
            <a:picLocks noChangeAspect="1"/>
          </p:cNvPicPr>
          <p:nvPr/>
        </p:nvPicPr>
        <p:blipFill>
          <a:blip r:embed="rId2"/>
          <a:stretch>
            <a:fillRect/>
          </a:stretch>
        </p:blipFill>
        <p:spPr>
          <a:xfrm>
            <a:off x="8526779" y="2603230"/>
            <a:ext cx="3413671" cy="3413671"/>
          </a:xfrm>
          <a:prstGeom prst="rect">
            <a:avLst/>
          </a:prstGeom>
          <a:effectLst/>
        </p:spPr>
      </p:pic>
    </p:spTree>
    <p:extLst>
      <p:ext uri="{BB962C8B-B14F-4D97-AF65-F5344CB8AC3E}">
        <p14:creationId xmlns:p14="http://schemas.microsoft.com/office/powerpoint/2010/main" val="30159293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2CE92-E744-1E46-8DD3-1E18F6CE2848}"/>
              </a:ext>
            </a:extLst>
          </p:cNvPr>
          <p:cNvSpPr>
            <a:spLocks noGrp="1"/>
          </p:cNvSpPr>
          <p:nvPr>
            <p:ph type="title"/>
          </p:nvPr>
        </p:nvSpPr>
        <p:spPr/>
        <p:txBody>
          <a:bodyPr/>
          <a:lstStyle/>
          <a:p>
            <a:r>
              <a:rPr lang="en-US" dirty="0" err="1"/>
              <a:t>Grantseeking</a:t>
            </a:r>
            <a:r>
              <a:rPr lang="en-US" dirty="0"/>
              <a:t> is </a:t>
            </a:r>
            <a:r>
              <a:rPr lang="en-US" i="1" dirty="0"/>
              <a:t>competitive</a:t>
            </a:r>
            <a:endParaRPr lang="en-US" dirty="0"/>
          </a:p>
        </p:txBody>
      </p:sp>
      <p:sp>
        <p:nvSpPr>
          <p:cNvPr id="3" name="Content Placeholder 2">
            <a:extLst>
              <a:ext uri="{FF2B5EF4-FFF2-40B4-BE49-F238E27FC236}">
                <a16:creationId xmlns:a16="http://schemas.microsoft.com/office/drawing/2014/main" id="{36A92347-D9FC-9049-94DB-5C2A261670A7}"/>
              </a:ext>
            </a:extLst>
          </p:cNvPr>
          <p:cNvSpPr>
            <a:spLocks noGrp="1"/>
          </p:cNvSpPr>
          <p:nvPr>
            <p:ph idx="1"/>
          </p:nvPr>
        </p:nvSpPr>
        <p:spPr/>
        <p:txBody>
          <a:bodyPr>
            <a:normAutofit/>
          </a:bodyPr>
          <a:lstStyle/>
          <a:p>
            <a:r>
              <a:rPr lang="en-US" sz="3200" dirty="0"/>
              <a:t>It is the art of </a:t>
            </a:r>
            <a:r>
              <a:rPr lang="en-US" sz="3200" i="1" dirty="0"/>
              <a:t>persuasion</a:t>
            </a:r>
            <a:r>
              <a:rPr lang="en-US" sz="3200" dirty="0"/>
              <a:t>, via quality writing</a:t>
            </a:r>
          </a:p>
          <a:p>
            <a:r>
              <a:rPr lang="en-US" sz="3200" dirty="0"/>
              <a:t>It is the art of succinct, yet sufficient documentation</a:t>
            </a:r>
          </a:p>
          <a:p>
            <a:r>
              <a:rPr lang="en-US" sz="3200" dirty="0"/>
              <a:t>It is the art of precision and clarity</a:t>
            </a:r>
          </a:p>
          <a:p>
            <a:r>
              <a:rPr lang="en-US" sz="3200" dirty="0"/>
              <a:t>It involves both </a:t>
            </a:r>
            <a:r>
              <a:rPr lang="en-US" sz="3200" i="1" dirty="0"/>
              <a:t>planning</a:t>
            </a:r>
            <a:r>
              <a:rPr lang="en-US" sz="3200" dirty="0"/>
              <a:t> and </a:t>
            </a:r>
            <a:r>
              <a:rPr lang="en-US" sz="3200" i="1" dirty="0"/>
              <a:t>vision</a:t>
            </a:r>
          </a:p>
        </p:txBody>
      </p:sp>
    </p:spTree>
    <p:extLst>
      <p:ext uri="{BB962C8B-B14F-4D97-AF65-F5344CB8AC3E}">
        <p14:creationId xmlns:p14="http://schemas.microsoft.com/office/powerpoint/2010/main" val="419430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A5BD-F5BC-484B-AF95-C1BE8E1F87AD}"/>
              </a:ext>
            </a:extLst>
          </p:cNvPr>
          <p:cNvSpPr>
            <a:spLocks noGrp="1"/>
          </p:cNvSpPr>
          <p:nvPr>
            <p:ph type="title"/>
          </p:nvPr>
        </p:nvSpPr>
        <p:spPr/>
        <p:txBody>
          <a:bodyPr/>
          <a:lstStyle/>
          <a:p>
            <a:r>
              <a:rPr lang="en-US" dirty="0"/>
              <a:t>Preparing to Write</a:t>
            </a:r>
          </a:p>
        </p:txBody>
      </p:sp>
      <p:sp>
        <p:nvSpPr>
          <p:cNvPr id="3" name="Content Placeholder 2">
            <a:extLst>
              <a:ext uri="{FF2B5EF4-FFF2-40B4-BE49-F238E27FC236}">
                <a16:creationId xmlns:a16="http://schemas.microsoft.com/office/drawing/2014/main" id="{2364B496-15B8-764B-92C0-7AFED3935F28}"/>
              </a:ext>
            </a:extLst>
          </p:cNvPr>
          <p:cNvSpPr>
            <a:spLocks noGrp="1"/>
          </p:cNvSpPr>
          <p:nvPr>
            <p:ph idx="1"/>
          </p:nvPr>
        </p:nvSpPr>
        <p:spPr>
          <a:xfrm>
            <a:off x="1103311" y="1485900"/>
            <a:ext cx="10442577" cy="5143500"/>
          </a:xfrm>
        </p:spPr>
        <p:txBody>
          <a:bodyPr>
            <a:normAutofit/>
          </a:bodyPr>
          <a:lstStyle/>
          <a:p>
            <a:r>
              <a:rPr lang="en-US" sz="2800" u="sng" dirty="0"/>
              <a:t>Plan</a:t>
            </a:r>
            <a:r>
              <a:rPr lang="en-US" sz="2800" dirty="0"/>
              <a:t> before you start writing.</a:t>
            </a:r>
          </a:p>
          <a:p>
            <a:pPr marL="0" indent="0">
              <a:buNone/>
            </a:pPr>
            <a:endParaRPr lang="en-US" sz="2800" dirty="0"/>
          </a:p>
          <a:p>
            <a:r>
              <a:rPr lang="en-US" sz="2800" dirty="0"/>
              <a:t>Establish strong </a:t>
            </a:r>
            <a:r>
              <a:rPr lang="en-US" sz="2800" u="sng" dirty="0"/>
              <a:t>collaborations</a:t>
            </a:r>
            <a:r>
              <a:rPr lang="en-US" sz="2800" dirty="0"/>
              <a:t>. </a:t>
            </a:r>
          </a:p>
          <a:p>
            <a:pPr marL="0" indent="0">
              <a:buNone/>
            </a:pPr>
            <a:endParaRPr lang="en-US" sz="2800" dirty="0"/>
          </a:p>
          <a:p>
            <a:r>
              <a:rPr lang="en-US" sz="2800" dirty="0"/>
              <a:t>Have an </a:t>
            </a:r>
            <a:r>
              <a:rPr lang="en-US" sz="2800" u="sng" dirty="0"/>
              <a:t>exit strategy</a:t>
            </a:r>
            <a:r>
              <a:rPr lang="en-US" sz="2800" dirty="0"/>
              <a:t>. </a:t>
            </a:r>
          </a:p>
          <a:p>
            <a:pPr marL="0" indent="0">
              <a:buNone/>
            </a:pPr>
            <a:endParaRPr lang="en-US" sz="2800" dirty="0"/>
          </a:p>
          <a:p>
            <a:r>
              <a:rPr lang="en-US" sz="2800" dirty="0"/>
              <a:t>Be aware of changes in </a:t>
            </a:r>
            <a:r>
              <a:rPr lang="en-US" sz="2800" u="sng" dirty="0"/>
              <a:t>funding patterns</a:t>
            </a:r>
            <a:r>
              <a:rPr lang="en-US" sz="2800" dirty="0"/>
              <a:t>. </a:t>
            </a:r>
          </a:p>
          <a:p>
            <a:pPr marL="0" indent="0">
              <a:buNone/>
            </a:pPr>
            <a:endParaRPr lang="en-US" sz="2800" dirty="0"/>
          </a:p>
          <a:p>
            <a:r>
              <a:rPr lang="en-US" sz="2800" dirty="0"/>
              <a:t>Build a proposal writing team that can fill </a:t>
            </a:r>
            <a:r>
              <a:rPr lang="en-US" sz="2800" u="sng" dirty="0"/>
              <a:t>various roles</a:t>
            </a:r>
            <a:r>
              <a:rPr lang="en-US" sz="2800" dirty="0"/>
              <a:t>. </a:t>
            </a:r>
          </a:p>
          <a:p>
            <a:pPr marL="0" indent="0">
              <a:buNone/>
            </a:pPr>
            <a:endParaRPr lang="en-US" sz="2800" dirty="0"/>
          </a:p>
        </p:txBody>
      </p:sp>
    </p:spTree>
    <p:extLst>
      <p:ext uri="{BB962C8B-B14F-4D97-AF65-F5344CB8AC3E}">
        <p14:creationId xmlns:p14="http://schemas.microsoft.com/office/powerpoint/2010/main" val="19378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15514-7AD6-224C-8928-3758F689D5E6}"/>
              </a:ext>
            </a:extLst>
          </p:cNvPr>
          <p:cNvSpPr>
            <a:spLocks noGrp="1"/>
          </p:cNvSpPr>
          <p:nvPr>
            <p:ph type="title"/>
          </p:nvPr>
        </p:nvSpPr>
        <p:spPr/>
        <p:txBody>
          <a:bodyPr/>
          <a:lstStyle/>
          <a:p>
            <a:r>
              <a:rPr lang="en-US" dirty="0"/>
              <a:t>Preparing to Write: </a:t>
            </a:r>
            <a:br>
              <a:rPr lang="en-US" dirty="0"/>
            </a:br>
            <a:r>
              <a:rPr lang="en-US" dirty="0"/>
              <a:t>Organizational Readiness </a:t>
            </a:r>
          </a:p>
        </p:txBody>
      </p:sp>
      <p:sp>
        <p:nvSpPr>
          <p:cNvPr id="3" name="Content Placeholder 2">
            <a:extLst>
              <a:ext uri="{FF2B5EF4-FFF2-40B4-BE49-F238E27FC236}">
                <a16:creationId xmlns:a16="http://schemas.microsoft.com/office/drawing/2014/main" id="{20EAD5C8-9DDE-BB4F-8289-002075260068}"/>
              </a:ext>
            </a:extLst>
          </p:cNvPr>
          <p:cNvSpPr>
            <a:spLocks noGrp="1"/>
          </p:cNvSpPr>
          <p:nvPr>
            <p:ph idx="1"/>
          </p:nvPr>
        </p:nvSpPr>
        <p:spPr>
          <a:xfrm>
            <a:off x="1103312" y="1853248"/>
            <a:ext cx="9404723" cy="4770576"/>
          </a:xfrm>
        </p:spPr>
        <p:txBody>
          <a:bodyPr>
            <a:normAutofit fontScale="92500" lnSpcReduction="10000"/>
          </a:bodyPr>
          <a:lstStyle/>
          <a:p>
            <a:r>
              <a:rPr lang="en-US" sz="2800" dirty="0"/>
              <a:t>Mission statement?</a:t>
            </a:r>
          </a:p>
          <a:p>
            <a:r>
              <a:rPr lang="en-US" sz="2800" dirty="0"/>
              <a:t>Comprehension of the problem/need?</a:t>
            </a:r>
          </a:p>
          <a:p>
            <a:r>
              <a:rPr lang="en-US" sz="2800" dirty="0"/>
              <a:t>Beneficiaries clearly defined? </a:t>
            </a:r>
          </a:p>
          <a:p>
            <a:r>
              <a:rPr lang="en-US" sz="2800" dirty="0"/>
              <a:t>Strategic plan outlined? Does your proposal fit within it?</a:t>
            </a:r>
          </a:p>
          <a:p>
            <a:r>
              <a:rPr lang="en-US" sz="2800" dirty="0"/>
              <a:t>Strong leadership team highlighted? </a:t>
            </a:r>
          </a:p>
          <a:p>
            <a:r>
              <a:rPr lang="en-US" sz="2800" dirty="0"/>
              <a:t>How does project budget fit within your overall budget?</a:t>
            </a:r>
          </a:p>
          <a:p>
            <a:r>
              <a:rPr lang="en-US" sz="2800" dirty="0"/>
              <a:t>Do you collaborate regularly? </a:t>
            </a:r>
          </a:p>
          <a:p>
            <a:r>
              <a:rPr lang="en-US" sz="2800" dirty="0"/>
              <a:t>Strengths and reputation of your organization</a:t>
            </a:r>
          </a:p>
          <a:p>
            <a:r>
              <a:rPr lang="en-US" sz="2800" dirty="0"/>
              <a:t>Infrastructure? </a:t>
            </a:r>
          </a:p>
        </p:txBody>
      </p:sp>
    </p:spTree>
    <p:extLst>
      <p:ext uri="{BB962C8B-B14F-4D97-AF65-F5344CB8AC3E}">
        <p14:creationId xmlns:p14="http://schemas.microsoft.com/office/powerpoint/2010/main" val="54022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1249-8511-C24C-AEA7-801E2FEBADF8}"/>
              </a:ext>
            </a:extLst>
          </p:cNvPr>
          <p:cNvSpPr>
            <a:spLocks noGrp="1"/>
          </p:cNvSpPr>
          <p:nvPr>
            <p:ph type="title"/>
          </p:nvPr>
        </p:nvSpPr>
        <p:spPr/>
        <p:txBody>
          <a:bodyPr/>
          <a:lstStyle/>
          <a:p>
            <a:r>
              <a:rPr lang="en-US" dirty="0"/>
              <a:t>Defining the Need</a:t>
            </a:r>
          </a:p>
        </p:txBody>
      </p:sp>
      <p:sp>
        <p:nvSpPr>
          <p:cNvPr id="3" name="Content Placeholder 2">
            <a:extLst>
              <a:ext uri="{FF2B5EF4-FFF2-40B4-BE49-F238E27FC236}">
                <a16:creationId xmlns:a16="http://schemas.microsoft.com/office/drawing/2014/main" id="{99678359-2E2F-3844-87C0-45C6E1B3AC48}"/>
              </a:ext>
            </a:extLst>
          </p:cNvPr>
          <p:cNvSpPr>
            <a:spLocks noGrp="1"/>
          </p:cNvSpPr>
          <p:nvPr>
            <p:ph idx="1"/>
          </p:nvPr>
        </p:nvSpPr>
        <p:spPr/>
        <p:txBody>
          <a:bodyPr>
            <a:normAutofit/>
          </a:bodyPr>
          <a:lstStyle/>
          <a:p>
            <a:r>
              <a:rPr lang="en-US" sz="3200" dirty="0"/>
              <a:t>The best proposals are shaped by </a:t>
            </a:r>
            <a:r>
              <a:rPr lang="en-US" sz="3200" i="1" dirty="0">
                <a:solidFill>
                  <a:srgbClr val="FF0000"/>
                </a:solidFill>
              </a:rPr>
              <a:t>need</a:t>
            </a:r>
            <a:r>
              <a:rPr lang="en-US" sz="3200" i="1" dirty="0"/>
              <a:t>.</a:t>
            </a:r>
          </a:p>
          <a:p>
            <a:pPr lvl="1"/>
            <a:r>
              <a:rPr lang="en-US" sz="2800" dirty="0"/>
              <a:t>Can be defined precisely</a:t>
            </a:r>
          </a:p>
          <a:p>
            <a:pPr lvl="1"/>
            <a:r>
              <a:rPr lang="en-US" sz="2800" dirty="0"/>
              <a:t>Is urgent, is timely</a:t>
            </a:r>
          </a:p>
          <a:p>
            <a:pPr lvl="1"/>
            <a:r>
              <a:rPr lang="en-US" sz="2800" dirty="0"/>
              <a:t>Remember, the </a:t>
            </a:r>
            <a:r>
              <a:rPr lang="en-US" sz="2800" i="1" dirty="0"/>
              <a:t>lack of a program </a:t>
            </a:r>
            <a:r>
              <a:rPr lang="en-US" sz="2800" dirty="0"/>
              <a:t>is not a need (i.e., don’t focus on “we need… to succeed”). A need must be a </a:t>
            </a:r>
            <a:r>
              <a:rPr lang="en-US" sz="2800" i="1" dirty="0"/>
              <a:t>problem</a:t>
            </a:r>
            <a:r>
              <a:rPr lang="en-US" sz="2800" dirty="0"/>
              <a:t> (i.e., the community needs… X population needs…). </a:t>
            </a:r>
          </a:p>
        </p:txBody>
      </p:sp>
    </p:spTree>
    <p:extLst>
      <p:ext uri="{BB962C8B-B14F-4D97-AF65-F5344CB8AC3E}">
        <p14:creationId xmlns:p14="http://schemas.microsoft.com/office/powerpoint/2010/main" val="862195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2563</Words>
  <Application>Microsoft Macintosh PowerPoint</Application>
  <PresentationFormat>Widescreen</PresentationFormat>
  <Paragraphs>292</Paragraphs>
  <Slides>30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Wingdings 3</vt:lpstr>
      <vt:lpstr>Ion</vt:lpstr>
      <vt:lpstr>Grant Writing:  An Overview Aaron J Diehr, PhD, CHES aaron@siu.edu </vt:lpstr>
      <vt:lpstr>Overview</vt:lpstr>
      <vt:lpstr>Topics</vt:lpstr>
      <vt:lpstr>Reasons Grants Fail</vt:lpstr>
      <vt:lpstr>Why Grants Fail (cont.)</vt:lpstr>
      <vt:lpstr>Grantseeking is competitive</vt:lpstr>
      <vt:lpstr>Preparing to Write</vt:lpstr>
      <vt:lpstr>Preparing to Write:  Organizational Readiness </vt:lpstr>
      <vt:lpstr>Defining the Need</vt:lpstr>
      <vt:lpstr>Assessing the Need</vt:lpstr>
      <vt:lpstr>Assessing the Need (cont.)</vt:lpstr>
      <vt:lpstr>Planning Your Project: Funders</vt:lpstr>
      <vt:lpstr>Planning Your Project: Funders (cont.)</vt:lpstr>
      <vt:lpstr>Planning Your Project: Alignment</vt:lpstr>
      <vt:lpstr>Writing: Statement of Need</vt:lpstr>
      <vt:lpstr>Writing: Statement of Need</vt:lpstr>
      <vt:lpstr>Writing: Statement of Need</vt:lpstr>
      <vt:lpstr>Writing: Project Narrative Components</vt:lpstr>
      <vt:lpstr>Writing: Project Narrative Components</vt:lpstr>
      <vt:lpstr>Writing: Project Narrative Components</vt:lpstr>
      <vt:lpstr>Writing: Project Narrative Components</vt:lpstr>
      <vt:lpstr>Evaluation: Why is it important?</vt:lpstr>
      <vt:lpstr>Types of Evaluation</vt:lpstr>
      <vt:lpstr>Evaluation Considerations</vt:lpstr>
      <vt:lpstr>Evaluation Considerations</vt:lpstr>
      <vt:lpstr>Editing &amp; Revision: 4 Areas</vt:lpstr>
      <vt:lpstr>Editing &amp; Revision: Final Tips</vt:lpstr>
      <vt:lpstr>Editing &amp; Revision: Final Tips</vt:lpstr>
      <vt:lpstr>Editing &amp; Revision: Final Tips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Writing:  An Overview Aaron J Diehr, PhD, CHES aaron@siu.edu </dc:title>
  <dc:creator>Aaron Diehr</dc:creator>
  <cp:lastModifiedBy>Aaron Diehr</cp:lastModifiedBy>
  <cp:revision>1</cp:revision>
  <dcterms:created xsi:type="dcterms:W3CDTF">2019-01-21T15:43:19Z</dcterms:created>
  <dcterms:modified xsi:type="dcterms:W3CDTF">2019-01-21T15:44:38Z</dcterms:modified>
</cp:coreProperties>
</file>