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</p:sldMasterIdLst>
  <p:notesMasterIdLst>
    <p:notesMasterId r:id="rId33"/>
  </p:notesMasterIdLst>
  <p:sldIdLst>
    <p:sldId id="266" r:id="rId2"/>
    <p:sldId id="301" r:id="rId3"/>
    <p:sldId id="374" r:id="rId4"/>
    <p:sldId id="377" r:id="rId5"/>
    <p:sldId id="378" r:id="rId6"/>
    <p:sldId id="358" r:id="rId7"/>
    <p:sldId id="379" r:id="rId8"/>
    <p:sldId id="286" r:id="rId9"/>
    <p:sldId id="285" r:id="rId10"/>
    <p:sldId id="287" r:id="rId11"/>
    <p:sldId id="355" r:id="rId12"/>
    <p:sldId id="381" r:id="rId13"/>
    <p:sldId id="382" r:id="rId14"/>
    <p:sldId id="383" r:id="rId15"/>
    <p:sldId id="384" r:id="rId16"/>
    <p:sldId id="319" r:id="rId17"/>
    <p:sldId id="375" r:id="rId18"/>
    <p:sldId id="385" r:id="rId19"/>
    <p:sldId id="389" r:id="rId20"/>
    <p:sldId id="376" r:id="rId21"/>
    <p:sldId id="387" r:id="rId22"/>
    <p:sldId id="388" r:id="rId23"/>
    <p:sldId id="386" r:id="rId24"/>
    <p:sldId id="391" r:id="rId25"/>
    <p:sldId id="380" r:id="rId26"/>
    <p:sldId id="392" r:id="rId27"/>
    <p:sldId id="393" r:id="rId28"/>
    <p:sldId id="394" r:id="rId29"/>
    <p:sldId id="395" r:id="rId30"/>
    <p:sldId id="353" r:id="rId31"/>
    <p:sldId id="342" r:id="rId32"/>
  </p:sldIdLst>
  <p:sldSz cx="9144000" cy="6858000" type="screen4x3"/>
  <p:notesSz cx="7010400" cy="9296400"/>
  <p:embeddedFontLst>
    <p:embeddedFont>
      <p:font typeface="Cambria Math" panose="02040503050406030204" pitchFamily="18" charset="0"/>
      <p:regular r:id="rId34"/>
    </p:embeddedFont>
    <p:embeddedFont>
      <p:font typeface="Questrial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  <p:embeddedFont>
      <p:font typeface="Tw Cen MT" panose="020B0602020104020603" pitchFamily="34" charset="0"/>
      <p:regular r:id="rId44"/>
      <p:bold r:id="rId45"/>
      <p:italic r:id="rId46"/>
      <p:bold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  <p:embeddedFont>
      <p:font typeface="Wingdings 2" panose="05020102010507070707" pitchFamily="18" charset="2"/>
      <p:regular r:id="rId52"/>
    </p:embeddedFont>
    <p:embeddedFont>
      <p:font typeface="Architects Daughter" panose="020B0604020202020204" charset="0"/>
      <p:regular r:id="rId53"/>
    </p:embeddedFont>
    <p:embeddedFont>
      <p:font typeface="Bradley Hand ITC" panose="03070402050302030203" pitchFamily="66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9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1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2560" y="0"/>
            <a:ext cx="3037839" cy="461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5862" y="700087"/>
            <a:ext cx="4645024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sq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4720" y="4416425"/>
            <a:ext cx="5140959" cy="41798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4438"/>
            <a:ext cx="3037839" cy="4619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2560" y="8834438"/>
            <a:ext cx="3037839" cy="461961"/>
          </a:xfrm>
          <a:prstGeom prst="rect">
            <a:avLst/>
          </a:prstGeom>
          <a:noFill/>
          <a:ln>
            <a:noFill/>
          </a:ln>
        </p:spPr>
        <p:txBody>
          <a:bodyPr wrap="square" lIns="19375" tIns="0" rIns="1937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3869046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45025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934720" y="4416425"/>
            <a:ext cx="5141100" cy="4179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74" name="Shape 574"/>
          <p:cNvSpPr txBox="1">
            <a:spLocks noGrp="1"/>
          </p:cNvSpPr>
          <p:nvPr>
            <p:ph type="sldNum" idx="12"/>
          </p:nvPr>
        </p:nvSpPr>
        <p:spPr>
          <a:xfrm>
            <a:off x="3972560" y="8834438"/>
            <a:ext cx="3037800" cy="462000"/>
          </a:xfrm>
          <a:prstGeom prst="rect">
            <a:avLst/>
          </a:prstGeom>
        </p:spPr>
        <p:txBody>
          <a:bodyPr wrap="square" lIns="19375" tIns="0" rIns="1937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81954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400" b="1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6200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1179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288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489162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400" b="1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2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1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0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6043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400" b="1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8555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545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800" b="1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28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9711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044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ytimes.com/interactive/2019/07/17/upshot/drug-overdose-deaths-fall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post.com/graphics/2019/investigations/dea-pain-pill-database/?utm_term=.d2b314afdfa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drugoverdose/maps/rxcounty2017.ht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ra.org/" TargetMode="External"/><Relationship Id="rId2" Type="http://schemas.openxmlformats.org/officeDocument/2006/relationships/hyperlink" Target="mailto:cd-merrett@wi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ctrTitle"/>
          </p:nvPr>
        </p:nvSpPr>
        <p:spPr>
          <a:xfrm>
            <a:off x="437349" y="2487168"/>
            <a:ext cx="7146066" cy="3380231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algn="ctr"/>
            <a:r>
              <a:rPr lang="en-US" sz="2800" b="1" cap="small" dirty="0" smtClean="0">
                <a:latin typeface="Calibri" panose="020F0502020204030204" pitchFamily="34" charset="0"/>
                <a:sym typeface="Trebuchet MS"/>
              </a:rPr>
              <a:t>Opioid / Substance Misuse Conference</a:t>
            </a:r>
            <a:br>
              <a:rPr lang="en-US" sz="2800" b="1" cap="small" dirty="0" smtClean="0">
                <a:latin typeface="Calibri" panose="020F0502020204030204" pitchFamily="34" charset="0"/>
                <a:sym typeface="Trebuchet MS"/>
              </a:rPr>
            </a:br>
            <a:r>
              <a:rPr lang="en-US" sz="2800" b="1" cap="small" dirty="0" smtClean="0">
                <a:latin typeface="Calibri" panose="020F0502020204030204" pitchFamily="34" charset="0"/>
                <a:sym typeface="Trebuchet MS"/>
              </a:rPr>
              <a:t>Marion, Illinois – July 18, 2019</a:t>
            </a:r>
            <a:br>
              <a:rPr lang="en-US" sz="2800" b="1" cap="small" dirty="0" smtClean="0">
                <a:latin typeface="Calibri" panose="020F0502020204030204" pitchFamily="34" charset="0"/>
                <a:sym typeface="Trebuchet MS"/>
              </a:rPr>
            </a:br>
            <a:r>
              <a:rPr lang="en-US" sz="2800" b="1" cap="small" dirty="0" smtClean="0">
                <a:latin typeface="Calibri" panose="020F0502020204030204" pitchFamily="34" charset="0"/>
                <a:sym typeface="Trebuchet MS"/>
              </a:rPr>
              <a:t/>
            </a:r>
            <a:br>
              <a:rPr lang="en-US" sz="2800" b="1" cap="small" dirty="0" smtClean="0">
                <a:latin typeface="Calibri" panose="020F0502020204030204" pitchFamily="34" charset="0"/>
                <a:sym typeface="Trebuchet MS"/>
              </a:rPr>
            </a:br>
            <a:r>
              <a:rPr lang="en-US" sz="2400" b="1" cap="none" dirty="0" smtClean="0">
                <a:latin typeface="Calibri" panose="020F0502020204030204" pitchFamily="34" charset="0"/>
                <a:sym typeface="Trebuchet MS"/>
              </a:rPr>
              <a:t>Adee Athiyaman, PhD, and </a:t>
            </a:r>
            <a:r>
              <a:rPr lang="en-US" sz="2400" b="1" cap="none" dirty="0" smtClean="0"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  <a:t>Chris Merrett, PhD</a:t>
            </a:r>
            <a:endParaRPr lang="en-US" sz="2400" b="1" cap="none" dirty="0">
              <a:latin typeface="Calibri" panose="020F0502020204030204" pitchFamily="34" charset="0"/>
              <a:ea typeface="Trebuchet MS"/>
              <a:cs typeface="Trebuchet MS"/>
              <a:sym typeface="Trebuchet MS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-US" sz="2400" b="1" cap="none" dirty="0"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  <a:t>Illinois Institute for Rural Affairs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2400" b="1" cap="none" dirty="0"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  <a:t>Western Illinois </a:t>
            </a:r>
            <a:r>
              <a:rPr lang="en-US" sz="2400" b="1" cap="none" dirty="0" smtClean="0"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  <a:t>University</a:t>
            </a:r>
            <a:br>
              <a:rPr lang="en-US" sz="2400" b="1" cap="none" dirty="0" smtClean="0"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</a:br>
            <a:r>
              <a:rPr lang="en-US" sz="2400" b="1" cap="none" dirty="0" smtClean="0"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  <a:t>Macomb, IL, 61455</a:t>
            </a:r>
            <a:r>
              <a:rPr lang="en-US" sz="2400" b="1" cap="none" dirty="0" smtClean="0"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  <a:t/>
            </a:r>
            <a:br>
              <a:rPr lang="en-US" sz="2400" b="1" cap="none" dirty="0" smtClean="0"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</a:br>
            <a:r>
              <a:rPr lang="en-US" sz="2400" u="sng" cap="none" dirty="0" smtClean="0">
                <a:solidFill>
                  <a:srgbClr val="727CA3"/>
                </a:solidFill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  <a:t>a-athiyaman@wiu.edu</a:t>
            </a:r>
            <a:r>
              <a:rPr lang="en-US" sz="24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  <a:t/>
            </a:r>
            <a:br>
              <a:rPr lang="en-US" sz="24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</a:br>
            <a:r>
              <a:rPr lang="en-US" sz="2400" u="sng" cap="none" dirty="0" smtClean="0">
                <a:solidFill>
                  <a:srgbClr val="727CA3"/>
                </a:solidFill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  <a:t>cd-merrett@wiu.edu</a:t>
            </a:r>
            <a:r>
              <a:rPr lang="en-US" sz="2400" cap="none" dirty="0" smtClean="0"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  <a:t> </a:t>
            </a:r>
            <a:br>
              <a:rPr lang="en-US" sz="2400" cap="none" dirty="0" smtClean="0">
                <a:latin typeface="Calibri" panose="020F0502020204030204" pitchFamily="34" charset="0"/>
                <a:ea typeface="Trebuchet MS"/>
                <a:cs typeface="Trebuchet MS"/>
                <a:sym typeface="Trebuchet MS"/>
              </a:rPr>
            </a:br>
            <a:endParaRPr lang="en-US" sz="2400" cap="none" dirty="0">
              <a:latin typeface="Calibri" panose="020F050202020403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  <a:sym typeface="Architects Daughter"/>
              </a:rPr>
              <a:t>Small Towns + Big </a:t>
            </a:r>
            <a:r>
              <a:rPr lang="en-US" b="1" dirty="0" smtClean="0"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  <a:sym typeface="Architects Daughter"/>
              </a:rPr>
              <a:t>Places</a:t>
            </a:r>
            <a:endParaRPr lang="en-US" b="1" dirty="0">
              <a:latin typeface="Bradley Hand ITC" panose="03070402050302030203" pitchFamily="66" charset="0"/>
              <a:ea typeface="Verdana" panose="020B0604030504040204" pitchFamily="34" charset="0"/>
              <a:cs typeface="Verdana" panose="020B0604030504040204" pitchFamily="34" charset="0"/>
              <a:sym typeface="Architects Daughter"/>
            </a:endParaRPr>
          </a:p>
        </p:txBody>
      </p:sp>
      <p:sp>
        <p:nvSpPr>
          <p:cNvPr id="577" name="Shape 57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schemeClr val="dk2"/>
                </a:solidFill>
              </a:rPr>
              <a:t>1</a:t>
            </a:fld>
            <a:endParaRPr lang="en-US" dirty="0">
              <a:solidFill>
                <a:schemeClr val="dk2"/>
              </a:solidFill>
            </a:endParaRPr>
          </a:p>
        </p:txBody>
      </p:sp>
      <p:pic>
        <p:nvPicPr>
          <p:cNvPr id="581" name="Shape 581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0469" y="3510247"/>
            <a:ext cx="1158731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576"/>
          <p:cNvSpPr txBox="1">
            <a:spLocks/>
          </p:cNvSpPr>
          <p:nvPr/>
        </p:nvSpPr>
        <p:spPr>
          <a:xfrm>
            <a:off x="437349" y="336388"/>
            <a:ext cx="7010402" cy="15929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 lang="en-US" sz="3200" dirty="0">
              <a:latin typeface="Calibri" panose="020F0502020204030204" pitchFamily="34" charset="0"/>
            </a:endParaRP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The Intersection of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Opioid &amp; Substance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Misuse in the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Workplace and</a:t>
            </a:r>
          </a:p>
          <a:p>
            <a:pPr algn="ctr"/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Economic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en-US" sz="3200" b="1" cap="smal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Shape 5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3415" y="228600"/>
            <a:ext cx="1391449" cy="262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7" y="1619241"/>
            <a:ext cx="8066441" cy="491796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86531"/>
            <a:ext cx="8084520" cy="990600"/>
          </a:xfrm>
        </p:spPr>
        <p:txBody>
          <a:bodyPr>
            <a:noAutofit/>
          </a:bodyPr>
          <a:lstStyle/>
          <a:p>
            <a:r>
              <a:rPr lang="en-US" sz="3000" b="1" dirty="0"/>
              <a:t>I</a:t>
            </a:r>
            <a:r>
              <a:rPr lang="en-US" sz="3000" b="1" dirty="0" smtClean="0"/>
              <a:t>. </a:t>
            </a:r>
            <a:r>
              <a:rPr lang="en-US" sz="3000" b="1" dirty="0" smtClean="0"/>
              <a:t>Illinois Population Growth Index, &lt; 20 Years</a:t>
            </a:r>
            <a:endParaRPr lang="en-US" sz="3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fld>
            <a:endParaRPr lang="en-US" sz="1400" b="1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0293" y="4740946"/>
            <a:ext cx="585891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 smtClean="0"/>
              <a:t>The fastest shrinking cohort is under 20 (i.e. </a:t>
            </a:r>
            <a:r>
              <a:rPr lang="en-US" b="1" dirty="0" smtClean="0"/>
              <a:t>future workforce).</a:t>
            </a:r>
            <a:endParaRPr lang="en-US" b="1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 smtClean="0"/>
              <a:t>The </a:t>
            </a:r>
            <a:r>
              <a:rPr lang="en-US" b="1" i="1" u="sng" dirty="0" smtClean="0"/>
              <a:t>rural under 20 cohort </a:t>
            </a:r>
            <a:r>
              <a:rPr lang="en-US" b="1" dirty="0" smtClean="0"/>
              <a:t>is shrinking faster than urban cohort.</a:t>
            </a:r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 rot="17485840">
            <a:off x="7624017" y="5009522"/>
            <a:ext cx="813102" cy="3462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Rural &lt;20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9973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8" y="88118"/>
            <a:ext cx="4255621" cy="6314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039" y="88118"/>
            <a:ext cx="4651651" cy="63160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2192" y="5275644"/>
            <a:ext cx="32095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Rural regions are losing people.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Rural regions have higher median age.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8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II. </a:t>
            </a:r>
            <a:r>
              <a:rPr lang="en-US" sz="3200" b="1" dirty="0"/>
              <a:t>Opioid Use and the </a:t>
            </a:r>
            <a:r>
              <a:rPr lang="en-US" sz="3200" b="1" dirty="0" smtClean="0"/>
              <a:t>Workforce 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117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II. Opioids and the Workforce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74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Overall population dynamics directly affect the Illinois workforce.</a:t>
            </a:r>
          </a:p>
          <a:p>
            <a:pPr lvl="1"/>
            <a:r>
              <a:rPr lang="en-US" dirty="0" smtClean="0"/>
              <a:t>As the Illinois population has declined and as the proportion of young people has declined, so has the Illinois labor force.</a:t>
            </a:r>
          </a:p>
          <a:p>
            <a:r>
              <a:rPr lang="en-US" dirty="0" smtClean="0"/>
              <a:t>Increased use of opioids </a:t>
            </a:r>
            <a:r>
              <a:rPr lang="en-US" b="1" i="1" dirty="0" smtClean="0"/>
              <a:t>exacerbates</a:t>
            </a:r>
            <a:r>
              <a:rPr lang="en-US" dirty="0" smtClean="0"/>
              <a:t> a pre-existing situation to undermine workforce productivity.</a:t>
            </a:r>
          </a:p>
          <a:p>
            <a:pPr lvl="1"/>
            <a:r>
              <a:rPr lang="en-US" dirty="0" smtClean="0"/>
              <a:t>Financial costs imposed on healthcare system.</a:t>
            </a:r>
          </a:p>
          <a:p>
            <a:pPr lvl="1"/>
            <a:r>
              <a:rPr lang="en-US" dirty="0" smtClean="0"/>
              <a:t>Workers incarcerated.</a:t>
            </a:r>
          </a:p>
          <a:p>
            <a:pPr lvl="1"/>
            <a:r>
              <a:rPr lang="en-US" dirty="0" smtClean="0"/>
              <a:t>Absenteeism.</a:t>
            </a:r>
          </a:p>
          <a:p>
            <a:pPr lvl="1"/>
            <a:r>
              <a:rPr lang="en-US" dirty="0" smtClean="0"/>
              <a:t>Job </a:t>
            </a:r>
            <a:r>
              <a:rPr lang="en-US" dirty="0"/>
              <a:t>openings remain unfilled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Worker turnover and retraining costs.</a:t>
            </a:r>
          </a:p>
          <a:p>
            <a:pPr lvl="2"/>
            <a:r>
              <a:rPr lang="en-US" dirty="0" smtClean="0"/>
              <a:t>Downstate and rural counties disproportionately rely on manufacturing and other jobs where drug testing frequently occurs.</a:t>
            </a:r>
          </a:p>
        </p:txBody>
      </p:sp>
    </p:spTree>
    <p:extLst>
      <p:ext uri="{BB962C8B-B14F-4D97-AF65-F5344CB8AC3E}">
        <p14:creationId xmlns:p14="http://schemas.microsoft.com/office/powerpoint/2010/main" val="6788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88096" cy="990600"/>
          </a:xfrm>
        </p:spPr>
        <p:txBody>
          <a:bodyPr>
            <a:normAutofit/>
          </a:bodyPr>
          <a:lstStyle/>
          <a:p>
            <a:pPr marL="347663" indent="-347663"/>
            <a:r>
              <a:rPr lang="en-US" sz="3200" b="1" dirty="0" smtClean="0"/>
              <a:t>II. Labor Force by Employment Status and Age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072268"/>
              </p:ext>
            </p:extLst>
          </p:nvPr>
        </p:nvGraphicFramePr>
        <p:xfrm>
          <a:off x="609600" y="1699578"/>
          <a:ext cx="8122471" cy="4663440"/>
        </p:xfrm>
        <a:graphic>
          <a:graphicData uri="http://schemas.openxmlformats.org/drawingml/2006/table">
            <a:tbl>
              <a:tblPr firstRow="1" firstCol="1" bandRow="1"/>
              <a:tblGrid>
                <a:gridCol w="2308860">
                  <a:extLst>
                    <a:ext uri="{9D8B030D-6E8A-4147-A177-3AD203B41FA5}">
                      <a16:colId xmlns:a16="http://schemas.microsoft.com/office/drawing/2014/main" val="1427389493"/>
                    </a:ext>
                  </a:extLst>
                </a:gridCol>
                <a:gridCol w="1609244">
                  <a:extLst>
                    <a:ext uri="{9D8B030D-6E8A-4147-A177-3AD203B41FA5}">
                      <a16:colId xmlns:a16="http://schemas.microsoft.com/office/drawing/2014/main" val="2803671096"/>
                    </a:ext>
                  </a:extLst>
                </a:gridCol>
                <a:gridCol w="1609244">
                  <a:extLst>
                    <a:ext uri="{9D8B030D-6E8A-4147-A177-3AD203B41FA5}">
                      <a16:colId xmlns:a16="http://schemas.microsoft.com/office/drawing/2014/main" val="822428131"/>
                    </a:ext>
                  </a:extLst>
                </a:gridCol>
                <a:gridCol w="1609244">
                  <a:extLst>
                    <a:ext uri="{9D8B030D-6E8A-4147-A177-3AD203B41FA5}">
                      <a16:colId xmlns:a16="http://schemas.microsoft.com/office/drawing/2014/main" val="4087200181"/>
                    </a:ext>
                  </a:extLst>
                </a:gridCol>
                <a:gridCol w="985879">
                  <a:extLst>
                    <a:ext uri="{9D8B030D-6E8A-4147-A177-3AD203B41FA5}">
                      <a16:colId xmlns:a16="http://schemas.microsoft.com/office/drawing/2014/main" val="254717549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Illinois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ACGR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4741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77874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Labor force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6,725,720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6,676,518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6,662,189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-0.24%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548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Employed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6,072,540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6,195,235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6,241,958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0.69%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21197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Unemployed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653,181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481,283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420,230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-11.0%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4862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Out of labor force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3,480,229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3,563,540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3,587,332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0.76%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23875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Population (16+)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10,205,949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10,240,058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10,249,521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0.11%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70887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Population (Over 65)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1,740,088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1,828,225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1,947,595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2.82%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3112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2984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United States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ACGR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795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8347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Labor force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159,531,695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161,641,855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164,676,605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0.79%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4054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Employed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145,234,043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150,626,642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155,556,856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1.72%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22417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Unemployed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14,297,652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11,015,214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9,119,749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-11.2%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2792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Out of labor force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91,304,304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94,525,903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95,887,643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1.22%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92206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Population (16+)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250,835,999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256,167,758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260,564,248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0.95%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28643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Population (Over 65)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44,663,990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47,732,480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50,815,712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3.23%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15244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6363018"/>
            <a:ext cx="37144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</a:rPr>
              <a:t>Source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</a:rPr>
              <a:t>: American Community Survey, 1 year </a:t>
            </a:r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</a:rPr>
              <a:t>estimates.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2104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II. Labor Force less than </a:t>
            </a:r>
            <a:r>
              <a:rPr lang="en-US" sz="3200" b="1" dirty="0"/>
              <a:t>65 Years of </a:t>
            </a:r>
            <a:r>
              <a:rPr lang="en-US" sz="3200" b="1" dirty="0" smtClean="0"/>
              <a:t>Age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066031"/>
              </p:ext>
            </p:extLst>
          </p:nvPr>
        </p:nvGraphicFramePr>
        <p:xfrm>
          <a:off x="612648" y="1789502"/>
          <a:ext cx="8079044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3229913">
                  <a:extLst>
                    <a:ext uri="{9D8B030D-6E8A-4147-A177-3AD203B41FA5}">
                      <a16:colId xmlns:a16="http://schemas.microsoft.com/office/drawing/2014/main" val="158528048"/>
                    </a:ext>
                  </a:extLst>
                </a:gridCol>
                <a:gridCol w="1616377">
                  <a:extLst>
                    <a:ext uri="{9D8B030D-6E8A-4147-A177-3AD203B41FA5}">
                      <a16:colId xmlns:a16="http://schemas.microsoft.com/office/drawing/2014/main" val="3770563979"/>
                    </a:ext>
                  </a:extLst>
                </a:gridCol>
                <a:gridCol w="1616377">
                  <a:extLst>
                    <a:ext uri="{9D8B030D-6E8A-4147-A177-3AD203B41FA5}">
                      <a16:colId xmlns:a16="http://schemas.microsoft.com/office/drawing/2014/main" val="373020936"/>
                    </a:ext>
                  </a:extLst>
                </a:gridCol>
                <a:gridCol w="1616377">
                  <a:extLst>
                    <a:ext uri="{9D8B030D-6E8A-4147-A177-3AD203B41FA5}">
                      <a16:colId xmlns:a16="http://schemas.microsoft.com/office/drawing/2014/main" val="499726858"/>
                    </a:ext>
                  </a:extLst>
                </a:gridCol>
              </a:tblGrid>
              <a:tr h="18031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</a:rPr>
                        <a:t>Illinois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2013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988160"/>
                  </a:ext>
                </a:extLst>
              </a:tr>
              <a:tr h="159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Available labor force under 65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8,465,861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8,411,833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8,301,926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640273"/>
                  </a:ext>
                </a:extLst>
              </a:tr>
              <a:tr h="159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Percentage change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-0.09%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-0.49%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-0.58%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931879"/>
                  </a:ext>
                </a:extLst>
              </a:tr>
              <a:tr h="159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Labor force participation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6,421,687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6,357,711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6,307,499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27085"/>
                  </a:ext>
                </a:extLst>
              </a:tr>
              <a:tr h="180319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682147"/>
                  </a:ext>
                </a:extLst>
              </a:tr>
              <a:tr h="1803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076955"/>
                  </a:ext>
                </a:extLst>
              </a:tr>
              <a:tr h="180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United States</a:t>
                      </a: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914197"/>
                  </a:ext>
                </a:extLst>
              </a:tr>
              <a:tr h="159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Available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labor force under 65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206,172,009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208,435,278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209,748,536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780076"/>
                  </a:ext>
                </a:extLst>
              </a:tr>
              <a:tr h="159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Percentage change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0.35%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0.51%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0.49%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974424"/>
                  </a:ext>
                </a:extLst>
              </a:tr>
              <a:tr h="1596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Labor force participation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151,851,611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153,393,128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155,572,080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620" marR="676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084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5081342"/>
            <a:ext cx="29819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</a:rPr>
              <a:t>Source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</a:rPr>
              <a:t>: Author’s estimates, based on ACS </a:t>
            </a:r>
            <a:r>
              <a:rPr lang="en-US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data.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16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66391"/>
              </p:ext>
            </p:extLst>
          </p:nvPr>
        </p:nvGraphicFramePr>
        <p:xfrm>
          <a:off x="120396" y="89334"/>
          <a:ext cx="8795004" cy="6692466"/>
        </p:xfrm>
        <a:graphic>
          <a:graphicData uri="http://schemas.openxmlformats.org/drawingml/2006/table">
            <a:tbl>
              <a:tblPr/>
              <a:tblGrid>
                <a:gridCol w="2691836">
                  <a:extLst>
                    <a:ext uri="{9D8B030D-6E8A-4147-A177-3AD203B41FA5}">
                      <a16:colId xmlns:a16="http://schemas.microsoft.com/office/drawing/2014/main" val="2350012489"/>
                    </a:ext>
                  </a:extLst>
                </a:gridCol>
                <a:gridCol w="848359">
                  <a:extLst>
                    <a:ext uri="{9D8B030D-6E8A-4147-A177-3AD203B41FA5}">
                      <a16:colId xmlns:a16="http://schemas.microsoft.com/office/drawing/2014/main" val="249788538"/>
                    </a:ext>
                  </a:extLst>
                </a:gridCol>
                <a:gridCol w="1045235">
                  <a:extLst>
                    <a:ext uri="{9D8B030D-6E8A-4147-A177-3AD203B41FA5}">
                      <a16:colId xmlns:a16="http://schemas.microsoft.com/office/drawing/2014/main" val="2444279754"/>
                    </a:ext>
                  </a:extLst>
                </a:gridCol>
                <a:gridCol w="1188417">
                  <a:extLst>
                    <a:ext uri="{9D8B030D-6E8A-4147-A177-3AD203B41FA5}">
                      <a16:colId xmlns:a16="http://schemas.microsoft.com/office/drawing/2014/main" val="3441830592"/>
                    </a:ext>
                  </a:extLst>
                </a:gridCol>
                <a:gridCol w="243411">
                  <a:extLst>
                    <a:ext uri="{9D8B030D-6E8A-4147-A177-3AD203B41FA5}">
                      <a16:colId xmlns:a16="http://schemas.microsoft.com/office/drawing/2014/main" val="2926422408"/>
                    </a:ext>
                  </a:extLst>
                </a:gridCol>
                <a:gridCol w="687278">
                  <a:extLst>
                    <a:ext uri="{9D8B030D-6E8A-4147-A177-3AD203B41FA5}">
                      <a16:colId xmlns:a16="http://schemas.microsoft.com/office/drawing/2014/main" val="2301755496"/>
                    </a:ext>
                  </a:extLst>
                </a:gridCol>
                <a:gridCol w="1088188">
                  <a:extLst>
                    <a:ext uri="{9D8B030D-6E8A-4147-A177-3AD203B41FA5}">
                      <a16:colId xmlns:a16="http://schemas.microsoft.com/office/drawing/2014/main" val="2815362980"/>
                    </a:ext>
                  </a:extLst>
                </a:gridCol>
                <a:gridCol w="1002280">
                  <a:extLst>
                    <a:ext uri="{9D8B030D-6E8A-4147-A177-3AD203B41FA5}">
                      <a16:colId xmlns:a16="http://schemas.microsoft.com/office/drawing/2014/main" val="2429899321"/>
                    </a:ext>
                  </a:extLst>
                </a:gridCol>
              </a:tblGrid>
              <a:tr h="340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5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Illinois Labor Market Structure</a:t>
                      </a:r>
                      <a:endParaRPr lang="en-US" sz="1450" b="1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Number of Persons Employed 16 years and older</a:t>
                      </a:r>
                    </a:p>
                  </a:txBody>
                  <a:tcPr marL="7737" marR="7737" marT="7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 of Persons Employed 16 years and older</a:t>
                      </a:r>
                    </a:p>
                  </a:txBody>
                  <a:tcPr marL="7737" marR="7737" marT="77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954410"/>
                  </a:ext>
                </a:extLst>
              </a:tr>
              <a:tr h="317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  <a:br>
                        <a:rPr lang="en-US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</a:t>
                      </a:r>
                      <a:endParaRPr lang="en-US" sz="14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 Nonmetro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  <a:br>
                        <a:rPr lang="en-US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</a:t>
                      </a:r>
                      <a:endParaRPr lang="en-US" sz="14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 Nonmetro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525336"/>
                  </a:ext>
                </a:extLst>
              </a:tr>
              <a:tr h="2166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Employed population 16 years and over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6,134,121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5,473,790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660,331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646570"/>
                  </a:ext>
                </a:extLst>
              </a:tr>
              <a:tr h="309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Agriculture, forestry, fishing and hunting, and mining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65,146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32,346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32,800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73121"/>
                  </a:ext>
                </a:extLst>
              </a:tr>
              <a:tr h="154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317,245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277,230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40,015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251545"/>
                  </a:ext>
                </a:extLst>
              </a:tr>
              <a:tr h="154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Manufacturing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763,429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660,212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103,217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049907"/>
                  </a:ext>
                </a:extLst>
              </a:tr>
              <a:tr h="154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Wholesale trade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187,477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169,258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18,219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728795"/>
                  </a:ext>
                </a:extLst>
              </a:tr>
              <a:tr h="154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Retail trade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670,576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591,403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79,173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080431"/>
                  </a:ext>
                </a:extLst>
              </a:tr>
              <a:tr h="309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Transportation and warehousing, and utilities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370,802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329,515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41,287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678689"/>
                  </a:ext>
                </a:extLst>
              </a:tr>
              <a:tr h="154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Information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121,338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112,714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8,624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422369"/>
                  </a:ext>
                </a:extLst>
              </a:tr>
              <a:tr h="309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Finance and insurance, and real estate and rental and leasing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448,924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417,470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31,454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26181"/>
                  </a:ext>
                </a:extLst>
              </a:tr>
              <a:tr h="479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Professional, scientific, and management, and administrative and waste management services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709,106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673,410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35,696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959067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Educational services, and health care and social assistance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1,404,905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1,242,454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162,451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383053"/>
                  </a:ext>
                </a:extLst>
              </a:tr>
              <a:tr h="3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Arts, entertainment, and recreation, and accommodation and food services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556,087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508,644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47,443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468287"/>
                  </a:ext>
                </a:extLst>
              </a:tr>
              <a:tr h="3094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Other services, except public administration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291,022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259,439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31,583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69724"/>
                  </a:ext>
                </a:extLst>
              </a:tr>
              <a:tr h="154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Public administration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228,064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199,695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28,369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7737" marR="7737" marT="773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585874"/>
                  </a:ext>
                </a:extLst>
              </a:tr>
              <a:tr h="15473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7" marR="7737" marT="77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008736"/>
                  </a:ext>
                </a:extLst>
              </a:tr>
              <a:tr h="154734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Source: U.S. Bureau of the Census, Table DP03 Selected Economic Characteristics, downloaded October, 29 2018.</a:t>
                      </a:r>
                    </a:p>
                  </a:txBody>
                  <a:tcPr marL="7737" marR="7737" marT="7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964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1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17</a:t>
            </a:fld>
            <a:endParaRPr lang="en-US" sz="1400" b="1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592" t="17238" r="27370" b="1589"/>
          <a:stretch/>
        </p:blipFill>
        <p:spPr>
          <a:xfrm>
            <a:off x="1232440" y="37015"/>
            <a:ext cx="6819737" cy="6513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026" t="32331" r="17729" b="34098"/>
          <a:stretch/>
        </p:blipFill>
        <p:spPr>
          <a:xfrm>
            <a:off x="202692" y="347469"/>
            <a:ext cx="2260665" cy="6410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2439" y="6550223"/>
            <a:ext cx="66314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smtClean="0">
                <a:hlinkClick r:id="rId4"/>
              </a:rPr>
              <a:t>https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www.nytimes.com/interactive/2019/07/17/upshot/drug-overdose-deaths-fall.html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sp>
        <p:nvSpPr>
          <p:cNvPr id="9" name="Right Arrow 8"/>
          <p:cNvSpPr/>
          <p:nvPr/>
        </p:nvSpPr>
        <p:spPr>
          <a:xfrm>
            <a:off x="1792224" y="2432304"/>
            <a:ext cx="863157" cy="384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61" y="237255"/>
            <a:ext cx="8375780" cy="99060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200" b="1" dirty="0" smtClean="0"/>
              <a:t>II. Growth </a:t>
            </a:r>
            <a:r>
              <a:rPr lang="en-US" sz="3200" b="1" dirty="0"/>
              <a:t>Rates of Drug Overdose </a:t>
            </a:r>
            <a:r>
              <a:rPr lang="en-US" sz="3200" b="1" dirty="0" smtClean="0"/>
              <a:t>Deaths,</a:t>
            </a:r>
            <a:br>
              <a:rPr lang="en-US" sz="3200" b="1" dirty="0" smtClean="0"/>
            </a:br>
            <a:r>
              <a:rPr lang="en-US" sz="3200" b="1" dirty="0" smtClean="0"/>
              <a:t>by </a:t>
            </a:r>
            <a:r>
              <a:rPr lang="en-US" sz="3200" b="1" dirty="0"/>
              <a:t>Opioid Category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18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0716"/>
              </p:ext>
            </p:extLst>
          </p:nvPr>
        </p:nvGraphicFramePr>
        <p:xfrm>
          <a:off x="266700" y="1929611"/>
          <a:ext cx="8616824" cy="3946525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958848">
                  <a:extLst>
                    <a:ext uri="{9D8B030D-6E8A-4147-A177-3AD203B41FA5}">
                      <a16:colId xmlns:a16="http://schemas.microsoft.com/office/drawing/2014/main" val="2190229748"/>
                    </a:ext>
                  </a:extLst>
                </a:gridCol>
                <a:gridCol w="3853498">
                  <a:extLst>
                    <a:ext uri="{9D8B030D-6E8A-4147-A177-3AD203B41FA5}">
                      <a16:colId xmlns:a16="http://schemas.microsoft.com/office/drawing/2014/main" val="1433215738"/>
                    </a:ext>
                  </a:extLst>
                </a:gridCol>
                <a:gridCol w="1592898">
                  <a:extLst>
                    <a:ext uri="{9D8B030D-6E8A-4147-A177-3AD203B41FA5}">
                      <a16:colId xmlns:a16="http://schemas.microsoft.com/office/drawing/2014/main" val="3918557183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9036199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Time Period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Natural and Semi-Synthetic</a:t>
                      </a:r>
                      <a:br>
                        <a:rPr lang="en-US" sz="2200" dirty="0">
                          <a:effectLst/>
                        </a:rPr>
                      </a:br>
                      <a:r>
                        <a:rPr lang="en-US" sz="2200" dirty="0">
                          <a:effectLst/>
                        </a:rPr>
                        <a:t>Opioids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Synthetic</a:t>
                      </a:r>
                      <a:br>
                        <a:rPr lang="en-US" sz="2200" dirty="0">
                          <a:effectLst/>
                        </a:rPr>
                      </a:br>
                      <a:r>
                        <a:rPr lang="en-US" sz="2200" dirty="0">
                          <a:effectLst/>
                        </a:rPr>
                        <a:t>Opioids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Heroin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2538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US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115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1999 – 2005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12.37%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47.02%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0.41%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0629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2006 - 2011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10.21%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34.43%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12.12%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6720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2012 - 2017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5.27%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52.27%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19.21%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625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Illinois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8259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1999 - 2005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13.39%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15.88%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8.18%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436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2006 - 2011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8.66%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-20.17%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19.62%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006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2012 - 2017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20.75%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40.14%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29.69%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27533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60818" y="5940811"/>
            <a:ext cx="36102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</a:rPr>
              <a:t>Source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</a:rPr>
              <a:t>: Kaiser Family Foundation’s State Health Fact.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01638" indent="-401638"/>
            <a:r>
              <a:rPr lang="en-US" sz="3200" b="1" dirty="0" smtClean="0"/>
              <a:t>II. US Opioid </a:t>
            </a:r>
            <a:r>
              <a:rPr lang="en-US" sz="3200" b="1" dirty="0"/>
              <a:t>Overdose Deaths </a:t>
            </a:r>
            <a:r>
              <a:rPr lang="en-US" sz="3200" b="1" dirty="0" smtClean="0"/>
              <a:t>Rates, Prime-Age </a:t>
            </a:r>
            <a:r>
              <a:rPr lang="en-US" sz="3200" b="1" dirty="0"/>
              <a:t>Worker </a:t>
            </a:r>
            <a:r>
              <a:rPr lang="en-US" sz="3200" b="1" dirty="0" smtClean="0"/>
              <a:t>Population (rates per 100,000)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19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401973"/>
              </p:ext>
            </p:extLst>
          </p:nvPr>
        </p:nvGraphicFramePr>
        <p:xfrm>
          <a:off x="533400" y="1888824"/>
          <a:ext cx="8171815" cy="3413760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1432560">
                  <a:extLst>
                    <a:ext uri="{9D8B030D-6E8A-4147-A177-3AD203B41FA5}">
                      <a16:colId xmlns:a16="http://schemas.microsoft.com/office/drawing/2014/main" val="479912356"/>
                    </a:ext>
                  </a:extLst>
                </a:gridCol>
                <a:gridCol w="4759960">
                  <a:extLst>
                    <a:ext uri="{9D8B030D-6E8A-4147-A177-3AD203B41FA5}">
                      <a16:colId xmlns:a16="http://schemas.microsoft.com/office/drawing/2014/main" val="3401247953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81411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Prescription</a:t>
                      </a:r>
                      <a:b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Opioids*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Heroin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4022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301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25-34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18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35-44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8096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45-54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9869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852641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550" y="5381397"/>
            <a:ext cx="6578082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*Prescription opioid-related death rates go up as people get older.</a:t>
            </a:r>
            <a:endParaRPr lang="en-US" sz="1600" b="1" dirty="0"/>
          </a:p>
        </p:txBody>
      </p:sp>
      <p:sp>
        <p:nvSpPr>
          <p:cNvPr id="6" name="Down Arrow 5"/>
          <p:cNvSpPr/>
          <p:nvPr/>
        </p:nvSpPr>
        <p:spPr>
          <a:xfrm>
            <a:off x="3257161" y="3595704"/>
            <a:ext cx="419877" cy="10602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8381" y="5798764"/>
            <a:ext cx="57647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</a:rPr>
              <a:t>Source</a:t>
            </a:r>
            <a:r>
              <a:rPr lang="en-US" sz="1100" dirty="0">
                <a:latin typeface="Arial" panose="020B0604020202020204" pitchFamily="34" charset="0"/>
                <a:ea typeface="Calibri" panose="020F0502020204030204" pitchFamily="34" charset="0"/>
              </a:rPr>
              <a:t>: CDC’s Annual Surveillance Report of Drug Related Risks and Outcomes, </a:t>
            </a:r>
            <a:r>
              <a:rPr lang="en-US" sz="1100" dirty="0" smtClean="0">
                <a:latin typeface="Arial" panose="020B0604020202020204" pitchFamily="34" charset="0"/>
                <a:ea typeface="Calibri" panose="020F0502020204030204" pitchFamily="34" charset="0"/>
              </a:rPr>
              <a:t>2018.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4114800" algn="l"/>
              </a:tabLst>
            </a:pPr>
            <a:r>
              <a:rPr lang="en-US" sz="3200" b="1" dirty="0" smtClean="0"/>
              <a:t>Purpose and Premise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85048" cy="50200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b="1" u="sng" dirty="0" smtClean="0"/>
              <a:t>Purpose</a:t>
            </a:r>
            <a:r>
              <a:rPr lang="en-US" sz="2800" dirty="0" smtClean="0"/>
              <a:t>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Measure workforce implications and economic development impacts of opioid misuse in Illinois.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b="1" u="sng" dirty="0" smtClean="0"/>
              <a:t>Premise</a:t>
            </a:r>
            <a:r>
              <a:rPr lang="en-US" sz="2800" dirty="0" smtClean="0"/>
              <a:t>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Research on opioid misuse has typically emphasized: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900" dirty="0"/>
              <a:t>Public health issues.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900" dirty="0"/>
              <a:t>Individual </a:t>
            </a:r>
            <a:r>
              <a:rPr lang="en-US" sz="1900" dirty="0" smtClean="0"/>
              <a:t>health, addiction, and overdose related </a:t>
            </a:r>
            <a:r>
              <a:rPr lang="en-US" sz="1900" dirty="0"/>
              <a:t>consequences.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900" dirty="0"/>
              <a:t>Criminal justice implications.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Economic development impacts have received less attention.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b="1" u="sng" dirty="0" smtClean="0"/>
              <a:t>Consequently, this presentation focuses on</a:t>
            </a:r>
            <a:r>
              <a:rPr lang="en-US" sz="2800" dirty="0" smtClean="0"/>
              <a:t>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Workforce development implications of opioid misuse.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E</a:t>
            </a:r>
            <a:r>
              <a:rPr lang="en-US" sz="2200" dirty="0" smtClean="0"/>
              <a:t>conomic development consequences </a:t>
            </a:r>
            <a:r>
              <a:rPr lang="en-US" sz="2200" dirty="0"/>
              <a:t>of opioid misuse</a:t>
            </a:r>
            <a:r>
              <a:rPr lang="en-US" sz="2200" dirty="0" smtClean="0"/>
              <a:t>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Demographic impacts affecting rural and downstate Illinois.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562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20</a:t>
            </a:fld>
            <a:endParaRPr lang="en-US" sz="1400" b="1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857" t="12238" r="24082" b="2440"/>
          <a:stretch/>
        </p:blipFill>
        <p:spPr>
          <a:xfrm>
            <a:off x="533400" y="97897"/>
            <a:ext cx="7374885" cy="64235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8324" y="6553101"/>
            <a:ext cx="83921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https://www.washingtonpost.com/graphics/2019/investigations/dea-pain-pill-database/?utm_term=.</a:t>
            </a:r>
            <a:r>
              <a:rPr lang="en-US" sz="1200" dirty="0" smtClean="0">
                <a:hlinkClick r:id="rId3"/>
              </a:rPr>
              <a:t>d2b314afdfaa</a:t>
            </a:r>
            <a:r>
              <a:rPr lang="en-US" sz="1200" dirty="0" smtClean="0"/>
              <a:t>.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7928" t="49005" r="31384" b="38572"/>
          <a:stretch/>
        </p:blipFill>
        <p:spPr>
          <a:xfrm>
            <a:off x="7011727" y="4756240"/>
            <a:ext cx="1778705" cy="111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III. Measuring Opioid Misuse Economic Impacts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400" b="1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21</a:t>
            </a:fld>
            <a:endParaRPr lang="en-US" sz="2400" b="1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285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Measure Economic Impacts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22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Convergence of Factors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Declining overall Illinois population.</a:t>
            </a:r>
          </a:p>
          <a:p>
            <a:pPr lvl="1"/>
            <a:r>
              <a:rPr lang="en-US" dirty="0" smtClean="0"/>
              <a:t>Young adult population shrinking fastest.</a:t>
            </a:r>
          </a:p>
          <a:p>
            <a:pPr lvl="1"/>
            <a:r>
              <a:rPr lang="en-US" dirty="0" smtClean="0"/>
              <a:t>Rural affected more than urban areas.</a:t>
            </a:r>
          </a:p>
          <a:p>
            <a:pPr lvl="1"/>
            <a:r>
              <a:rPr lang="en-US" dirty="0" smtClean="0"/>
              <a:t>Shrinking population leads to shrinking labor force.</a:t>
            </a:r>
          </a:p>
          <a:p>
            <a:pPr lvl="1"/>
            <a:r>
              <a:rPr lang="en-US" dirty="0" smtClean="0"/>
              <a:t>Opioid misuse has been growing.</a:t>
            </a:r>
          </a:p>
          <a:p>
            <a:pPr lvl="1"/>
            <a:r>
              <a:rPr lang="en-US" dirty="0" smtClean="0"/>
              <a:t>High rates of opioid misuse among working age adults.</a:t>
            </a:r>
          </a:p>
          <a:p>
            <a:r>
              <a:rPr lang="en-US" b="1" dirty="0" smtClean="0"/>
              <a:t>How can we measure the economic impacts?</a:t>
            </a:r>
          </a:p>
          <a:p>
            <a:pPr lvl="1"/>
            <a:r>
              <a:rPr lang="en-US" dirty="0" smtClean="0"/>
              <a:t>Specific focus on relationship between opioid prescriptions and labor productivity.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III. </a:t>
            </a:r>
            <a:r>
              <a:rPr lang="en-US" sz="3200" b="1" dirty="0"/>
              <a:t>Labor Productivity and Opioid </a:t>
            </a:r>
            <a:r>
              <a:rPr lang="en-US" sz="3200" b="1" dirty="0" smtClean="0"/>
              <a:t>Impacts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23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1591056"/>
                <a:ext cx="8467344" cy="1554480"/>
              </a:xfrm>
              <a:solidFill>
                <a:schemeClr val="bg1"/>
              </a:solidFill>
            </p:spPr>
            <p:txBody>
              <a:bodyPr>
                <a:normAutofit/>
              </a:bodyPr>
              <a:lstStyle/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 smtClean="0">
                    <a:latin typeface="Arial" panose="020B0604020202020204" pitchFamily="34" charset="0"/>
                    <a:ea typeface="Calibri" panose="020F0502020204030204" pitchFamily="34" charset="0"/>
                  </a:rPr>
                  <a:t>The operational definition of labor productivity is output per worker: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 smtClean="0"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𝐺𝑟𝑜𝑠𝑠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𝑆𝑡𝑎𝑡𝑒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𝑃𝑟𝑜𝑑𝑢𝑐𝑡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($)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𝑇𝑜𝑡𝑎𝑙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𝑁𝑢𝑚𝑏𝑒𝑟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𝑜𝑓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𝐿𝑎𝑏𝑜𝑟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𝑜𝑟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𝑊𝑜𝑟𝑘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𝐻𝑜𝑢𝑟𝑠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1591056"/>
                <a:ext cx="8467344" cy="1554480"/>
              </a:xfrm>
              <a:blipFill>
                <a:blip r:embed="rId2"/>
                <a:stretch>
                  <a:fillRect l="-936" t="-2353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542890"/>
              </p:ext>
            </p:extLst>
          </p:nvPr>
        </p:nvGraphicFramePr>
        <p:xfrm>
          <a:off x="1152652" y="3219894"/>
          <a:ext cx="7228840" cy="3185160"/>
        </p:xfrm>
        <a:graphic>
          <a:graphicData uri="http://schemas.openxmlformats.org/drawingml/2006/table">
            <a:tbl>
              <a:tblPr firstRow="1" firstCol="1" bandRow="1"/>
              <a:tblGrid>
                <a:gridCol w="708660">
                  <a:extLst>
                    <a:ext uri="{9D8B030D-6E8A-4147-A177-3AD203B41FA5}">
                      <a16:colId xmlns:a16="http://schemas.microsoft.com/office/drawing/2014/main" val="435814699"/>
                    </a:ext>
                  </a:extLst>
                </a:gridCol>
                <a:gridCol w="2854960">
                  <a:extLst>
                    <a:ext uri="{9D8B030D-6E8A-4147-A177-3AD203B41FA5}">
                      <a16:colId xmlns:a16="http://schemas.microsoft.com/office/drawing/2014/main" val="3538158270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1400134849"/>
                    </a:ext>
                  </a:extLst>
                </a:gridCol>
                <a:gridCol w="2791460">
                  <a:extLst>
                    <a:ext uri="{9D8B030D-6E8A-4147-A177-3AD203B41FA5}">
                      <a16:colId xmlns:a16="http://schemas.microsoft.com/office/drawing/2014/main" val="2825930486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Labor Productivity</a:t>
                      </a:r>
                      <a:r>
                        <a:rPr lang="en-US" sz="18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in Illinois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616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Year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Labor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Productivity</a:t>
                      </a:r>
                      <a:b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($/hour)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Year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Labor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Productivity</a:t>
                      </a:r>
                      <a:b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($/hour)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53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2007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58.3696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68.7867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633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2008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58.7613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71.0352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6557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2009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61.7948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73.1192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869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63.5847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74.4369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590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65.2549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75.3900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5571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2012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67.9249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ACGR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2.56%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218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8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2763" indent="-512763"/>
            <a:r>
              <a:rPr lang="en-US" sz="3200" b="1" dirty="0" smtClean="0"/>
              <a:t>III. The Monetary Impacts of Opioid Misuse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24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311896" cy="44958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We want to </a:t>
                </a:r>
                <a:r>
                  <a:rPr lang="en-US" b="1" i="1" u="sng" dirty="0" smtClean="0"/>
                  <a:t>estimate</a:t>
                </a:r>
                <a:r>
                  <a:rPr lang="en-US" dirty="0" smtClean="0"/>
                  <a:t> how much labor productivity is affected given a certain change in opioid prescriptions. For example, we could ask what impact would a 1% increase in opioid prescriptions (i.e. about 1,025 prescriptions) have on labor productivity?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Consider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changes to labor productivity </a:t>
                </a:r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over time </a:t>
                </a:r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function of opioid prescriptions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𝛿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𝑃</m:t>
                            </m:r>
                          </m:e>
                          <m:sub>
                            <m:r>
                              <a:rPr lang="en-US" i="1"/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i="1"/>
                          <m:t>𝛿</m:t>
                        </m:r>
                        <m:r>
                          <a:rPr lang="en-US" i="1"/>
                          <m:t>𝑡</m:t>
                        </m:r>
                      </m:den>
                    </m:f>
                    <m:r>
                      <a:rPr lang="en-US" i="1"/>
                      <m:t>= </m:t>
                    </m:r>
                    <m:r>
                      <a:rPr lang="en-US" i="1"/>
                      <m:t>𝛼</m:t>
                    </m:r>
                    <m:r>
                      <a:rPr lang="en-US" i="1"/>
                      <m:t>×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𝑃</m:t>
                        </m:r>
                      </m:e>
                      <m:sub>
                        <m:r>
                          <a:rPr lang="en-US" i="1"/>
                          <m:t>𝑡</m:t>
                        </m:r>
                      </m:sub>
                    </m:sSub>
                    <m:r>
                      <a:rPr lang="en-US" i="1"/>
                      <m:t>+ </m:t>
                    </m:r>
                    <m:r>
                      <a:rPr lang="en-US" i="1"/>
                      <m:t>𝛽</m:t>
                    </m:r>
                    <m:r>
                      <a:rPr lang="en-US" i="1"/>
                      <m:t>×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𝑂</m:t>
                        </m:r>
                      </m:e>
                      <m:sub>
                        <m:r>
                          <a:rPr lang="en-US" i="1"/>
                          <m:t>𝑡</m:t>
                        </m:r>
                      </m:sub>
                    </m:sSub>
                    <m:r>
                      <a:rPr lang="en-US" i="1"/>
                      <m:t> 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𝑃</m:t>
                            </m:r>
                          </m:e>
                          <m:sub>
                            <m:r>
                              <a:rPr lang="en-US" i="1"/>
                              <m:t>𝐼𝑑𝑒𝑎𝑙</m:t>
                            </m:r>
                          </m:sub>
                        </m:sSub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𝑃</m:t>
                            </m:r>
                          </m:e>
                          <m:sub>
                            <m:r>
                              <a:rPr lang="en-US" i="1"/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𝑃</m:t>
                            </m:r>
                          </m:e>
                          <m:sub>
                            <m:r>
                              <a:rPr lang="en-US" i="1"/>
                              <m:t>𝐼𝑑𝑒𝑎𝑙</m:t>
                            </m:r>
                          </m:sub>
                        </m:sSub>
                      </m:den>
                    </m:f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, where					(EQ. 1)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endParaRPr lang="en-US" dirty="0" smtClean="0"/>
              </a:p>
              <a:p>
                <a:pPr marL="0" indent="0">
                  <a:buNone/>
                  <a:tabLst>
                    <a:tab pos="685800" algn="l"/>
                  </a:tabLst>
                </a:pPr>
                <a:r>
                  <a:rPr lang="en-US" i="1" dirty="0" smtClean="0"/>
                  <a:t>P</a:t>
                </a:r>
                <a:r>
                  <a:rPr lang="en-US" i="1" baseline="-25000" dirty="0" smtClean="0"/>
                  <a:t>t</a:t>
                </a:r>
                <a:r>
                  <a:rPr lang="en-US" dirty="0" smtClean="0"/>
                  <a:t> = Labor productivity in Illinois at time </a:t>
                </a:r>
                <a:r>
                  <a:rPr lang="en-US" i="1" dirty="0" smtClean="0"/>
                  <a:t>t</a:t>
                </a:r>
                <a:r>
                  <a:rPr lang="en-US" dirty="0"/>
                  <a:t>,</a:t>
                </a:r>
                <a:r>
                  <a:rPr lang="en-US" dirty="0" smtClean="0"/>
                  <a:t> (Data from BLS);</a:t>
                </a:r>
              </a:p>
              <a:p>
                <a:pPr marL="0" indent="0">
                  <a:buNone/>
                  <a:tabLst>
                    <a:tab pos="685800" algn="l"/>
                  </a:tabLst>
                </a:pPr>
                <a:r>
                  <a:rPr lang="en-US" i="1" dirty="0" smtClean="0"/>
                  <a:t>O</a:t>
                </a:r>
                <a:r>
                  <a:rPr lang="en-US" i="1" baseline="-25000" dirty="0" smtClean="0"/>
                  <a:t>t</a:t>
                </a:r>
                <a:r>
                  <a:rPr lang="en-US" dirty="0" smtClean="0"/>
                  <a:t> = </a:t>
                </a:r>
                <a:r>
                  <a:rPr lang="en-US" dirty="0"/>
                  <a:t>Opioid prescriptions in Illinois at time </a:t>
                </a:r>
                <a:r>
                  <a:rPr lang="en-US" i="1" dirty="0"/>
                  <a:t>t</a:t>
                </a:r>
                <a:r>
                  <a:rPr lang="en-US" dirty="0" smtClean="0"/>
                  <a:t>, (Data from CDC);</a:t>
                </a:r>
                <a:endParaRPr lang="en-US" dirty="0"/>
              </a:p>
              <a:p>
                <a:pPr marL="0" indent="0">
                  <a:buNone/>
                  <a:tabLst>
                    <a:tab pos="685800" algn="l"/>
                  </a:tabLst>
                </a:pPr>
                <a:r>
                  <a:rPr lang="en-US" i="1" dirty="0" smtClean="0"/>
                  <a:t>P</a:t>
                </a:r>
                <a:r>
                  <a:rPr lang="en-US" i="1" baseline="-25000" dirty="0" smtClean="0"/>
                  <a:t>Ideal</a:t>
                </a:r>
                <a:r>
                  <a:rPr lang="en-US" dirty="0" smtClean="0"/>
                  <a:t> = </a:t>
                </a:r>
                <a:r>
                  <a:rPr lang="en-US" dirty="0"/>
                  <a:t>Labor productivity at the </a:t>
                </a:r>
                <a:r>
                  <a:rPr lang="en-US" dirty="0" smtClean="0"/>
                  <a:t>#1 ranked geographical </a:t>
                </a:r>
                <a:r>
                  <a:rPr lang="en-US" dirty="0"/>
                  <a:t>region ranked as </a:t>
                </a:r>
                <a:r>
                  <a:rPr lang="en-US" dirty="0" smtClean="0"/>
                  <a:t>in the US</a:t>
                </a:r>
                <a:r>
                  <a:rPr lang="en-US" dirty="0"/>
                  <a:t>: </a:t>
                </a:r>
                <a:r>
                  <a:rPr lang="en-US" dirty="0" smtClean="0"/>
                  <a:t>	the </a:t>
                </a:r>
                <a:r>
                  <a:rPr lang="en-US" dirty="0"/>
                  <a:t>state of California with labor productivity of $81.8 </a:t>
                </a:r>
                <a:r>
                  <a:rPr lang="en-US" dirty="0" smtClean="0"/>
                  <a:t>in 2017;</a:t>
                </a:r>
                <a:endParaRPr lang="en-US" dirty="0"/>
              </a:p>
              <a:p>
                <a:pPr marL="0" indent="0">
                  <a:buNone/>
                  <a:tabLst>
                    <a:tab pos="685800" algn="l"/>
                  </a:tabLst>
                </a:pPr>
                <a:r>
                  <a:rPr lang="en-US" dirty="0"/>
                  <a:t>α </a:t>
                </a:r>
                <a:r>
                  <a:rPr lang="en-US" dirty="0" smtClean="0"/>
                  <a:t>= Productivity-generated </a:t>
                </a:r>
                <a:r>
                  <a:rPr lang="en-US" dirty="0"/>
                  <a:t>per unit of time when opioid prescription = 0, and</a:t>
                </a:r>
              </a:p>
              <a:p>
                <a:pPr marL="0" indent="0">
                  <a:buNone/>
                </a:pPr>
                <a:r>
                  <a:rPr lang="en-US" dirty="0"/>
                  <a:t>β = </a:t>
                </a:r>
                <a:r>
                  <a:rPr lang="en-US" dirty="0" smtClean="0"/>
                  <a:t>Productivity-decay </a:t>
                </a:r>
                <a:r>
                  <a:rPr lang="en-US" dirty="0"/>
                  <a:t>(labor productivity lost because of opioid use).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311896" cy="4495800"/>
              </a:xfrm>
              <a:blipFill>
                <a:blip r:embed="rId2"/>
                <a:stretch>
                  <a:fillRect l="-734" t="-1900" r="-293" b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291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25</a:t>
            </a:fld>
            <a:endParaRPr lang="en-US" sz="1400" b="1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417" t="15321" r="18719" b="7540"/>
          <a:stretch/>
        </p:blipFill>
        <p:spPr>
          <a:xfrm>
            <a:off x="0" y="288117"/>
            <a:ext cx="9109969" cy="59602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4672" y="6285011"/>
            <a:ext cx="6099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www.cdc.gov/drugoverdose/maps/rxcounty2017.htm</a:t>
            </a:r>
            <a:r>
              <a:rPr lang="en-US" dirty="0" smtClean="0"/>
              <a:t>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79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III. The Monetary Impacts of Opioid Misuse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26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11896" cy="4495800"/>
          </a:xfrm>
        </p:spPr>
        <p:txBody>
          <a:bodyPr/>
          <a:lstStyle/>
          <a:p>
            <a:r>
              <a:rPr lang="en-US" dirty="0"/>
              <a:t>For every 1% increase in prescriptions, from the base 2017 time period, labor productivity will decrease by $3.08 per </a:t>
            </a:r>
            <a:r>
              <a:rPr lang="en-US" dirty="0" smtClean="0"/>
              <a:t>hour from $75.39 to </a:t>
            </a:r>
            <a:r>
              <a:rPr lang="en-US" dirty="0"/>
              <a:t>$</a:t>
            </a:r>
            <a:r>
              <a:rPr lang="en-US" dirty="0" smtClean="0"/>
              <a:t>72.31.</a:t>
            </a:r>
          </a:p>
          <a:p>
            <a:r>
              <a:rPr lang="en-US" dirty="0" smtClean="0"/>
              <a:t>This </a:t>
            </a:r>
            <a:r>
              <a:rPr lang="en-US" dirty="0"/>
              <a:t>translates into a 4% decline in the </a:t>
            </a:r>
            <a:r>
              <a:rPr lang="en-US" dirty="0" smtClean="0"/>
              <a:t>2017 value </a:t>
            </a:r>
            <a:r>
              <a:rPr lang="en-US" dirty="0"/>
              <a:t>of </a:t>
            </a:r>
            <a:r>
              <a:rPr lang="en-US" dirty="0" smtClean="0"/>
              <a:t>Illinois private </a:t>
            </a:r>
            <a:r>
              <a:rPr lang="en-US" dirty="0"/>
              <a:t>non-farm production, from $</a:t>
            </a:r>
            <a:r>
              <a:rPr lang="en-US" dirty="0" smtClean="0"/>
              <a:t>686,221,000,000 </a:t>
            </a:r>
            <a:r>
              <a:rPr lang="en-US" dirty="0"/>
              <a:t>to $</a:t>
            </a:r>
            <a:r>
              <a:rPr lang="en-US" dirty="0" smtClean="0"/>
              <a:t>658,168,000,000.</a:t>
            </a:r>
          </a:p>
          <a:p>
            <a:pPr lvl="1"/>
            <a:r>
              <a:rPr lang="en-US" dirty="0" smtClean="0"/>
              <a:t>One year productivity loss of $28,053,000,000.</a:t>
            </a:r>
          </a:p>
          <a:p>
            <a:r>
              <a:rPr lang="en-US" dirty="0" smtClean="0"/>
              <a:t>However, there are economic impacts beyond losses to labor force productivity…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424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III. Beyond Labor Productivity Impacts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27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might we estimate the economic value of opioid misuse overdose deaths?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costs of opioid-related overdose deaths rely on “value of a statistical life” concept.  Federal agencies routinely rely on this concept to estimate the expected fatality risk-reduction benefits of a proposed regulation, or policy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central estimates used by three agencies, DOT, EPA, and HHS, range from a low of $9.4 million (HHS) to a high of $10.1 million value (EPA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These </a:t>
            </a:r>
            <a:r>
              <a:rPr lang="en-US" dirty="0"/>
              <a:t>estimates are used below to highlight the costs of opioid-related overdose deaths in Illinois during </a:t>
            </a:r>
            <a:r>
              <a:rPr lang="en-US" dirty="0" smtClean="0"/>
              <a:t>2017.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21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III. Value of Statistical Life (that is lost)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28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28432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Beyond the impact of labor productivity losses, we can calculate the monetary losses when a person dies from an opioid overdose. The value is based on lost earning potential.</a:t>
            </a:r>
          </a:p>
          <a:p>
            <a:r>
              <a:rPr lang="en-US" dirty="0" smtClean="0"/>
              <a:t>Estimates suggest that opioid misuse deaths have cost the Illinois economy about $21 billion.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2" y="4030019"/>
            <a:ext cx="8221852" cy="254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254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III. Other Non-Fatality Costs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29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16077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addition to the cost of fatalities each year, Florence et al. (2016) estimate that prescription opioid misuse results in an average cost of approximately$30,000 per </a:t>
            </a:r>
            <a:r>
              <a:rPr lang="en-US" dirty="0" smtClean="0"/>
              <a:t>person misusing opioids.</a:t>
            </a:r>
          </a:p>
          <a:p>
            <a:r>
              <a:rPr lang="en-US" dirty="0" smtClean="0"/>
              <a:t>Costs factored into this calculation include </a:t>
            </a:r>
            <a:r>
              <a:rPr lang="en-US" b="1" i="1" u="sng" dirty="0" smtClean="0"/>
              <a:t>additional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Health care costs;</a:t>
            </a:r>
          </a:p>
          <a:p>
            <a:pPr lvl="1"/>
            <a:r>
              <a:rPr lang="en-US" dirty="0" smtClean="0"/>
              <a:t>Substance abuse treatment costs;</a:t>
            </a:r>
          </a:p>
          <a:p>
            <a:pPr lvl="1"/>
            <a:r>
              <a:rPr lang="en-US" dirty="0" smtClean="0"/>
              <a:t>Criminal justice costs. </a:t>
            </a:r>
          </a:p>
          <a:p>
            <a:r>
              <a:rPr lang="en-US" dirty="0" smtClean="0"/>
              <a:t>For </a:t>
            </a:r>
            <a:r>
              <a:rPr lang="en-US" dirty="0"/>
              <a:t>Illinois, this amounts to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" y="4760970"/>
            <a:ext cx="7451316" cy="1950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76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Presentation Argument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12480" cy="5111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500" dirty="0" smtClean="0"/>
              <a:t>Total Illinois population declined </a:t>
            </a:r>
            <a:r>
              <a:rPr lang="en-US" sz="2500" b="1" i="1" u="sng" dirty="0" smtClean="0"/>
              <a:t>slightly</a:t>
            </a:r>
            <a:r>
              <a:rPr lang="en-US" sz="2500" dirty="0" smtClean="0"/>
              <a:t> over the last decade.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12,940,000 (2010) versus 12,741,080 (estimated 2018)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500" dirty="0" smtClean="0"/>
              <a:t>However, there are </a:t>
            </a:r>
            <a:r>
              <a:rPr lang="en-US" sz="2500" b="1" i="1" u="sng" dirty="0" smtClean="0"/>
              <a:t>big changes </a:t>
            </a:r>
            <a:r>
              <a:rPr lang="en-US" sz="2500" dirty="0" smtClean="0"/>
              <a:t>within this stagnant population: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Younger age cohorts shrinking fastest </a:t>
            </a:r>
            <a:r>
              <a:rPr lang="en-US" sz="2200" dirty="0"/>
              <a:t>as a proportion </a:t>
            </a:r>
            <a:r>
              <a:rPr lang="en-US" sz="2200" dirty="0" smtClean="0"/>
              <a:t>of the total Illinois population</a:t>
            </a:r>
            <a:r>
              <a:rPr lang="en-US" sz="1900" dirty="0" smtClean="0"/>
              <a:t>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Rural and downstate places </a:t>
            </a:r>
            <a:r>
              <a:rPr lang="en-US" sz="2200" dirty="0"/>
              <a:t>are doing worse than urban </a:t>
            </a:r>
            <a:r>
              <a:rPr lang="en-US" sz="2200" dirty="0" smtClean="0"/>
              <a:t>areas.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500" dirty="0" smtClean="0"/>
              <a:t>Population </a:t>
            </a:r>
            <a:r>
              <a:rPr lang="en-US" sz="2500" dirty="0"/>
              <a:t>dynamics </a:t>
            </a:r>
            <a:r>
              <a:rPr lang="en-US" sz="2500" dirty="0" smtClean="0"/>
              <a:t>shrink </a:t>
            </a:r>
            <a:r>
              <a:rPr lang="en-US" sz="2500" dirty="0"/>
              <a:t>the </a:t>
            </a:r>
            <a:r>
              <a:rPr lang="en-US" sz="2500" dirty="0" smtClean="0"/>
              <a:t>total size of our workforce.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Opioid misuse exacerbates the problem of our shrinking workforce.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500" dirty="0" smtClean="0"/>
              <a:t>We can </a:t>
            </a:r>
            <a:r>
              <a:rPr lang="en-US" sz="2500" b="1" i="1" u="sng" dirty="0" smtClean="0"/>
              <a:t>measure</a:t>
            </a:r>
            <a:r>
              <a:rPr lang="en-US" sz="2500" dirty="0" smtClean="0"/>
              <a:t> the economic impacts of the opioid misuse epidemic on the economic productivity of Illinois workforce.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IV. </a:t>
            </a:r>
            <a:r>
              <a:rPr lang="en-US" sz="3200" b="1" dirty="0" smtClean="0"/>
              <a:t>Conclusions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30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516698"/>
            <a:ext cx="8467344" cy="534130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Lots of big numbers</a:t>
            </a:r>
            <a:r>
              <a:rPr lang="en-US" dirty="0" smtClean="0"/>
              <a:t>. Opioid misuse has enormous economic impacts.</a:t>
            </a:r>
          </a:p>
          <a:p>
            <a:r>
              <a:rPr lang="en-US" dirty="0" smtClean="0"/>
              <a:t>Provided empirical </a:t>
            </a:r>
            <a:r>
              <a:rPr lang="en-US" dirty="0"/>
              <a:t>evidence of the destructive effects of opioids on Illinois’ labor force. </a:t>
            </a:r>
            <a:endParaRPr lang="en-US" dirty="0" smtClean="0"/>
          </a:p>
          <a:p>
            <a:pPr lvl="1"/>
            <a:r>
              <a:rPr lang="en-US" dirty="0" smtClean="0"/>
              <a:t>We estimate </a:t>
            </a:r>
            <a:r>
              <a:rPr lang="en-US" dirty="0"/>
              <a:t>that a 1% increase in opioid prescriptions </a:t>
            </a:r>
            <a:r>
              <a:rPr lang="en-US" dirty="0" smtClean="0"/>
              <a:t>will cost </a:t>
            </a:r>
            <a:r>
              <a:rPr lang="en-US" dirty="0"/>
              <a:t>the state 4% in GDP.  </a:t>
            </a:r>
          </a:p>
          <a:p>
            <a:pPr lvl="1"/>
            <a:r>
              <a:rPr lang="en-US" dirty="0" smtClean="0"/>
              <a:t>Benham </a:t>
            </a:r>
            <a:r>
              <a:rPr lang="en-US" dirty="0"/>
              <a:t>et al (2017) posit that opioid abusers miss twice as many days of work compared with other employees. </a:t>
            </a:r>
            <a:endParaRPr lang="en-US" dirty="0" smtClean="0"/>
          </a:p>
          <a:p>
            <a:pPr lvl="1"/>
            <a:r>
              <a:rPr lang="en-US" dirty="0" smtClean="0"/>
              <a:t>According </a:t>
            </a:r>
            <a:r>
              <a:rPr lang="en-US" dirty="0"/>
              <a:t>to Quest Diagnostics (2016), during 2011 to 2015, the positivity testing for heroin increased 146% for the US workforce.       </a:t>
            </a:r>
          </a:p>
          <a:p>
            <a:r>
              <a:rPr lang="en-US" dirty="0" smtClean="0"/>
              <a:t>Beyond, the painful public health and criminal justice impacts, opioid misuse has an enormous economic impact on each and everyone of us.</a:t>
            </a:r>
          </a:p>
          <a:p>
            <a:pPr lvl="1"/>
            <a:r>
              <a:rPr lang="en-US" dirty="0" smtClean="0"/>
              <a:t>Demographically stable rural communities need economic diversity.</a:t>
            </a:r>
          </a:p>
          <a:p>
            <a:pPr lvl="2"/>
            <a:r>
              <a:rPr lang="en-US" dirty="0" smtClean="0"/>
              <a:t>Manufacturing is an essential part of rural economic diversity.</a:t>
            </a:r>
          </a:p>
          <a:p>
            <a:pPr lvl="2"/>
            <a:r>
              <a:rPr lang="en-US" dirty="0" smtClean="0"/>
              <a:t>Opioid misuse has an enormous economic impact on manufacturing.</a:t>
            </a:r>
          </a:p>
          <a:p>
            <a:pPr lvl="2"/>
            <a:r>
              <a:rPr lang="en-US" dirty="0" smtClean="0"/>
              <a:t>One concern is that opioid misuse could accelerate rural depopulation as rural and downstate businesses struggle with the crisis. </a:t>
            </a:r>
          </a:p>
          <a:p>
            <a:pPr lvl="1"/>
            <a:r>
              <a:rPr lang="en-US" dirty="0" smtClean="0"/>
              <a:t>We welcome your suggestions for additional ways to measure the economic impacts of the opioid misuse crisis in Illinois.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3200400" cy="990600"/>
          </a:xfrm>
        </p:spPr>
        <p:txBody>
          <a:bodyPr/>
          <a:lstStyle/>
          <a:p>
            <a:r>
              <a:rPr lang="en-US" b="1" dirty="0" smtClean="0"/>
              <a:t>Thank you.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31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345936" cy="4495800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Questions and Comments are Welcome</a:t>
            </a:r>
            <a:r>
              <a:rPr lang="en-US" sz="2800" b="1" dirty="0" smtClean="0"/>
              <a:t>!</a:t>
            </a:r>
            <a:endParaRPr lang="en-US" sz="2800" dirty="0"/>
          </a:p>
          <a:p>
            <a:r>
              <a:rPr lang="en-US" sz="2800" b="1" dirty="0"/>
              <a:t>Contact Information:</a:t>
            </a:r>
          </a:p>
          <a:p>
            <a:pPr marL="0" indent="457200">
              <a:buNone/>
            </a:pPr>
            <a:r>
              <a:rPr lang="en-US" sz="2800" dirty="0"/>
              <a:t>Chris Merrett, Ph.D., Director</a:t>
            </a:r>
          </a:p>
          <a:p>
            <a:pPr marL="0" indent="457200">
              <a:buNone/>
            </a:pPr>
            <a:r>
              <a:rPr lang="en-US" sz="2800" dirty="0"/>
              <a:t>Illinois Institute for Rural Affairs</a:t>
            </a:r>
          </a:p>
          <a:p>
            <a:pPr marL="0" indent="457200">
              <a:buNone/>
            </a:pPr>
            <a:r>
              <a:rPr lang="en-US" sz="2800" dirty="0"/>
              <a:t>Western Illinois University</a:t>
            </a:r>
          </a:p>
          <a:p>
            <a:pPr marL="0" indent="457200">
              <a:buNone/>
            </a:pPr>
            <a:r>
              <a:rPr lang="en-US" sz="2800" dirty="0"/>
              <a:t>Macomb, IL 61455</a:t>
            </a:r>
          </a:p>
          <a:p>
            <a:pPr marL="0" indent="457200">
              <a:buNone/>
            </a:pPr>
            <a:r>
              <a:rPr lang="en-US" sz="2800" dirty="0"/>
              <a:t>309-298-2281</a:t>
            </a:r>
          </a:p>
          <a:p>
            <a:pPr marL="0" indent="457200">
              <a:buNone/>
            </a:pPr>
            <a:r>
              <a:rPr lang="en-US" sz="2800" dirty="0">
                <a:hlinkClick r:id="rId2"/>
              </a:rPr>
              <a:t>cd-merrett@wiu.edu</a:t>
            </a:r>
            <a:endParaRPr lang="en-US" sz="2800" dirty="0"/>
          </a:p>
          <a:p>
            <a:pPr marL="0" indent="457200">
              <a:buNone/>
            </a:pP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www.iira.org</a:t>
            </a:r>
            <a:endParaRPr lang="en-US" sz="2800" dirty="0"/>
          </a:p>
        </p:txBody>
      </p:sp>
      <p:pic>
        <p:nvPicPr>
          <p:cNvPr id="5" name="Shape 5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5127" y="1600200"/>
            <a:ext cx="1391449" cy="262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581"/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7845" y="4433791"/>
            <a:ext cx="1158731" cy="2194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0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Outline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/>
          <a:lstStyle/>
          <a:p>
            <a:pPr marL="571500" indent="-571500">
              <a:buSzPct val="80000"/>
              <a:buFont typeface="+mj-lt"/>
              <a:buAutoNum type="romanUcPeriod"/>
            </a:pPr>
            <a:r>
              <a:rPr lang="en-US" b="1" dirty="0" smtClean="0"/>
              <a:t>Illinois Demographic Change</a:t>
            </a:r>
          </a:p>
          <a:p>
            <a:pPr marL="571500" indent="-571500">
              <a:buSzPct val="80000"/>
              <a:buFont typeface="+mj-lt"/>
              <a:buAutoNum type="romanUcPeriod"/>
            </a:pPr>
            <a:r>
              <a:rPr lang="en-US" b="1" dirty="0" smtClean="0"/>
              <a:t>Opioid Use and the Workforce</a:t>
            </a:r>
          </a:p>
          <a:p>
            <a:pPr marL="571500" indent="-571500">
              <a:buSzPct val="80000"/>
              <a:buFont typeface="+mj-lt"/>
              <a:buAutoNum type="romanUcPeriod"/>
            </a:pPr>
            <a:r>
              <a:rPr lang="en-US" b="1" dirty="0" smtClean="0"/>
              <a:t>Measuring the Economic Impacts of Opioid Misuse</a:t>
            </a:r>
          </a:p>
          <a:p>
            <a:pPr marL="571500" indent="-571500">
              <a:buSzPct val="80000"/>
              <a:buFont typeface="+mj-lt"/>
              <a:buAutoNum type="romanUcPeriod"/>
            </a:pPr>
            <a:r>
              <a:rPr lang="en-US" b="1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511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I. Illinois Demographics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fld>
            <a:endParaRPr lang="en-US" sz="1400" b="1" i="0" u="none" strike="noStrike" cap="non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229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3007" y="403860"/>
            <a:ext cx="3414633" cy="8683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I. Demographics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6</a:t>
            </a:fld>
            <a:endParaRPr lang="en-US" sz="1400" b="1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63007" y="1545336"/>
            <a:ext cx="4005900" cy="49666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Year of Population Peak by County</a:t>
            </a:r>
            <a:endParaRPr lang="en-US" sz="2000" dirty="0" smtClean="0"/>
          </a:p>
          <a:p>
            <a:r>
              <a:rPr lang="en-US" sz="2200" dirty="0" smtClean="0"/>
              <a:t>Many </a:t>
            </a:r>
            <a:r>
              <a:rPr lang="en-US" sz="2200" dirty="0"/>
              <a:t>rural Illinois </a:t>
            </a:r>
            <a:r>
              <a:rPr lang="en-US" sz="2200" dirty="0" smtClean="0"/>
              <a:t>county populations </a:t>
            </a:r>
            <a:r>
              <a:rPr lang="en-US" sz="2200" dirty="0"/>
              <a:t>peaked </a:t>
            </a:r>
            <a:r>
              <a:rPr lang="en-US" sz="2200" dirty="0" smtClean="0"/>
              <a:t>more than </a:t>
            </a:r>
            <a:r>
              <a:rPr lang="en-US" sz="2200" dirty="0"/>
              <a:t>a century ago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Depopulation has been an ongoing issue for downstate and rural </a:t>
            </a:r>
            <a:r>
              <a:rPr lang="en-US" sz="2200" dirty="0" smtClean="0"/>
              <a:t>Illinois for a long time.</a:t>
            </a:r>
            <a:endParaRPr lang="en-US" sz="2200" dirty="0"/>
          </a:p>
          <a:p>
            <a:r>
              <a:rPr lang="en-US" sz="2200" dirty="0" smtClean="0"/>
              <a:t>Rural </a:t>
            </a:r>
            <a:r>
              <a:rPr lang="en-US" sz="2200" dirty="0"/>
              <a:t>d</a:t>
            </a:r>
            <a:r>
              <a:rPr lang="en-US" sz="2200" dirty="0" smtClean="0"/>
              <a:t>epopulation drivers:</a:t>
            </a:r>
          </a:p>
          <a:p>
            <a:pPr lvl="1"/>
            <a:r>
              <a:rPr lang="en-US" sz="1900" dirty="0" smtClean="0"/>
              <a:t>Ag mechanization.</a:t>
            </a:r>
          </a:p>
          <a:p>
            <a:pPr lvl="1"/>
            <a:r>
              <a:rPr lang="en-US" sz="1900" dirty="0" smtClean="0"/>
              <a:t>birthrate decline.</a:t>
            </a:r>
          </a:p>
          <a:p>
            <a:pPr lvl="1"/>
            <a:r>
              <a:rPr lang="en-US" sz="1900" dirty="0" smtClean="0"/>
              <a:t>Rural to urban migration.</a:t>
            </a:r>
          </a:p>
          <a:p>
            <a:r>
              <a:rPr lang="en-US" sz="2200" dirty="0" smtClean="0"/>
              <a:t>Economically diverse rural counties hosting manufacturing, or public institutions (e.g. colleges) have retained more of their population.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4" t="10001" r="7419" b="4253"/>
          <a:stretch/>
        </p:blipFill>
        <p:spPr bwMode="auto">
          <a:xfrm>
            <a:off x="4598514" y="435002"/>
            <a:ext cx="4545486" cy="6076947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38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504" y="475488"/>
            <a:ext cx="3264408" cy="79673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I. Demographics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fld>
            <a:endParaRPr lang="en-US" sz="1400" b="1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480355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Percent Population Change by County, 2010 to 2018.</a:t>
            </a:r>
          </a:p>
          <a:p>
            <a:r>
              <a:rPr lang="en-US" sz="2800" dirty="0" smtClean="0"/>
              <a:t>Greatest decline occurring in rural counties.</a:t>
            </a:r>
            <a:endParaRPr lang="en-US" sz="2800" dirty="0"/>
          </a:p>
        </p:txBody>
      </p:sp>
      <p:pic>
        <p:nvPicPr>
          <p:cNvPr id="3" name="Picture 2" descr="C:\Users\mfcdm\Documents\IIRA Stuff\GRAC\GRAC Annual Reports\2019 Annual Report\pop-change2010-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t="11765" r="13732" b="4880"/>
          <a:stretch/>
        </p:blipFill>
        <p:spPr bwMode="auto">
          <a:xfrm>
            <a:off x="3965130" y="66801"/>
            <a:ext cx="5178870" cy="6791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74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509000" cy="990600"/>
          </a:xfrm>
        </p:spPr>
        <p:txBody>
          <a:bodyPr>
            <a:noAutofit/>
          </a:bodyPr>
          <a:lstStyle/>
          <a:p>
            <a:r>
              <a:rPr lang="en-US" sz="3000" b="1" dirty="0"/>
              <a:t>I</a:t>
            </a:r>
            <a:r>
              <a:rPr lang="en-US" sz="3000" b="1" dirty="0" smtClean="0"/>
              <a:t>. </a:t>
            </a:r>
            <a:r>
              <a:rPr lang="en-US" sz="3000" b="1" dirty="0" smtClean="0"/>
              <a:t>Illinois Rural vs Urban Population Growth Index</a:t>
            </a:r>
            <a:endParaRPr lang="en-US" sz="3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8</a:t>
            </a:fld>
            <a:endParaRPr lang="en-US" sz="1400" b="1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8" y="1772536"/>
            <a:ext cx="8357552" cy="460629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443736" y="3383280"/>
            <a:ext cx="7215632" cy="182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20240" y="4654296"/>
            <a:ext cx="512978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1" dirty="0" smtClean="0"/>
              <a:t>Illinois has divergent </a:t>
            </a:r>
            <a:r>
              <a:rPr lang="en-US" b="1" i="1" u="sng" dirty="0" smtClean="0"/>
              <a:t>urban</a:t>
            </a:r>
            <a:r>
              <a:rPr lang="en-US" b="1" dirty="0" smtClean="0"/>
              <a:t> versus </a:t>
            </a:r>
            <a:r>
              <a:rPr lang="en-US" b="1" i="1" u="sng" dirty="0" smtClean="0"/>
              <a:t>rural</a:t>
            </a:r>
            <a:r>
              <a:rPr lang="en-US" b="1" dirty="0" smtClean="0"/>
              <a:t> growth rates.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60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" y="1560478"/>
            <a:ext cx="8255593" cy="506440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37838"/>
            <a:ext cx="8534400" cy="990600"/>
          </a:xfrm>
        </p:spPr>
        <p:txBody>
          <a:bodyPr>
            <a:normAutofit/>
          </a:bodyPr>
          <a:lstStyle/>
          <a:p>
            <a:r>
              <a:rPr lang="en-US" sz="3000" b="1" dirty="0"/>
              <a:t>I</a:t>
            </a:r>
            <a:r>
              <a:rPr lang="en-US" sz="3000" b="1" dirty="0" smtClean="0"/>
              <a:t>. </a:t>
            </a:r>
            <a:r>
              <a:rPr lang="en-US" sz="3000" b="1" dirty="0" smtClean="0"/>
              <a:t>Illinois Population Growth Index by Age Cohorts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9</a:t>
            </a:fld>
            <a:endParaRPr lang="en-US" sz="1400" b="1" i="0" u="none" strike="noStrike" cap="none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6192" y="4565303"/>
            <a:ext cx="58795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 smtClean="0"/>
              <a:t>Fastest </a:t>
            </a:r>
            <a:r>
              <a:rPr lang="en-US" b="1" i="1" u="sng" dirty="0" smtClean="0"/>
              <a:t>growing</a:t>
            </a:r>
            <a:r>
              <a:rPr lang="en-US" b="1" dirty="0" smtClean="0"/>
              <a:t> segment of Illinois population is </a:t>
            </a:r>
            <a:r>
              <a:rPr lang="en-US" b="1" i="1" u="sng" dirty="0" smtClean="0"/>
              <a:t>65 and older</a:t>
            </a:r>
            <a:r>
              <a:rPr lang="en-US" b="1" dirty="0" smtClean="0"/>
              <a:t>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 smtClean="0"/>
              <a:t>Fastest </a:t>
            </a:r>
            <a:r>
              <a:rPr lang="en-US" b="1" i="1" u="sng" dirty="0" smtClean="0"/>
              <a:t>shrinking</a:t>
            </a:r>
            <a:r>
              <a:rPr lang="en-US" b="1" dirty="0" smtClean="0"/>
              <a:t> segment of the Illinois population is </a:t>
            </a:r>
            <a:r>
              <a:rPr lang="en-US" b="1" i="1" u="sng" dirty="0" smtClean="0"/>
              <a:t>under 20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9" name="Right Arrow 8"/>
          <p:cNvSpPr/>
          <p:nvPr/>
        </p:nvSpPr>
        <p:spPr>
          <a:xfrm rot="3029070">
            <a:off x="7765425" y="1943571"/>
            <a:ext cx="700223" cy="34880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65+</a:t>
            </a:r>
            <a:endParaRPr lang="en-US" sz="1000" b="1" dirty="0"/>
          </a:p>
        </p:txBody>
      </p:sp>
      <p:sp>
        <p:nvSpPr>
          <p:cNvPr id="10" name="Right Arrow 9"/>
          <p:cNvSpPr/>
          <p:nvPr/>
        </p:nvSpPr>
        <p:spPr>
          <a:xfrm rot="18527209">
            <a:off x="7746127" y="4334813"/>
            <a:ext cx="787198" cy="3462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&lt;20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7250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1A12BB3-90BE-4837-81FF-A98E5136D786}" vid="{0C717515-6E5E-489C-A832-A6E9A93736F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3190</TotalTime>
  <Words>1911</Words>
  <Application>Microsoft Office PowerPoint</Application>
  <PresentationFormat>On-screen Show (4:3)</PresentationFormat>
  <Paragraphs>503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Cambria Math</vt:lpstr>
      <vt:lpstr>Times New Roman</vt:lpstr>
      <vt:lpstr>Arial</vt:lpstr>
      <vt:lpstr>Questrial</vt:lpstr>
      <vt:lpstr>Calibri</vt:lpstr>
      <vt:lpstr>Trebuchet MS</vt:lpstr>
      <vt:lpstr>Tw Cen MT</vt:lpstr>
      <vt:lpstr>Verdana</vt:lpstr>
      <vt:lpstr>Wingdings 2</vt:lpstr>
      <vt:lpstr>Wingdings</vt:lpstr>
      <vt:lpstr>Architects Daughter</vt:lpstr>
      <vt:lpstr>Bradley Hand ITC</vt:lpstr>
      <vt:lpstr>Theme1</vt:lpstr>
      <vt:lpstr>Opioid / Substance Misuse Conference Marion, Illinois – July 18, 2019  Adee Athiyaman, PhD, and Chris Merrett, PhD Illinois Institute for Rural Affairs Western Illinois University Macomb, IL, 61455 a-athiyaman@wiu.edu  cd-merrett@wiu.edu  </vt:lpstr>
      <vt:lpstr>Purpose and Premise</vt:lpstr>
      <vt:lpstr>Presentation Argument</vt:lpstr>
      <vt:lpstr>Outline</vt:lpstr>
      <vt:lpstr>I. Illinois Demographics</vt:lpstr>
      <vt:lpstr>I. Demographics</vt:lpstr>
      <vt:lpstr>I. Demographics</vt:lpstr>
      <vt:lpstr>I. Illinois Rural vs Urban Population Growth Index</vt:lpstr>
      <vt:lpstr>I. Illinois Population Growth Index by Age Cohorts</vt:lpstr>
      <vt:lpstr>I. Illinois Population Growth Index, &lt; 20 Years</vt:lpstr>
      <vt:lpstr>PowerPoint Presentation</vt:lpstr>
      <vt:lpstr>II. Opioid Use and the Workforce </vt:lpstr>
      <vt:lpstr>II. Opioids and the Workforce</vt:lpstr>
      <vt:lpstr>II. Labor Force by Employment Status and Age</vt:lpstr>
      <vt:lpstr>II. Labor Force less than 65 Years of Age</vt:lpstr>
      <vt:lpstr>PowerPoint Presentation</vt:lpstr>
      <vt:lpstr>PowerPoint Presentation</vt:lpstr>
      <vt:lpstr>II. Growth Rates of Drug Overdose Deaths, by Opioid Category</vt:lpstr>
      <vt:lpstr>II. US Opioid Overdose Deaths Rates, Prime-Age Worker Population (rates per 100,000)</vt:lpstr>
      <vt:lpstr>PowerPoint Presentation</vt:lpstr>
      <vt:lpstr>III. Measuring Opioid Misuse Economic Impacts</vt:lpstr>
      <vt:lpstr>III. Measure Economic Impacts</vt:lpstr>
      <vt:lpstr>III. Labor Productivity and Opioid Impacts</vt:lpstr>
      <vt:lpstr>III. The Monetary Impacts of Opioid Misuse</vt:lpstr>
      <vt:lpstr>PowerPoint Presentation</vt:lpstr>
      <vt:lpstr>III. The Monetary Impacts of Opioid Misuse</vt:lpstr>
      <vt:lpstr>III. Beyond Labor Productivity Impacts</vt:lpstr>
      <vt:lpstr>III. Value of Statistical Life (that is lost)</vt:lpstr>
      <vt:lpstr>III. Other Non-Fatality Costs</vt:lpstr>
      <vt:lpstr>IV. Conclusions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 Social Enterprise and Entrepreneurial Communities: An Asset-Based Approach</dc:title>
  <dc:creator>Christopher D Merrett</dc:creator>
  <cp:lastModifiedBy>Christopher D Merrett</cp:lastModifiedBy>
  <cp:revision>250</cp:revision>
  <dcterms:modified xsi:type="dcterms:W3CDTF">2019-07-18T03:57:44Z</dcterms:modified>
</cp:coreProperties>
</file>