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29" r:id="rId2"/>
    <p:sldId id="278" r:id="rId3"/>
    <p:sldId id="280" r:id="rId4"/>
    <p:sldId id="283" r:id="rId5"/>
    <p:sldId id="284" r:id="rId6"/>
    <p:sldId id="285" r:id="rId7"/>
    <p:sldId id="325" r:id="rId8"/>
    <p:sldId id="281" r:id="rId9"/>
    <p:sldId id="319" r:id="rId10"/>
    <p:sldId id="282" r:id="rId11"/>
    <p:sldId id="326" r:id="rId12"/>
    <p:sldId id="286" r:id="rId13"/>
    <p:sldId id="287" r:id="rId14"/>
    <p:sldId id="288" r:id="rId15"/>
    <p:sldId id="289" r:id="rId16"/>
    <p:sldId id="327" r:id="rId17"/>
    <p:sldId id="322" r:id="rId18"/>
    <p:sldId id="323" r:id="rId19"/>
    <p:sldId id="324" r:id="rId20"/>
    <p:sldId id="290" r:id="rId21"/>
    <p:sldId id="264" r:id="rId22"/>
    <p:sldId id="328" r:id="rId23"/>
    <p:sldId id="299" r:id="rId24"/>
    <p:sldId id="259" r:id="rId25"/>
    <p:sldId id="300" r:id="rId26"/>
    <p:sldId id="301" r:id="rId27"/>
    <p:sldId id="316" r:id="rId28"/>
    <p:sldId id="317" r:id="rId2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Stroer" initials="CS" lastIdx="7" clrIdx="0">
    <p:extLst>
      <p:ext uri="{19B8F6BF-5375-455C-9EA6-DF929625EA0E}">
        <p15:presenceInfo xmlns:p15="http://schemas.microsoft.com/office/powerpoint/2012/main" userId="Claire Stroer" providerId="None"/>
      </p:ext>
    </p:extLst>
  </p:cmAuthor>
  <p:cmAuthor id="2" name="Rachael Cooper" initials="RC" lastIdx="6" clrIdx="1">
    <p:extLst>
      <p:ext uri="{19B8F6BF-5375-455C-9EA6-DF929625EA0E}">
        <p15:presenceInfo xmlns:p15="http://schemas.microsoft.com/office/powerpoint/2012/main" userId="S-1-5-21-842925246-2139871995-1801674531-40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4" autoAdjust="0"/>
    <p:restoredTop sz="76324" autoAdjust="0"/>
  </p:normalViewPr>
  <p:slideViewPr>
    <p:cSldViewPr snapToGrid="0" snapToObjects="1">
      <p:cViewPr varScale="1">
        <p:scale>
          <a:sx n="90" d="100"/>
          <a:sy n="90" d="100"/>
        </p:scale>
        <p:origin x="780" y="5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976EC-504A-45D6-9E7C-5F454E874BDB}"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A0D1CA07-82E3-49CF-8979-3C3EFC5AB0C1}">
      <dgm:prSet phldrT="[Text]" custT="1"/>
      <dgm:spPr/>
      <dgm:t>
        <a:bodyPr/>
        <a:lstStyle/>
        <a:p>
          <a:r>
            <a:rPr lang="en-US" sz="2400" dirty="0" smtClean="0"/>
            <a:t>1990s</a:t>
          </a:r>
          <a:endParaRPr lang="en-US" sz="2400" dirty="0"/>
        </a:p>
      </dgm:t>
    </dgm:pt>
    <dgm:pt modelId="{58DF42B0-67F7-478E-AA49-9175C313CB1D}" type="parTrans" cxnId="{67810FCD-2515-4123-9F56-577BB52A955C}">
      <dgm:prSet/>
      <dgm:spPr/>
      <dgm:t>
        <a:bodyPr/>
        <a:lstStyle/>
        <a:p>
          <a:endParaRPr lang="en-US"/>
        </a:p>
      </dgm:t>
    </dgm:pt>
    <dgm:pt modelId="{31167D0F-9F3E-443E-8889-078DC405AFD4}" type="sibTrans" cxnId="{67810FCD-2515-4123-9F56-577BB52A955C}">
      <dgm:prSet/>
      <dgm:spPr/>
      <dgm:t>
        <a:bodyPr/>
        <a:lstStyle/>
        <a:p>
          <a:endParaRPr lang="en-US"/>
        </a:p>
      </dgm:t>
    </dgm:pt>
    <dgm:pt modelId="{8F00C128-E4DA-460B-8FF4-3A753E5B129F}">
      <dgm:prSet phldrT="[Text]" custT="1"/>
      <dgm:spPr>
        <a:solidFill>
          <a:srgbClr val="28765E"/>
        </a:solidFill>
      </dgm:spPr>
      <dgm:t>
        <a:bodyPr/>
        <a:lstStyle/>
        <a:p>
          <a:r>
            <a:rPr lang="en-US" sz="2400" dirty="0" smtClean="0">
              <a:latin typeface="Arial" panose="020B0604020202020204" pitchFamily="34" charset="0"/>
              <a:cs typeface="Arial" panose="020B0604020202020204" pitchFamily="34" charset="0"/>
            </a:rPr>
            <a:t>2013</a:t>
          </a:r>
          <a:endParaRPr lang="en-US" sz="2400" dirty="0">
            <a:latin typeface="Arial" panose="020B0604020202020204" pitchFamily="34" charset="0"/>
            <a:cs typeface="Arial" panose="020B0604020202020204" pitchFamily="34" charset="0"/>
          </a:endParaRPr>
        </a:p>
      </dgm:t>
    </dgm:pt>
    <dgm:pt modelId="{E8268900-F97F-4A1C-B2CC-BAEA035CF62C}" type="parTrans" cxnId="{B7D8D5EC-AEEF-44F0-9D40-B14231941D52}">
      <dgm:prSet/>
      <dgm:spPr/>
      <dgm:t>
        <a:bodyPr/>
        <a:lstStyle/>
        <a:p>
          <a:endParaRPr lang="en-US"/>
        </a:p>
      </dgm:t>
    </dgm:pt>
    <dgm:pt modelId="{FFE3DD0D-B32A-481C-8C28-7A8068F10240}" type="sibTrans" cxnId="{B7D8D5EC-AEEF-44F0-9D40-B14231941D52}">
      <dgm:prSet/>
      <dgm:spPr/>
      <dgm:t>
        <a:bodyPr/>
        <a:lstStyle/>
        <a:p>
          <a:endParaRPr lang="en-US"/>
        </a:p>
      </dgm:t>
    </dgm:pt>
    <dgm:pt modelId="{6CC39172-531E-41A6-9D85-ABA05646DD02}">
      <dgm:prSet phldrT="[Text]" custT="1"/>
      <dgm:spPr/>
      <dgm:t>
        <a:bodyPr/>
        <a:lstStyle/>
        <a:p>
          <a:r>
            <a:rPr lang="en-US" sz="2400" dirty="0" smtClean="0">
              <a:latin typeface="Arial" panose="020B0604020202020204" pitchFamily="34" charset="0"/>
              <a:cs typeface="Arial" panose="020B0604020202020204" pitchFamily="34" charset="0"/>
            </a:rPr>
            <a:t>2016</a:t>
          </a:r>
          <a:endParaRPr lang="en-US" sz="2400" dirty="0">
            <a:latin typeface="Arial" panose="020B0604020202020204" pitchFamily="34" charset="0"/>
            <a:cs typeface="Arial" panose="020B0604020202020204" pitchFamily="34" charset="0"/>
          </a:endParaRPr>
        </a:p>
      </dgm:t>
    </dgm:pt>
    <dgm:pt modelId="{2D3469AA-D017-4A1A-89E7-4E579A8A23F2}" type="parTrans" cxnId="{8D7A5BDE-5EB1-43E8-BFAA-81D31DA2C0AD}">
      <dgm:prSet/>
      <dgm:spPr/>
      <dgm:t>
        <a:bodyPr/>
        <a:lstStyle/>
        <a:p>
          <a:endParaRPr lang="en-US"/>
        </a:p>
      </dgm:t>
    </dgm:pt>
    <dgm:pt modelId="{20FA02ED-7FE7-41D2-A064-40591F4D4811}" type="sibTrans" cxnId="{8D7A5BDE-5EB1-43E8-BFAA-81D31DA2C0AD}">
      <dgm:prSet/>
      <dgm:spPr/>
      <dgm:t>
        <a:bodyPr/>
        <a:lstStyle/>
        <a:p>
          <a:endParaRPr lang="en-US"/>
        </a:p>
      </dgm:t>
    </dgm:pt>
    <dgm:pt modelId="{BA1BF25E-744A-4EC9-8419-7B82C66937CC}">
      <dgm:prSet custT="1"/>
      <dgm:spPr/>
      <dgm:t>
        <a:bodyPr/>
        <a:lstStyle/>
        <a:p>
          <a:r>
            <a:rPr lang="en-US" sz="2400" dirty="0" smtClean="0">
              <a:latin typeface="Arial" panose="020B0604020202020204" pitchFamily="34" charset="0"/>
              <a:cs typeface="Arial" panose="020B0604020202020204" pitchFamily="34" charset="0"/>
            </a:rPr>
            <a:t>2010</a:t>
          </a:r>
          <a:endParaRPr lang="en-US" sz="2400" dirty="0">
            <a:latin typeface="Arial" panose="020B0604020202020204" pitchFamily="34" charset="0"/>
            <a:cs typeface="Arial" panose="020B0604020202020204" pitchFamily="34" charset="0"/>
          </a:endParaRPr>
        </a:p>
      </dgm:t>
    </dgm:pt>
    <dgm:pt modelId="{9286D118-EE25-4826-AD02-443D95A62698}" type="parTrans" cxnId="{60EA5281-335D-4FBB-B69E-90E37D9FC7A6}">
      <dgm:prSet/>
      <dgm:spPr/>
      <dgm:t>
        <a:bodyPr/>
        <a:lstStyle/>
        <a:p>
          <a:endParaRPr lang="en-US"/>
        </a:p>
      </dgm:t>
    </dgm:pt>
    <dgm:pt modelId="{BB76A801-DB72-4D5F-A670-70C9A3E4491C}" type="sibTrans" cxnId="{60EA5281-335D-4FBB-B69E-90E37D9FC7A6}">
      <dgm:prSet/>
      <dgm:spPr/>
      <dgm:t>
        <a:bodyPr/>
        <a:lstStyle/>
        <a:p>
          <a:endParaRPr lang="en-US"/>
        </a:p>
      </dgm:t>
    </dgm:pt>
    <dgm:pt modelId="{0024E01D-6FC4-4A71-BC09-2497557BD8BA}" type="pres">
      <dgm:prSet presAssocID="{3CB976EC-504A-45D6-9E7C-5F454E874BDB}" presName="Name0" presStyleCnt="0">
        <dgm:presLayoutVars>
          <dgm:dir/>
          <dgm:animLvl val="lvl"/>
          <dgm:resizeHandles val="exact"/>
        </dgm:presLayoutVars>
      </dgm:prSet>
      <dgm:spPr/>
      <dgm:t>
        <a:bodyPr/>
        <a:lstStyle/>
        <a:p>
          <a:endParaRPr lang="en-US"/>
        </a:p>
      </dgm:t>
    </dgm:pt>
    <dgm:pt modelId="{39DA4C32-D008-47CF-874E-6D9DF1AAD386}" type="pres">
      <dgm:prSet presAssocID="{A0D1CA07-82E3-49CF-8979-3C3EFC5AB0C1}" presName="compositeNode" presStyleCnt="0">
        <dgm:presLayoutVars>
          <dgm:bulletEnabled val="1"/>
        </dgm:presLayoutVars>
      </dgm:prSet>
      <dgm:spPr/>
      <dgm:t>
        <a:bodyPr/>
        <a:lstStyle/>
        <a:p>
          <a:endParaRPr lang="en-US"/>
        </a:p>
      </dgm:t>
    </dgm:pt>
    <dgm:pt modelId="{173D21D9-BE87-44F5-8072-097D99EA3768}" type="pres">
      <dgm:prSet presAssocID="{A0D1CA07-82E3-49CF-8979-3C3EFC5AB0C1}" presName="bgRect" presStyleLbl="node1" presStyleIdx="0" presStyleCnt="4" custScaleX="566261" custScaleY="816293"/>
      <dgm:spPr/>
      <dgm:t>
        <a:bodyPr/>
        <a:lstStyle/>
        <a:p>
          <a:endParaRPr lang="en-US"/>
        </a:p>
      </dgm:t>
    </dgm:pt>
    <dgm:pt modelId="{96AC40ED-D766-4AEC-B0BB-C58B8AD1B661}" type="pres">
      <dgm:prSet presAssocID="{A0D1CA07-82E3-49CF-8979-3C3EFC5AB0C1}" presName="parentNode" presStyleLbl="node1" presStyleIdx="0" presStyleCnt="4">
        <dgm:presLayoutVars>
          <dgm:chMax val="0"/>
          <dgm:bulletEnabled val="1"/>
        </dgm:presLayoutVars>
      </dgm:prSet>
      <dgm:spPr/>
      <dgm:t>
        <a:bodyPr/>
        <a:lstStyle/>
        <a:p>
          <a:endParaRPr lang="en-US"/>
        </a:p>
      </dgm:t>
    </dgm:pt>
    <dgm:pt modelId="{276BB9A0-5AFB-4FE3-87AD-983E2E694047}" type="pres">
      <dgm:prSet presAssocID="{31167D0F-9F3E-443E-8889-078DC405AFD4}" presName="hSp" presStyleCnt="0"/>
      <dgm:spPr/>
      <dgm:t>
        <a:bodyPr/>
        <a:lstStyle/>
        <a:p>
          <a:endParaRPr lang="en-US"/>
        </a:p>
      </dgm:t>
    </dgm:pt>
    <dgm:pt modelId="{D600BC0B-2F9B-439B-B6F3-5F6FF91F6BE0}" type="pres">
      <dgm:prSet presAssocID="{31167D0F-9F3E-443E-8889-078DC405AFD4}" presName="vProcSp" presStyleCnt="0"/>
      <dgm:spPr/>
      <dgm:t>
        <a:bodyPr/>
        <a:lstStyle/>
        <a:p>
          <a:endParaRPr lang="en-US"/>
        </a:p>
      </dgm:t>
    </dgm:pt>
    <dgm:pt modelId="{D2034C41-22B8-46F9-8C5E-71E3184F7BDB}" type="pres">
      <dgm:prSet presAssocID="{31167D0F-9F3E-443E-8889-078DC405AFD4}" presName="vSp1" presStyleCnt="0"/>
      <dgm:spPr/>
      <dgm:t>
        <a:bodyPr/>
        <a:lstStyle/>
        <a:p>
          <a:endParaRPr lang="en-US"/>
        </a:p>
      </dgm:t>
    </dgm:pt>
    <dgm:pt modelId="{CF4AF0C2-DFA9-4D0C-BD18-FA0D6F64EE32}" type="pres">
      <dgm:prSet presAssocID="{31167D0F-9F3E-443E-8889-078DC405AFD4}" presName="simulatedConn" presStyleLbl="solidFgAcc1" presStyleIdx="0" presStyleCnt="3"/>
      <dgm:spPr/>
      <dgm:t>
        <a:bodyPr/>
        <a:lstStyle/>
        <a:p>
          <a:endParaRPr lang="en-US"/>
        </a:p>
      </dgm:t>
    </dgm:pt>
    <dgm:pt modelId="{2BCF4814-2381-4796-B6B5-70946E733C0E}" type="pres">
      <dgm:prSet presAssocID="{31167D0F-9F3E-443E-8889-078DC405AFD4}" presName="vSp2" presStyleCnt="0"/>
      <dgm:spPr/>
      <dgm:t>
        <a:bodyPr/>
        <a:lstStyle/>
        <a:p>
          <a:endParaRPr lang="en-US"/>
        </a:p>
      </dgm:t>
    </dgm:pt>
    <dgm:pt modelId="{D836C94B-E097-4293-9A9C-60C66B343C9A}" type="pres">
      <dgm:prSet presAssocID="{31167D0F-9F3E-443E-8889-078DC405AFD4}" presName="sibTrans" presStyleCnt="0"/>
      <dgm:spPr/>
      <dgm:t>
        <a:bodyPr/>
        <a:lstStyle/>
        <a:p>
          <a:endParaRPr lang="en-US"/>
        </a:p>
      </dgm:t>
    </dgm:pt>
    <dgm:pt modelId="{0CA9DC8D-3349-4F1E-8E67-60AA9E6C7B6A}" type="pres">
      <dgm:prSet presAssocID="{BA1BF25E-744A-4EC9-8419-7B82C66937CC}" presName="compositeNode" presStyleCnt="0">
        <dgm:presLayoutVars>
          <dgm:bulletEnabled val="1"/>
        </dgm:presLayoutVars>
      </dgm:prSet>
      <dgm:spPr/>
      <dgm:t>
        <a:bodyPr/>
        <a:lstStyle/>
        <a:p>
          <a:endParaRPr lang="en-US"/>
        </a:p>
      </dgm:t>
    </dgm:pt>
    <dgm:pt modelId="{DEA3A79C-D3CD-4224-87D0-C53111E600D9}" type="pres">
      <dgm:prSet presAssocID="{BA1BF25E-744A-4EC9-8419-7B82C66937CC}" presName="bgRect" presStyleLbl="node1" presStyleIdx="1" presStyleCnt="4" custScaleX="566261" custScaleY="816293"/>
      <dgm:spPr/>
      <dgm:t>
        <a:bodyPr/>
        <a:lstStyle/>
        <a:p>
          <a:endParaRPr lang="en-US"/>
        </a:p>
      </dgm:t>
    </dgm:pt>
    <dgm:pt modelId="{21B66FE2-6316-4644-AC50-4112CDB9D492}" type="pres">
      <dgm:prSet presAssocID="{BA1BF25E-744A-4EC9-8419-7B82C66937CC}" presName="parentNode" presStyleLbl="node1" presStyleIdx="1" presStyleCnt="4">
        <dgm:presLayoutVars>
          <dgm:chMax val="0"/>
          <dgm:bulletEnabled val="1"/>
        </dgm:presLayoutVars>
      </dgm:prSet>
      <dgm:spPr/>
      <dgm:t>
        <a:bodyPr/>
        <a:lstStyle/>
        <a:p>
          <a:endParaRPr lang="en-US"/>
        </a:p>
      </dgm:t>
    </dgm:pt>
    <dgm:pt modelId="{825A9075-D5A4-4AAC-A17C-34E9800C231B}" type="pres">
      <dgm:prSet presAssocID="{BB76A801-DB72-4D5F-A670-70C9A3E4491C}" presName="hSp" presStyleCnt="0"/>
      <dgm:spPr/>
      <dgm:t>
        <a:bodyPr/>
        <a:lstStyle/>
        <a:p>
          <a:endParaRPr lang="en-US"/>
        </a:p>
      </dgm:t>
    </dgm:pt>
    <dgm:pt modelId="{82EA9C26-1F3E-434D-9750-156116934A92}" type="pres">
      <dgm:prSet presAssocID="{BB76A801-DB72-4D5F-A670-70C9A3E4491C}" presName="vProcSp" presStyleCnt="0"/>
      <dgm:spPr/>
      <dgm:t>
        <a:bodyPr/>
        <a:lstStyle/>
        <a:p>
          <a:endParaRPr lang="en-US"/>
        </a:p>
      </dgm:t>
    </dgm:pt>
    <dgm:pt modelId="{9AFE15CF-29B4-4789-9D28-B6073AFC0A0E}" type="pres">
      <dgm:prSet presAssocID="{BB76A801-DB72-4D5F-A670-70C9A3E4491C}" presName="vSp1" presStyleCnt="0"/>
      <dgm:spPr/>
      <dgm:t>
        <a:bodyPr/>
        <a:lstStyle/>
        <a:p>
          <a:endParaRPr lang="en-US"/>
        </a:p>
      </dgm:t>
    </dgm:pt>
    <dgm:pt modelId="{A50A5307-930D-4EF3-B046-213B4093434C}" type="pres">
      <dgm:prSet presAssocID="{BB76A801-DB72-4D5F-A670-70C9A3E4491C}" presName="simulatedConn" presStyleLbl="solidFgAcc1" presStyleIdx="1" presStyleCnt="3"/>
      <dgm:spPr/>
      <dgm:t>
        <a:bodyPr/>
        <a:lstStyle/>
        <a:p>
          <a:endParaRPr lang="en-US"/>
        </a:p>
      </dgm:t>
    </dgm:pt>
    <dgm:pt modelId="{A3045CC0-4DD3-4E7D-B12B-6D99DBA3776E}" type="pres">
      <dgm:prSet presAssocID="{BB76A801-DB72-4D5F-A670-70C9A3E4491C}" presName="vSp2" presStyleCnt="0"/>
      <dgm:spPr/>
      <dgm:t>
        <a:bodyPr/>
        <a:lstStyle/>
        <a:p>
          <a:endParaRPr lang="en-US"/>
        </a:p>
      </dgm:t>
    </dgm:pt>
    <dgm:pt modelId="{4760BB20-A875-4356-8407-EEAEC551F9B9}" type="pres">
      <dgm:prSet presAssocID="{BB76A801-DB72-4D5F-A670-70C9A3E4491C}" presName="sibTrans" presStyleCnt="0"/>
      <dgm:spPr/>
      <dgm:t>
        <a:bodyPr/>
        <a:lstStyle/>
        <a:p>
          <a:endParaRPr lang="en-US"/>
        </a:p>
      </dgm:t>
    </dgm:pt>
    <dgm:pt modelId="{9C72DB8D-2070-4A60-9437-2EF1B363D28A}" type="pres">
      <dgm:prSet presAssocID="{8F00C128-E4DA-460B-8FF4-3A753E5B129F}" presName="compositeNode" presStyleCnt="0">
        <dgm:presLayoutVars>
          <dgm:bulletEnabled val="1"/>
        </dgm:presLayoutVars>
      </dgm:prSet>
      <dgm:spPr/>
      <dgm:t>
        <a:bodyPr/>
        <a:lstStyle/>
        <a:p>
          <a:endParaRPr lang="en-US"/>
        </a:p>
      </dgm:t>
    </dgm:pt>
    <dgm:pt modelId="{B1217204-24FA-4CDB-8723-AE0B3E462CB5}" type="pres">
      <dgm:prSet presAssocID="{8F00C128-E4DA-460B-8FF4-3A753E5B129F}" presName="bgRect" presStyleLbl="node1" presStyleIdx="2" presStyleCnt="4" custScaleX="566261" custScaleY="816293"/>
      <dgm:spPr/>
      <dgm:t>
        <a:bodyPr/>
        <a:lstStyle/>
        <a:p>
          <a:endParaRPr lang="en-US"/>
        </a:p>
      </dgm:t>
    </dgm:pt>
    <dgm:pt modelId="{B5AFFCBE-7165-4F37-84B0-E6A521FDABCA}" type="pres">
      <dgm:prSet presAssocID="{8F00C128-E4DA-460B-8FF4-3A753E5B129F}" presName="parentNode" presStyleLbl="node1" presStyleIdx="2" presStyleCnt="4">
        <dgm:presLayoutVars>
          <dgm:chMax val="0"/>
          <dgm:bulletEnabled val="1"/>
        </dgm:presLayoutVars>
      </dgm:prSet>
      <dgm:spPr/>
      <dgm:t>
        <a:bodyPr/>
        <a:lstStyle/>
        <a:p>
          <a:endParaRPr lang="en-US"/>
        </a:p>
      </dgm:t>
    </dgm:pt>
    <dgm:pt modelId="{F87D03BE-09D0-46B4-84AD-02C90DE7F63B}" type="pres">
      <dgm:prSet presAssocID="{FFE3DD0D-B32A-481C-8C28-7A8068F10240}" presName="hSp" presStyleCnt="0"/>
      <dgm:spPr/>
      <dgm:t>
        <a:bodyPr/>
        <a:lstStyle/>
        <a:p>
          <a:endParaRPr lang="en-US"/>
        </a:p>
      </dgm:t>
    </dgm:pt>
    <dgm:pt modelId="{789E3177-416D-4294-A221-E13258C77119}" type="pres">
      <dgm:prSet presAssocID="{FFE3DD0D-B32A-481C-8C28-7A8068F10240}" presName="vProcSp" presStyleCnt="0"/>
      <dgm:spPr/>
      <dgm:t>
        <a:bodyPr/>
        <a:lstStyle/>
        <a:p>
          <a:endParaRPr lang="en-US"/>
        </a:p>
      </dgm:t>
    </dgm:pt>
    <dgm:pt modelId="{38446636-8F88-4FC1-86B2-4DAB702BA79B}" type="pres">
      <dgm:prSet presAssocID="{FFE3DD0D-B32A-481C-8C28-7A8068F10240}" presName="vSp1" presStyleCnt="0"/>
      <dgm:spPr/>
      <dgm:t>
        <a:bodyPr/>
        <a:lstStyle/>
        <a:p>
          <a:endParaRPr lang="en-US"/>
        </a:p>
      </dgm:t>
    </dgm:pt>
    <dgm:pt modelId="{71616472-E490-45E6-BBED-FBFC20EA7B5D}" type="pres">
      <dgm:prSet presAssocID="{FFE3DD0D-B32A-481C-8C28-7A8068F10240}" presName="simulatedConn" presStyleLbl="solidFgAcc1" presStyleIdx="2" presStyleCnt="3"/>
      <dgm:spPr/>
      <dgm:t>
        <a:bodyPr/>
        <a:lstStyle/>
        <a:p>
          <a:endParaRPr lang="en-US"/>
        </a:p>
      </dgm:t>
    </dgm:pt>
    <dgm:pt modelId="{E829A012-3572-4CED-9350-55538BEC5E52}" type="pres">
      <dgm:prSet presAssocID="{FFE3DD0D-B32A-481C-8C28-7A8068F10240}" presName="vSp2" presStyleCnt="0"/>
      <dgm:spPr/>
      <dgm:t>
        <a:bodyPr/>
        <a:lstStyle/>
        <a:p>
          <a:endParaRPr lang="en-US"/>
        </a:p>
      </dgm:t>
    </dgm:pt>
    <dgm:pt modelId="{E166C0BC-05CC-46E3-96D0-9EB05AF34059}" type="pres">
      <dgm:prSet presAssocID="{FFE3DD0D-B32A-481C-8C28-7A8068F10240}" presName="sibTrans" presStyleCnt="0"/>
      <dgm:spPr/>
      <dgm:t>
        <a:bodyPr/>
        <a:lstStyle/>
        <a:p>
          <a:endParaRPr lang="en-US"/>
        </a:p>
      </dgm:t>
    </dgm:pt>
    <dgm:pt modelId="{E480A9D3-6BDA-4D85-95B8-2EC1507EF074}" type="pres">
      <dgm:prSet presAssocID="{6CC39172-531E-41A6-9D85-ABA05646DD02}" presName="compositeNode" presStyleCnt="0">
        <dgm:presLayoutVars>
          <dgm:bulletEnabled val="1"/>
        </dgm:presLayoutVars>
      </dgm:prSet>
      <dgm:spPr/>
      <dgm:t>
        <a:bodyPr/>
        <a:lstStyle/>
        <a:p>
          <a:endParaRPr lang="en-US"/>
        </a:p>
      </dgm:t>
    </dgm:pt>
    <dgm:pt modelId="{69A404EA-1048-42F7-80C7-270064C394FD}" type="pres">
      <dgm:prSet presAssocID="{6CC39172-531E-41A6-9D85-ABA05646DD02}" presName="bgRect" presStyleLbl="node1" presStyleIdx="3" presStyleCnt="4" custScaleX="566261" custScaleY="816293"/>
      <dgm:spPr/>
      <dgm:t>
        <a:bodyPr/>
        <a:lstStyle/>
        <a:p>
          <a:endParaRPr lang="en-US"/>
        </a:p>
      </dgm:t>
    </dgm:pt>
    <dgm:pt modelId="{7394F94F-3C87-4569-B04C-8949E19D1BE6}" type="pres">
      <dgm:prSet presAssocID="{6CC39172-531E-41A6-9D85-ABA05646DD02}" presName="parentNode" presStyleLbl="node1" presStyleIdx="3" presStyleCnt="4">
        <dgm:presLayoutVars>
          <dgm:chMax val="0"/>
          <dgm:bulletEnabled val="1"/>
        </dgm:presLayoutVars>
      </dgm:prSet>
      <dgm:spPr/>
      <dgm:t>
        <a:bodyPr/>
        <a:lstStyle/>
        <a:p>
          <a:endParaRPr lang="en-US"/>
        </a:p>
      </dgm:t>
    </dgm:pt>
  </dgm:ptLst>
  <dgm:cxnLst>
    <dgm:cxn modelId="{CE1C3054-7DD3-4367-BA72-E879B2D8DE99}" type="presOf" srcId="{6CC39172-531E-41A6-9D85-ABA05646DD02}" destId="{69A404EA-1048-42F7-80C7-270064C394FD}" srcOrd="0" destOrd="0" presId="urn:microsoft.com/office/officeart/2005/8/layout/hProcess7"/>
    <dgm:cxn modelId="{62A3AC16-962F-47A6-B40E-63B157DAB9A6}" type="presOf" srcId="{BA1BF25E-744A-4EC9-8419-7B82C66937CC}" destId="{21B66FE2-6316-4644-AC50-4112CDB9D492}" srcOrd="1" destOrd="0" presId="urn:microsoft.com/office/officeart/2005/8/layout/hProcess7"/>
    <dgm:cxn modelId="{8D7A5BDE-5EB1-43E8-BFAA-81D31DA2C0AD}" srcId="{3CB976EC-504A-45D6-9E7C-5F454E874BDB}" destId="{6CC39172-531E-41A6-9D85-ABA05646DD02}" srcOrd="3" destOrd="0" parTransId="{2D3469AA-D017-4A1A-89E7-4E579A8A23F2}" sibTransId="{20FA02ED-7FE7-41D2-A064-40591F4D4811}"/>
    <dgm:cxn modelId="{60A0A7ED-797B-4EB1-9FC7-4337C182881A}" type="presOf" srcId="{A0D1CA07-82E3-49CF-8979-3C3EFC5AB0C1}" destId="{96AC40ED-D766-4AEC-B0BB-C58B8AD1B661}" srcOrd="1" destOrd="0" presId="urn:microsoft.com/office/officeart/2005/8/layout/hProcess7"/>
    <dgm:cxn modelId="{FDCA2BDA-E585-441A-97C1-79D67797950E}" type="presOf" srcId="{A0D1CA07-82E3-49CF-8979-3C3EFC5AB0C1}" destId="{173D21D9-BE87-44F5-8072-097D99EA3768}" srcOrd="0" destOrd="0" presId="urn:microsoft.com/office/officeart/2005/8/layout/hProcess7"/>
    <dgm:cxn modelId="{67810FCD-2515-4123-9F56-577BB52A955C}" srcId="{3CB976EC-504A-45D6-9E7C-5F454E874BDB}" destId="{A0D1CA07-82E3-49CF-8979-3C3EFC5AB0C1}" srcOrd="0" destOrd="0" parTransId="{58DF42B0-67F7-478E-AA49-9175C313CB1D}" sibTransId="{31167D0F-9F3E-443E-8889-078DC405AFD4}"/>
    <dgm:cxn modelId="{F99367F3-1161-4122-9E16-FFFC7C086F52}" type="presOf" srcId="{6CC39172-531E-41A6-9D85-ABA05646DD02}" destId="{7394F94F-3C87-4569-B04C-8949E19D1BE6}" srcOrd="1" destOrd="0" presId="urn:microsoft.com/office/officeart/2005/8/layout/hProcess7"/>
    <dgm:cxn modelId="{60EA5281-335D-4FBB-B69E-90E37D9FC7A6}" srcId="{3CB976EC-504A-45D6-9E7C-5F454E874BDB}" destId="{BA1BF25E-744A-4EC9-8419-7B82C66937CC}" srcOrd="1" destOrd="0" parTransId="{9286D118-EE25-4826-AD02-443D95A62698}" sibTransId="{BB76A801-DB72-4D5F-A670-70C9A3E4491C}"/>
    <dgm:cxn modelId="{27692142-FD08-4441-87DA-EA1F617F40BC}" type="presOf" srcId="{BA1BF25E-744A-4EC9-8419-7B82C66937CC}" destId="{DEA3A79C-D3CD-4224-87D0-C53111E600D9}" srcOrd="0" destOrd="0" presId="urn:microsoft.com/office/officeart/2005/8/layout/hProcess7"/>
    <dgm:cxn modelId="{928EA90A-B429-432A-8F38-CEAA133FF0D7}" type="presOf" srcId="{8F00C128-E4DA-460B-8FF4-3A753E5B129F}" destId="{B1217204-24FA-4CDB-8723-AE0B3E462CB5}" srcOrd="0" destOrd="0" presId="urn:microsoft.com/office/officeart/2005/8/layout/hProcess7"/>
    <dgm:cxn modelId="{B7D8D5EC-AEEF-44F0-9D40-B14231941D52}" srcId="{3CB976EC-504A-45D6-9E7C-5F454E874BDB}" destId="{8F00C128-E4DA-460B-8FF4-3A753E5B129F}" srcOrd="2" destOrd="0" parTransId="{E8268900-F97F-4A1C-B2CC-BAEA035CF62C}" sibTransId="{FFE3DD0D-B32A-481C-8C28-7A8068F10240}"/>
    <dgm:cxn modelId="{16EEBE2B-348E-459E-B770-072252112C07}" type="presOf" srcId="{8F00C128-E4DA-460B-8FF4-3A753E5B129F}" destId="{B5AFFCBE-7165-4F37-84B0-E6A521FDABCA}" srcOrd="1" destOrd="0" presId="urn:microsoft.com/office/officeart/2005/8/layout/hProcess7"/>
    <dgm:cxn modelId="{661A694C-EACA-4164-BE48-840765F77C7B}" type="presOf" srcId="{3CB976EC-504A-45D6-9E7C-5F454E874BDB}" destId="{0024E01D-6FC4-4A71-BC09-2497557BD8BA}" srcOrd="0" destOrd="0" presId="urn:microsoft.com/office/officeart/2005/8/layout/hProcess7"/>
    <dgm:cxn modelId="{1CB26290-D8FC-4633-A791-0CBCF20CB279}" type="presParOf" srcId="{0024E01D-6FC4-4A71-BC09-2497557BD8BA}" destId="{39DA4C32-D008-47CF-874E-6D9DF1AAD386}" srcOrd="0" destOrd="0" presId="urn:microsoft.com/office/officeart/2005/8/layout/hProcess7"/>
    <dgm:cxn modelId="{BDAF36A2-9FBD-4BA3-9981-B352F05284A9}" type="presParOf" srcId="{39DA4C32-D008-47CF-874E-6D9DF1AAD386}" destId="{173D21D9-BE87-44F5-8072-097D99EA3768}" srcOrd="0" destOrd="0" presId="urn:microsoft.com/office/officeart/2005/8/layout/hProcess7"/>
    <dgm:cxn modelId="{0319E216-FF22-4CB7-B864-4675405EA416}" type="presParOf" srcId="{39DA4C32-D008-47CF-874E-6D9DF1AAD386}" destId="{96AC40ED-D766-4AEC-B0BB-C58B8AD1B661}" srcOrd="1" destOrd="0" presId="urn:microsoft.com/office/officeart/2005/8/layout/hProcess7"/>
    <dgm:cxn modelId="{13FCC17B-31A7-4BB6-AF9F-B22F3F44DF15}" type="presParOf" srcId="{0024E01D-6FC4-4A71-BC09-2497557BD8BA}" destId="{276BB9A0-5AFB-4FE3-87AD-983E2E694047}" srcOrd="1" destOrd="0" presId="urn:microsoft.com/office/officeart/2005/8/layout/hProcess7"/>
    <dgm:cxn modelId="{99C23A00-E200-4163-B047-2F80BD088447}" type="presParOf" srcId="{0024E01D-6FC4-4A71-BC09-2497557BD8BA}" destId="{D600BC0B-2F9B-439B-B6F3-5F6FF91F6BE0}" srcOrd="2" destOrd="0" presId="urn:microsoft.com/office/officeart/2005/8/layout/hProcess7"/>
    <dgm:cxn modelId="{7CCFF073-2315-43AC-90C1-E61430626445}" type="presParOf" srcId="{D600BC0B-2F9B-439B-B6F3-5F6FF91F6BE0}" destId="{D2034C41-22B8-46F9-8C5E-71E3184F7BDB}" srcOrd="0" destOrd="0" presId="urn:microsoft.com/office/officeart/2005/8/layout/hProcess7"/>
    <dgm:cxn modelId="{8C6B8730-CD3C-4765-9B35-E07484946126}" type="presParOf" srcId="{D600BC0B-2F9B-439B-B6F3-5F6FF91F6BE0}" destId="{CF4AF0C2-DFA9-4D0C-BD18-FA0D6F64EE32}" srcOrd="1" destOrd="0" presId="urn:microsoft.com/office/officeart/2005/8/layout/hProcess7"/>
    <dgm:cxn modelId="{7BE077FA-54A7-4ACB-AFBE-B4169604BE74}" type="presParOf" srcId="{D600BC0B-2F9B-439B-B6F3-5F6FF91F6BE0}" destId="{2BCF4814-2381-4796-B6B5-70946E733C0E}" srcOrd="2" destOrd="0" presId="urn:microsoft.com/office/officeart/2005/8/layout/hProcess7"/>
    <dgm:cxn modelId="{4070D584-2160-4A16-BAB1-514C705AEE65}" type="presParOf" srcId="{0024E01D-6FC4-4A71-BC09-2497557BD8BA}" destId="{D836C94B-E097-4293-9A9C-60C66B343C9A}" srcOrd="3" destOrd="0" presId="urn:microsoft.com/office/officeart/2005/8/layout/hProcess7"/>
    <dgm:cxn modelId="{721F4FF1-6B1C-4D65-9AA7-063314B98B0D}" type="presParOf" srcId="{0024E01D-6FC4-4A71-BC09-2497557BD8BA}" destId="{0CA9DC8D-3349-4F1E-8E67-60AA9E6C7B6A}" srcOrd="4" destOrd="0" presId="urn:microsoft.com/office/officeart/2005/8/layout/hProcess7"/>
    <dgm:cxn modelId="{10B14B02-8CD4-4645-897C-F3F8E9E0A3EC}" type="presParOf" srcId="{0CA9DC8D-3349-4F1E-8E67-60AA9E6C7B6A}" destId="{DEA3A79C-D3CD-4224-87D0-C53111E600D9}" srcOrd="0" destOrd="0" presId="urn:microsoft.com/office/officeart/2005/8/layout/hProcess7"/>
    <dgm:cxn modelId="{4745754B-CC14-4279-8D56-A4E3B2AD7E02}" type="presParOf" srcId="{0CA9DC8D-3349-4F1E-8E67-60AA9E6C7B6A}" destId="{21B66FE2-6316-4644-AC50-4112CDB9D492}" srcOrd="1" destOrd="0" presId="urn:microsoft.com/office/officeart/2005/8/layout/hProcess7"/>
    <dgm:cxn modelId="{7B3623DE-AFC1-4A30-BF89-3D3D4EE00414}" type="presParOf" srcId="{0024E01D-6FC4-4A71-BC09-2497557BD8BA}" destId="{825A9075-D5A4-4AAC-A17C-34E9800C231B}" srcOrd="5" destOrd="0" presId="urn:microsoft.com/office/officeart/2005/8/layout/hProcess7"/>
    <dgm:cxn modelId="{F4787150-385F-4346-AE98-C75E94A029BC}" type="presParOf" srcId="{0024E01D-6FC4-4A71-BC09-2497557BD8BA}" destId="{82EA9C26-1F3E-434D-9750-156116934A92}" srcOrd="6" destOrd="0" presId="urn:microsoft.com/office/officeart/2005/8/layout/hProcess7"/>
    <dgm:cxn modelId="{9D56FDD4-B46B-4164-9FB7-FE2357286FEF}" type="presParOf" srcId="{82EA9C26-1F3E-434D-9750-156116934A92}" destId="{9AFE15CF-29B4-4789-9D28-B6073AFC0A0E}" srcOrd="0" destOrd="0" presId="urn:microsoft.com/office/officeart/2005/8/layout/hProcess7"/>
    <dgm:cxn modelId="{E704C49F-7EDB-4717-B656-B4EF9EAB700B}" type="presParOf" srcId="{82EA9C26-1F3E-434D-9750-156116934A92}" destId="{A50A5307-930D-4EF3-B046-213B4093434C}" srcOrd="1" destOrd="0" presId="urn:microsoft.com/office/officeart/2005/8/layout/hProcess7"/>
    <dgm:cxn modelId="{DDC585A1-126D-422B-B8D9-5C0685A543A9}" type="presParOf" srcId="{82EA9C26-1F3E-434D-9750-156116934A92}" destId="{A3045CC0-4DD3-4E7D-B12B-6D99DBA3776E}" srcOrd="2" destOrd="0" presId="urn:microsoft.com/office/officeart/2005/8/layout/hProcess7"/>
    <dgm:cxn modelId="{0830D9E9-5195-4E2F-8953-1764A20A0970}" type="presParOf" srcId="{0024E01D-6FC4-4A71-BC09-2497557BD8BA}" destId="{4760BB20-A875-4356-8407-EEAEC551F9B9}" srcOrd="7" destOrd="0" presId="urn:microsoft.com/office/officeart/2005/8/layout/hProcess7"/>
    <dgm:cxn modelId="{C60EFD3D-19A8-4C81-AB88-F4E3990C7A3C}" type="presParOf" srcId="{0024E01D-6FC4-4A71-BC09-2497557BD8BA}" destId="{9C72DB8D-2070-4A60-9437-2EF1B363D28A}" srcOrd="8" destOrd="0" presId="urn:microsoft.com/office/officeart/2005/8/layout/hProcess7"/>
    <dgm:cxn modelId="{847ECA7C-E3D5-4663-8CD3-3BFFABF7F30A}" type="presParOf" srcId="{9C72DB8D-2070-4A60-9437-2EF1B363D28A}" destId="{B1217204-24FA-4CDB-8723-AE0B3E462CB5}" srcOrd="0" destOrd="0" presId="urn:microsoft.com/office/officeart/2005/8/layout/hProcess7"/>
    <dgm:cxn modelId="{73454EB6-A732-495E-AC69-163C22C40D4A}" type="presParOf" srcId="{9C72DB8D-2070-4A60-9437-2EF1B363D28A}" destId="{B5AFFCBE-7165-4F37-84B0-E6A521FDABCA}" srcOrd="1" destOrd="0" presId="urn:microsoft.com/office/officeart/2005/8/layout/hProcess7"/>
    <dgm:cxn modelId="{118D3D6E-58FC-42CE-BD7E-35137BC83C1F}" type="presParOf" srcId="{0024E01D-6FC4-4A71-BC09-2497557BD8BA}" destId="{F87D03BE-09D0-46B4-84AD-02C90DE7F63B}" srcOrd="9" destOrd="0" presId="urn:microsoft.com/office/officeart/2005/8/layout/hProcess7"/>
    <dgm:cxn modelId="{E5A237E4-2596-4B2E-A82F-C108464FBD1A}" type="presParOf" srcId="{0024E01D-6FC4-4A71-BC09-2497557BD8BA}" destId="{789E3177-416D-4294-A221-E13258C77119}" srcOrd="10" destOrd="0" presId="urn:microsoft.com/office/officeart/2005/8/layout/hProcess7"/>
    <dgm:cxn modelId="{C516C1E1-8E0F-43FA-83D4-AA302DE15F60}" type="presParOf" srcId="{789E3177-416D-4294-A221-E13258C77119}" destId="{38446636-8F88-4FC1-86B2-4DAB702BA79B}" srcOrd="0" destOrd="0" presId="urn:microsoft.com/office/officeart/2005/8/layout/hProcess7"/>
    <dgm:cxn modelId="{F51222AE-81AE-4944-8DBA-37CB05E466D1}" type="presParOf" srcId="{789E3177-416D-4294-A221-E13258C77119}" destId="{71616472-E490-45E6-BBED-FBFC20EA7B5D}" srcOrd="1" destOrd="0" presId="urn:microsoft.com/office/officeart/2005/8/layout/hProcess7"/>
    <dgm:cxn modelId="{E7BDF0FC-1CD6-4194-83BD-017CE95D0B84}" type="presParOf" srcId="{789E3177-416D-4294-A221-E13258C77119}" destId="{E829A012-3572-4CED-9350-55538BEC5E52}" srcOrd="2" destOrd="0" presId="urn:microsoft.com/office/officeart/2005/8/layout/hProcess7"/>
    <dgm:cxn modelId="{2731B34E-6716-4E0F-8FE1-EA41F86DAE91}" type="presParOf" srcId="{0024E01D-6FC4-4A71-BC09-2497557BD8BA}" destId="{E166C0BC-05CC-46E3-96D0-9EB05AF34059}" srcOrd="11" destOrd="0" presId="urn:microsoft.com/office/officeart/2005/8/layout/hProcess7"/>
    <dgm:cxn modelId="{844696E2-96A2-4906-9620-325341BCB415}" type="presParOf" srcId="{0024E01D-6FC4-4A71-BC09-2497557BD8BA}" destId="{E480A9D3-6BDA-4D85-95B8-2EC1507EF074}" srcOrd="12" destOrd="0" presId="urn:microsoft.com/office/officeart/2005/8/layout/hProcess7"/>
    <dgm:cxn modelId="{3DB8B12C-7A0D-4263-95B7-D6E5AC414F4A}" type="presParOf" srcId="{E480A9D3-6BDA-4D85-95B8-2EC1507EF074}" destId="{69A404EA-1048-42F7-80C7-270064C394FD}" srcOrd="0" destOrd="0" presId="urn:microsoft.com/office/officeart/2005/8/layout/hProcess7"/>
    <dgm:cxn modelId="{E4859F7B-467D-4534-B8AD-A9B2A6E2A343}" type="presParOf" srcId="{E480A9D3-6BDA-4D85-95B8-2EC1507EF074}" destId="{7394F94F-3C87-4569-B04C-8949E19D1BE6}"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DD2C7-853A-4D8E-95BA-6C670F912F15}"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D25F2E7C-A5C4-43E7-8F54-C390A2A96DB3}">
      <dgm:prSet custT="1"/>
      <dgm:spPr/>
      <dgm:t>
        <a:bodyPr/>
        <a:lstStyle/>
        <a:p>
          <a:pPr algn="r" rtl="0"/>
          <a:r>
            <a:rPr lang="en-US" sz="2000" b="1" dirty="0" smtClean="0">
              <a:latin typeface="Arial" panose="020B0604020202020204" pitchFamily="34" charset="0"/>
              <a:cs typeface="Arial" panose="020B0604020202020204" pitchFamily="34" charset="0"/>
            </a:rPr>
            <a:t>Employers can play a unique role in </a:t>
          </a:r>
          <a:r>
            <a:rPr lang="en-US" sz="2000" b="1" dirty="0" smtClean="0">
              <a:latin typeface="Arial" panose="020B0604020202020204" pitchFamily="34" charset="0"/>
              <a:cs typeface="Arial" panose="020B0604020202020204" pitchFamily="34" charset="0"/>
            </a:rPr>
            <a:t>the </a:t>
          </a:r>
          <a:r>
            <a:rPr lang="en-US" sz="2000" b="1" dirty="0" smtClean="0">
              <a:latin typeface="Arial" panose="020B0604020202020204" pitchFamily="34" charset="0"/>
              <a:cs typeface="Arial" panose="020B0604020202020204" pitchFamily="34" charset="0"/>
            </a:rPr>
            <a:t>opioid crisis by taking these </a:t>
          </a:r>
          <a:r>
            <a:rPr lang="en-US" sz="2000" b="1" dirty="0" smtClean="0">
              <a:latin typeface="Arial" panose="020B0604020202020204" pitchFamily="34" charset="0"/>
              <a:cs typeface="Arial" panose="020B0604020202020204" pitchFamily="34" charset="0"/>
            </a:rPr>
            <a:t>actions</a:t>
          </a:r>
          <a:endParaRPr lang="en-US" sz="2000" b="1" dirty="0">
            <a:latin typeface="Arial" panose="020B0604020202020204" pitchFamily="34" charset="0"/>
            <a:cs typeface="Arial" panose="020B0604020202020204" pitchFamily="34" charset="0"/>
          </a:endParaRPr>
        </a:p>
      </dgm:t>
    </dgm:pt>
    <dgm:pt modelId="{A4F276DB-144B-46F8-B22F-E18A516939DC}" type="parTrans" cxnId="{9285DEDA-D42C-4CF1-AB80-2D52808D710C}">
      <dgm:prSet/>
      <dgm:spPr/>
      <dgm:t>
        <a:bodyPr/>
        <a:lstStyle/>
        <a:p>
          <a:endParaRPr lang="en-US"/>
        </a:p>
      </dgm:t>
    </dgm:pt>
    <dgm:pt modelId="{019A3846-E70D-4BF1-8943-46DC32CD47A2}" type="sibTrans" cxnId="{9285DEDA-D42C-4CF1-AB80-2D52808D710C}">
      <dgm:prSet/>
      <dgm:spPr/>
      <dgm:t>
        <a:bodyPr/>
        <a:lstStyle/>
        <a:p>
          <a:endParaRPr lang="en-US"/>
        </a:p>
      </dgm:t>
    </dgm:pt>
    <dgm:pt modelId="{30622FB7-1E43-432A-8606-3623133C26CC}">
      <dgm:prSet custT="1"/>
      <dgm:spPr>
        <a:noFill/>
      </dgm:spPr>
      <dgm:t>
        <a:bodyPr/>
        <a:lstStyle/>
        <a:p>
          <a:pPr rtl="0">
            <a:lnSpc>
              <a:spcPct val="108000"/>
            </a:lnSpc>
            <a:spcAft>
              <a:spcPts val="600"/>
            </a:spcAft>
          </a:pPr>
          <a:r>
            <a:rPr lang="en-US" sz="2000" dirty="0" smtClean="0">
              <a:latin typeface="Arial" panose="020B0604020202020204" pitchFamily="34" charset="0"/>
              <a:cs typeface="Arial" panose="020B0604020202020204" pitchFamily="34" charset="0"/>
            </a:rPr>
            <a:t>Engaging and educating employees</a:t>
          </a:r>
          <a:endParaRPr lang="en-US" sz="2000" dirty="0">
            <a:latin typeface="Arial" panose="020B0604020202020204" pitchFamily="34" charset="0"/>
            <a:cs typeface="Arial" panose="020B0604020202020204" pitchFamily="34" charset="0"/>
          </a:endParaRPr>
        </a:p>
      </dgm:t>
    </dgm:pt>
    <dgm:pt modelId="{D5C2A834-BB9B-46C6-96F9-145EAD112427}" type="parTrans" cxnId="{79364AB9-233D-4353-B346-499EA808D496}">
      <dgm:prSet/>
      <dgm:spPr/>
      <dgm:t>
        <a:bodyPr/>
        <a:lstStyle/>
        <a:p>
          <a:endParaRPr lang="en-US"/>
        </a:p>
      </dgm:t>
    </dgm:pt>
    <dgm:pt modelId="{EF9892B2-8D73-455F-923E-55CEA172D6B1}" type="sibTrans" cxnId="{79364AB9-233D-4353-B346-499EA808D496}">
      <dgm:prSet/>
      <dgm:spPr/>
      <dgm:t>
        <a:bodyPr/>
        <a:lstStyle/>
        <a:p>
          <a:endParaRPr lang="en-US"/>
        </a:p>
      </dgm:t>
    </dgm:pt>
    <dgm:pt modelId="{0D51BF83-B21A-4A15-A3D0-E24FCD3CA175}">
      <dgm:prSet custT="1"/>
      <dgm:spPr>
        <a:noFill/>
      </dgm:spPr>
      <dgm:t>
        <a:bodyPr/>
        <a:lstStyle/>
        <a:p>
          <a:pPr rtl="0">
            <a:lnSpc>
              <a:spcPct val="108000"/>
            </a:lnSpc>
            <a:spcAft>
              <a:spcPts val="600"/>
            </a:spcAft>
          </a:pPr>
          <a:r>
            <a:rPr lang="en-US" sz="2000" dirty="0" smtClean="0">
              <a:latin typeface="Arial" panose="020B0604020202020204" pitchFamily="34" charset="0"/>
              <a:cs typeface="Arial" panose="020B0604020202020204" pitchFamily="34" charset="0"/>
            </a:rPr>
            <a:t>Training managers and supervisors on the role they can play</a:t>
          </a:r>
          <a:endParaRPr lang="en-US" sz="2000" dirty="0">
            <a:latin typeface="Arial" panose="020B0604020202020204" pitchFamily="34" charset="0"/>
            <a:cs typeface="Arial" panose="020B0604020202020204" pitchFamily="34" charset="0"/>
          </a:endParaRPr>
        </a:p>
      </dgm:t>
    </dgm:pt>
    <dgm:pt modelId="{4C51CBA8-21C2-42C0-9BFE-89E63B6EBC85}" type="parTrans" cxnId="{B38190C0-90F6-4553-A496-C1C85F77357A}">
      <dgm:prSet/>
      <dgm:spPr/>
      <dgm:t>
        <a:bodyPr/>
        <a:lstStyle/>
        <a:p>
          <a:endParaRPr lang="en-US"/>
        </a:p>
      </dgm:t>
    </dgm:pt>
    <dgm:pt modelId="{8736A07E-CA86-4F65-AE37-DC230DCF79A2}" type="sibTrans" cxnId="{B38190C0-90F6-4553-A496-C1C85F77357A}">
      <dgm:prSet/>
      <dgm:spPr/>
      <dgm:t>
        <a:bodyPr/>
        <a:lstStyle/>
        <a:p>
          <a:endParaRPr lang="en-US"/>
        </a:p>
      </dgm:t>
    </dgm:pt>
    <dgm:pt modelId="{BB6DB902-7C8A-4079-B917-8E25B919738E}">
      <dgm:prSet custT="1"/>
      <dgm:spPr>
        <a:noFill/>
      </dgm:spPr>
      <dgm:t>
        <a:bodyPr/>
        <a:lstStyle/>
        <a:p>
          <a:pPr rtl="0">
            <a:lnSpc>
              <a:spcPct val="108000"/>
            </a:lnSpc>
            <a:spcAft>
              <a:spcPts val="600"/>
            </a:spcAft>
          </a:pPr>
          <a:r>
            <a:rPr lang="en-US" sz="2000" dirty="0" smtClean="0">
              <a:latin typeface="Arial" panose="020B0604020202020204" pitchFamily="34" charset="0"/>
              <a:cs typeface="Arial" panose="020B0604020202020204" pitchFamily="34" charset="0"/>
            </a:rPr>
            <a:t>Encouraging Human Resources to create compassionate, comprehensive policies</a:t>
          </a:r>
          <a:endParaRPr lang="en-US" sz="2000" dirty="0">
            <a:latin typeface="Arial" panose="020B0604020202020204" pitchFamily="34" charset="0"/>
            <a:cs typeface="Arial" panose="020B0604020202020204" pitchFamily="34" charset="0"/>
          </a:endParaRPr>
        </a:p>
      </dgm:t>
    </dgm:pt>
    <dgm:pt modelId="{19F1FD79-58BC-4C31-903C-8CAF260C50BD}" type="parTrans" cxnId="{C816BC6B-5D22-4609-9F32-975C2A850617}">
      <dgm:prSet/>
      <dgm:spPr/>
      <dgm:t>
        <a:bodyPr/>
        <a:lstStyle/>
        <a:p>
          <a:endParaRPr lang="en-US"/>
        </a:p>
      </dgm:t>
    </dgm:pt>
    <dgm:pt modelId="{84AD9DF5-8C71-4B8C-81B6-1926BF75EB7E}" type="sibTrans" cxnId="{C816BC6B-5D22-4609-9F32-975C2A850617}">
      <dgm:prSet/>
      <dgm:spPr/>
      <dgm:t>
        <a:bodyPr/>
        <a:lstStyle/>
        <a:p>
          <a:endParaRPr lang="en-US"/>
        </a:p>
      </dgm:t>
    </dgm:pt>
    <dgm:pt modelId="{109F7A43-CAC9-4D8C-B8D0-4948CC0C0C57}">
      <dgm:prSet custT="1"/>
      <dgm:spPr>
        <a:noFill/>
      </dgm:spPr>
      <dgm:t>
        <a:bodyPr/>
        <a:lstStyle/>
        <a:p>
          <a:pPr rtl="0">
            <a:lnSpc>
              <a:spcPct val="108000"/>
            </a:lnSpc>
            <a:spcAft>
              <a:spcPts val="600"/>
            </a:spcAft>
          </a:pPr>
          <a:r>
            <a:rPr lang="en-US" sz="2000" dirty="0" smtClean="0">
              <a:latin typeface="Arial" panose="020B0604020202020204" pitchFamily="34" charset="0"/>
              <a:cs typeface="Arial" panose="020B0604020202020204" pitchFamily="34" charset="0"/>
            </a:rPr>
            <a:t>Obtaining senior leadership engagement and support </a:t>
          </a:r>
          <a:endParaRPr lang="en-US" sz="2000" dirty="0">
            <a:latin typeface="Arial" panose="020B0604020202020204" pitchFamily="34" charset="0"/>
            <a:cs typeface="Arial" panose="020B0604020202020204" pitchFamily="34" charset="0"/>
          </a:endParaRPr>
        </a:p>
      </dgm:t>
    </dgm:pt>
    <dgm:pt modelId="{F2CB7295-886D-48F6-BF4D-1182D50E7285}" type="parTrans" cxnId="{B0A45A67-08A0-4542-A91D-574A6FF81D69}">
      <dgm:prSet/>
      <dgm:spPr/>
      <dgm:t>
        <a:bodyPr/>
        <a:lstStyle/>
        <a:p>
          <a:endParaRPr lang="en-US"/>
        </a:p>
      </dgm:t>
    </dgm:pt>
    <dgm:pt modelId="{26E0D947-76D0-49EB-B860-5AF03050D71D}" type="sibTrans" cxnId="{B0A45A67-08A0-4542-A91D-574A6FF81D69}">
      <dgm:prSet/>
      <dgm:spPr/>
      <dgm:t>
        <a:bodyPr/>
        <a:lstStyle/>
        <a:p>
          <a:endParaRPr lang="en-US"/>
        </a:p>
      </dgm:t>
    </dgm:pt>
    <dgm:pt modelId="{8B9AD251-6D80-4772-B31E-CE0594871B0C}" type="pres">
      <dgm:prSet presAssocID="{A23DD2C7-853A-4D8E-95BA-6C670F912F15}" presName="Name0" presStyleCnt="0">
        <dgm:presLayoutVars>
          <dgm:dir/>
          <dgm:animLvl val="lvl"/>
          <dgm:resizeHandles val="exact"/>
        </dgm:presLayoutVars>
      </dgm:prSet>
      <dgm:spPr/>
      <dgm:t>
        <a:bodyPr/>
        <a:lstStyle/>
        <a:p>
          <a:endParaRPr lang="en-US"/>
        </a:p>
      </dgm:t>
    </dgm:pt>
    <dgm:pt modelId="{B66C08F7-CAE3-44D8-A837-326498B75689}" type="pres">
      <dgm:prSet presAssocID="{D25F2E7C-A5C4-43E7-8F54-C390A2A96DB3}" presName="linNode" presStyleCnt="0"/>
      <dgm:spPr/>
    </dgm:pt>
    <dgm:pt modelId="{C61E6240-C295-4779-AE73-B5DCD763CCF3}" type="pres">
      <dgm:prSet presAssocID="{D25F2E7C-A5C4-43E7-8F54-C390A2A96DB3}" presName="parTx" presStyleLbl="revTx" presStyleIdx="0" presStyleCnt="1">
        <dgm:presLayoutVars>
          <dgm:chMax val="1"/>
          <dgm:bulletEnabled val="1"/>
        </dgm:presLayoutVars>
      </dgm:prSet>
      <dgm:spPr/>
      <dgm:t>
        <a:bodyPr/>
        <a:lstStyle/>
        <a:p>
          <a:endParaRPr lang="en-US"/>
        </a:p>
      </dgm:t>
    </dgm:pt>
    <dgm:pt modelId="{1D9B0D97-1B7A-458B-828C-780DDD7BDEFF}" type="pres">
      <dgm:prSet presAssocID="{D25F2E7C-A5C4-43E7-8F54-C390A2A96DB3}" presName="bracket" presStyleLbl="parChTrans1D1" presStyleIdx="0" presStyleCnt="1"/>
      <dgm:spPr/>
    </dgm:pt>
    <dgm:pt modelId="{7A66521E-9D13-4B27-91C1-7E0C73A9E3C9}" type="pres">
      <dgm:prSet presAssocID="{D25F2E7C-A5C4-43E7-8F54-C390A2A96DB3}" presName="spH" presStyleCnt="0"/>
      <dgm:spPr/>
    </dgm:pt>
    <dgm:pt modelId="{365F000C-3255-4635-9FE0-75F3FA4CA27F}" type="pres">
      <dgm:prSet presAssocID="{D25F2E7C-A5C4-43E7-8F54-C390A2A96DB3}" presName="desTx" presStyleLbl="node1" presStyleIdx="0" presStyleCnt="1">
        <dgm:presLayoutVars>
          <dgm:bulletEnabled val="1"/>
        </dgm:presLayoutVars>
      </dgm:prSet>
      <dgm:spPr/>
      <dgm:t>
        <a:bodyPr/>
        <a:lstStyle/>
        <a:p>
          <a:endParaRPr lang="en-US"/>
        </a:p>
      </dgm:t>
    </dgm:pt>
  </dgm:ptLst>
  <dgm:cxnLst>
    <dgm:cxn modelId="{9710DCC0-2B59-4DCE-B6B7-C23C2B2F2F57}" type="presOf" srcId="{BB6DB902-7C8A-4079-B917-8E25B919738E}" destId="{365F000C-3255-4635-9FE0-75F3FA4CA27F}" srcOrd="0" destOrd="3" presId="urn:diagrams.loki3.com/BracketList"/>
    <dgm:cxn modelId="{C816BC6B-5D22-4609-9F32-975C2A850617}" srcId="{D25F2E7C-A5C4-43E7-8F54-C390A2A96DB3}" destId="{BB6DB902-7C8A-4079-B917-8E25B919738E}" srcOrd="3" destOrd="0" parTransId="{19F1FD79-58BC-4C31-903C-8CAF260C50BD}" sibTransId="{84AD9DF5-8C71-4B8C-81B6-1926BF75EB7E}"/>
    <dgm:cxn modelId="{B6B88F6A-108C-4F3C-9AE9-CB24E99CEF52}" type="presOf" srcId="{D25F2E7C-A5C4-43E7-8F54-C390A2A96DB3}" destId="{C61E6240-C295-4779-AE73-B5DCD763CCF3}" srcOrd="0" destOrd="0" presId="urn:diagrams.loki3.com/BracketList"/>
    <dgm:cxn modelId="{B53ACDFD-B9EA-43DE-922C-388D068CBE58}" type="presOf" srcId="{109F7A43-CAC9-4D8C-B8D0-4948CC0C0C57}" destId="{365F000C-3255-4635-9FE0-75F3FA4CA27F}" srcOrd="0" destOrd="0" presId="urn:diagrams.loki3.com/BracketList"/>
    <dgm:cxn modelId="{B38190C0-90F6-4553-A496-C1C85F77357A}" srcId="{D25F2E7C-A5C4-43E7-8F54-C390A2A96DB3}" destId="{0D51BF83-B21A-4A15-A3D0-E24FCD3CA175}" srcOrd="2" destOrd="0" parTransId="{4C51CBA8-21C2-42C0-9BFE-89E63B6EBC85}" sibTransId="{8736A07E-CA86-4F65-AE37-DC230DCF79A2}"/>
    <dgm:cxn modelId="{80A81179-7A77-4E89-9BD0-56F691C23595}" type="presOf" srcId="{30622FB7-1E43-432A-8606-3623133C26CC}" destId="{365F000C-3255-4635-9FE0-75F3FA4CA27F}" srcOrd="0" destOrd="1" presId="urn:diagrams.loki3.com/BracketList"/>
    <dgm:cxn modelId="{C9AE7786-6C32-470C-B2AF-A8B31EEF46C6}" type="presOf" srcId="{A23DD2C7-853A-4D8E-95BA-6C670F912F15}" destId="{8B9AD251-6D80-4772-B31E-CE0594871B0C}" srcOrd="0" destOrd="0" presId="urn:diagrams.loki3.com/BracketList"/>
    <dgm:cxn modelId="{9285DEDA-D42C-4CF1-AB80-2D52808D710C}" srcId="{A23DD2C7-853A-4D8E-95BA-6C670F912F15}" destId="{D25F2E7C-A5C4-43E7-8F54-C390A2A96DB3}" srcOrd="0" destOrd="0" parTransId="{A4F276DB-144B-46F8-B22F-E18A516939DC}" sibTransId="{019A3846-E70D-4BF1-8943-46DC32CD47A2}"/>
    <dgm:cxn modelId="{79364AB9-233D-4353-B346-499EA808D496}" srcId="{D25F2E7C-A5C4-43E7-8F54-C390A2A96DB3}" destId="{30622FB7-1E43-432A-8606-3623133C26CC}" srcOrd="1" destOrd="0" parTransId="{D5C2A834-BB9B-46C6-96F9-145EAD112427}" sibTransId="{EF9892B2-8D73-455F-923E-55CEA172D6B1}"/>
    <dgm:cxn modelId="{928E9F8C-9F85-4082-8DCF-55E6B1B29D36}" type="presOf" srcId="{0D51BF83-B21A-4A15-A3D0-E24FCD3CA175}" destId="{365F000C-3255-4635-9FE0-75F3FA4CA27F}" srcOrd="0" destOrd="2" presId="urn:diagrams.loki3.com/BracketList"/>
    <dgm:cxn modelId="{B0A45A67-08A0-4542-A91D-574A6FF81D69}" srcId="{D25F2E7C-A5C4-43E7-8F54-C390A2A96DB3}" destId="{109F7A43-CAC9-4D8C-B8D0-4948CC0C0C57}" srcOrd="0" destOrd="0" parTransId="{F2CB7295-886D-48F6-BF4D-1182D50E7285}" sibTransId="{26E0D947-76D0-49EB-B860-5AF03050D71D}"/>
    <dgm:cxn modelId="{8C9229B6-B512-4F05-AC86-6407AF0F83C3}" type="presParOf" srcId="{8B9AD251-6D80-4772-B31E-CE0594871B0C}" destId="{B66C08F7-CAE3-44D8-A837-326498B75689}" srcOrd="0" destOrd="0" presId="urn:diagrams.loki3.com/BracketList"/>
    <dgm:cxn modelId="{A28942E0-4E01-4EC6-AF06-791CA6FCF89F}" type="presParOf" srcId="{B66C08F7-CAE3-44D8-A837-326498B75689}" destId="{C61E6240-C295-4779-AE73-B5DCD763CCF3}" srcOrd="0" destOrd="0" presId="urn:diagrams.loki3.com/BracketList"/>
    <dgm:cxn modelId="{FADDDD8F-9A34-4AD0-94B0-8F9C602CA16F}" type="presParOf" srcId="{B66C08F7-CAE3-44D8-A837-326498B75689}" destId="{1D9B0D97-1B7A-458B-828C-780DDD7BDEFF}" srcOrd="1" destOrd="0" presId="urn:diagrams.loki3.com/BracketList"/>
    <dgm:cxn modelId="{BCAC8967-B5E1-4829-9C7E-9156121E62D7}" type="presParOf" srcId="{B66C08F7-CAE3-44D8-A837-326498B75689}" destId="{7A66521E-9D13-4B27-91C1-7E0C73A9E3C9}" srcOrd="2" destOrd="0" presId="urn:diagrams.loki3.com/BracketList"/>
    <dgm:cxn modelId="{7D655E67-956F-4F27-B198-4202F9D92439}" type="presParOf" srcId="{B66C08F7-CAE3-44D8-A837-326498B75689}" destId="{365F000C-3255-4635-9FE0-75F3FA4CA27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3DD2C7-853A-4D8E-95BA-6C670F912F15}"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7C6E8E90-EFCD-4FE2-BB00-08E849906AB1}">
      <dgm:prSet custT="1"/>
      <dgm:spPr>
        <a:noFill/>
      </dgm:spPr>
      <dgm:t>
        <a:bodyPr/>
        <a:lstStyle/>
        <a:p>
          <a:pPr>
            <a:lnSpc>
              <a:spcPct val="108000"/>
            </a:lnSpc>
            <a:spcAft>
              <a:spcPts val="600"/>
            </a:spcAft>
          </a:pPr>
          <a:r>
            <a:rPr lang="en-US" sz="2000" dirty="0" smtClean="0">
              <a:latin typeface="Arial" panose="020B0604020202020204" pitchFamily="34" charset="0"/>
              <a:cs typeface="Arial" panose="020B0604020202020204" pitchFamily="34" charset="0"/>
            </a:rPr>
            <a:t>Updating </a:t>
          </a:r>
          <a:r>
            <a:rPr lang="en-US" sz="2000" dirty="0" smtClean="0">
              <a:latin typeface="Arial" panose="020B0604020202020204" pitchFamily="34" charset="0"/>
              <a:cs typeface="Arial" panose="020B0604020202020204" pitchFamily="34" charset="0"/>
            </a:rPr>
            <a:t>employer health care plans and pharmacy benefit programs</a:t>
          </a:r>
          <a:endParaRPr lang="en-US" sz="2000" dirty="0">
            <a:latin typeface="Arial" panose="020B0604020202020204" pitchFamily="34" charset="0"/>
            <a:cs typeface="Arial" panose="020B0604020202020204" pitchFamily="34" charset="0"/>
          </a:endParaRPr>
        </a:p>
      </dgm:t>
    </dgm:pt>
    <dgm:pt modelId="{847FE1C5-FBBF-44AE-875A-F40D20B80096}" type="parTrans" cxnId="{3D2FAA77-C40E-4DFC-A4C6-39B25913BA02}">
      <dgm:prSet/>
      <dgm:spPr/>
      <dgm:t>
        <a:bodyPr/>
        <a:lstStyle/>
        <a:p>
          <a:endParaRPr lang="en-US"/>
        </a:p>
      </dgm:t>
    </dgm:pt>
    <dgm:pt modelId="{BE183D57-D9B6-4E78-9092-9BE2011D76C2}" type="sibTrans" cxnId="{3D2FAA77-C40E-4DFC-A4C6-39B25913BA02}">
      <dgm:prSet/>
      <dgm:spPr/>
      <dgm:t>
        <a:bodyPr/>
        <a:lstStyle/>
        <a:p>
          <a:endParaRPr lang="en-US"/>
        </a:p>
      </dgm:t>
    </dgm:pt>
    <dgm:pt modelId="{AE30A0EB-7E54-4AFC-9AE6-647680D3EF48}">
      <dgm:prSet custT="1"/>
      <dgm:spPr>
        <a:noFill/>
      </dgm:spPr>
      <dgm:t>
        <a:bodyPr/>
        <a:lstStyle/>
        <a:p>
          <a:pPr>
            <a:lnSpc>
              <a:spcPct val="108000"/>
            </a:lnSpc>
            <a:spcAft>
              <a:spcPts val="600"/>
            </a:spcAft>
          </a:pPr>
          <a:r>
            <a:rPr lang="en-US" sz="2000" dirty="0" smtClean="0">
              <a:latin typeface="Arial" panose="020B0604020202020204" pitchFamily="34" charset="0"/>
              <a:cs typeface="Arial" panose="020B0604020202020204" pitchFamily="34" charset="0"/>
            </a:rPr>
            <a:t>Creating a safe, hazard free </a:t>
          </a:r>
          <a:r>
            <a:rPr lang="en-US" sz="2000" dirty="0" smtClean="0">
              <a:latin typeface="Arial" panose="020B0604020202020204" pitchFamily="34" charset="0"/>
              <a:cs typeface="Arial" panose="020B0604020202020204" pitchFamily="34" charset="0"/>
            </a:rPr>
            <a:t>workplace</a:t>
          </a:r>
          <a:endParaRPr lang="en-US" sz="2000" dirty="0">
            <a:latin typeface="Arial" panose="020B0604020202020204" pitchFamily="34" charset="0"/>
            <a:cs typeface="Arial" panose="020B0604020202020204" pitchFamily="34" charset="0"/>
          </a:endParaRPr>
        </a:p>
      </dgm:t>
    </dgm:pt>
    <dgm:pt modelId="{FB2BA1D3-1343-4E5B-B7C8-4F89B7E41FFD}" type="parTrans" cxnId="{A83358AB-5B9C-4643-8F77-157456C60267}">
      <dgm:prSet/>
      <dgm:spPr/>
      <dgm:t>
        <a:bodyPr/>
        <a:lstStyle/>
        <a:p>
          <a:endParaRPr lang="en-US"/>
        </a:p>
      </dgm:t>
    </dgm:pt>
    <dgm:pt modelId="{D4B5E860-896B-465E-97BD-D82728E02120}" type="sibTrans" cxnId="{A83358AB-5B9C-4643-8F77-157456C60267}">
      <dgm:prSet/>
      <dgm:spPr/>
      <dgm:t>
        <a:bodyPr/>
        <a:lstStyle/>
        <a:p>
          <a:endParaRPr lang="en-US"/>
        </a:p>
      </dgm:t>
    </dgm:pt>
    <dgm:pt modelId="{02AF5216-7097-4865-AB0E-114BD5079B40}">
      <dgm:prSet custT="1"/>
      <dgm:spPr>
        <a:noFill/>
      </dgm:spPr>
      <dgm:t>
        <a:bodyPr/>
        <a:lstStyle/>
        <a:p>
          <a:pPr>
            <a:lnSpc>
              <a:spcPct val="108000"/>
            </a:lnSpc>
            <a:spcAft>
              <a:spcPts val="600"/>
            </a:spcAft>
          </a:pPr>
          <a:r>
            <a:rPr lang="en-US" sz="2000" dirty="0" smtClean="0">
              <a:latin typeface="Arial" panose="020B0604020202020204" pitchFamily="34" charset="0"/>
              <a:cs typeface="Arial" panose="020B0604020202020204" pitchFamily="34" charset="0"/>
            </a:rPr>
            <a:t>Developing a workplace culture of health and wellness </a:t>
          </a:r>
          <a:r>
            <a:rPr lang="en-US" sz="2000" dirty="0" smtClean="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reduces stigma and </a:t>
          </a:r>
          <a:r>
            <a:rPr lang="en-US" sz="2000" dirty="0" smtClean="0">
              <a:latin typeface="Arial" panose="020B0604020202020204" pitchFamily="34" charset="0"/>
              <a:cs typeface="Arial" panose="020B0604020202020204" pitchFamily="34" charset="0"/>
            </a:rPr>
            <a:t>support </a:t>
          </a:r>
          <a:r>
            <a:rPr lang="en-US" sz="2000" dirty="0" smtClean="0">
              <a:latin typeface="Arial" panose="020B0604020202020204" pitchFamily="34" charset="0"/>
              <a:cs typeface="Arial" panose="020B0604020202020204" pitchFamily="34" charset="0"/>
            </a:rPr>
            <a:t>recovery</a:t>
          </a:r>
          <a:endParaRPr lang="en-US" sz="2000" dirty="0">
            <a:latin typeface="Arial" panose="020B0604020202020204" pitchFamily="34" charset="0"/>
            <a:cs typeface="Arial" panose="020B0604020202020204" pitchFamily="34" charset="0"/>
          </a:endParaRPr>
        </a:p>
      </dgm:t>
    </dgm:pt>
    <dgm:pt modelId="{81E19D6A-CEA3-453B-BE99-65BEBBC25779}" type="parTrans" cxnId="{E2F2944D-01EA-497F-97DD-E07955968E1C}">
      <dgm:prSet/>
      <dgm:spPr/>
      <dgm:t>
        <a:bodyPr/>
        <a:lstStyle/>
        <a:p>
          <a:endParaRPr lang="en-US"/>
        </a:p>
      </dgm:t>
    </dgm:pt>
    <dgm:pt modelId="{AE18B725-D164-4889-AED4-C8026017B130}" type="sibTrans" cxnId="{E2F2944D-01EA-497F-97DD-E07955968E1C}">
      <dgm:prSet/>
      <dgm:spPr/>
      <dgm:t>
        <a:bodyPr/>
        <a:lstStyle/>
        <a:p>
          <a:endParaRPr lang="en-US"/>
        </a:p>
      </dgm:t>
    </dgm:pt>
    <dgm:pt modelId="{FDCA2124-E343-49F8-8B8F-39F521BAD9F6}">
      <dgm:prSet custT="1"/>
      <dgm:spPr/>
      <dgm:t>
        <a:bodyPr/>
        <a:lstStyle/>
        <a:p>
          <a:pPr algn="r" rtl="0"/>
          <a:r>
            <a:rPr lang="en-US" sz="2000" b="1" dirty="0" smtClean="0">
              <a:latin typeface="Arial" panose="020B0604020202020204" pitchFamily="34" charset="0"/>
              <a:cs typeface="Arial" panose="020B0604020202020204" pitchFamily="34" charset="0"/>
            </a:rPr>
            <a:t>Employers can play a unique role in the opioid crisis by taking these actions</a:t>
          </a:r>
          <a:endParaRPr lang="en-US" sz="2000" b="1" dirty="0">
            <a:latin typeface="Arial" panose="020B0604020202020204" pitchFamily="34" charset="0"/>
            <a:cs typeface="Arial" panose="020B0604020202020204" pitchFamily="34" charset="0"/>
          </a:endParaRPr>
        </a:p>
      </dgm:t>
    </dgm:pt>
    <dgm:pt modelId="{2AFC8675-3A0D-4732-9CC5-7C3287F63112}" type="parTrans" cxnId="{089E6CA0-84B4-4139-A2D3-0C8D8FD8F31C}">
      <dgm:prSet/>
      <dgm:spPr/>
      <dgm:t>
        <a:bodyPr/>
        <a:lstStyle/>
        <a:p>
          <a:endParaRPr lang="en-US"/>
        </a:p>
      </dgm:t>
    </dgm:pt>
    <dgm:pt modelId="{F52875B3-D3AF-485F-AC04-05D021E566D7}" type="sibTrans" cxnId="{089E6CA0-84B4-4139-A2D3-0C8D8FD8F31C}">
      <dgm:prSet/>
      <dgm:spPr/>
      <dgm:t>
        <a:bodyPr/>
        <a:lstStyle/>
        <a:p>
          <a:endParaRPr lang="en-US"/>
        </a:p>
      </dgm:t>
    </dgm:pt>
    <dgm:pt modelId="{BA9F1EAF-1BF1-4F8D-BBDA-7B86BBF1BCD9}">
      <dgm:prSet custT="1"/>
      <dgm:spPr>
        <a:noFill/>
      </dgm:spPr>
      <dgm:t>
        <a:bodyPr/>
        <a:lstStyle/>
        <a:p>
          <a:pPr rtl="0">
            <a:lnSpc>
              <a:spcPct val="108000"/>
            </a:lnSpc>
            <a:spcAft>
              <a:spcPts val="600"/>
            </a:spcAft>
          </a:pPr>
          <a:r>
            <a:rPr lang="en-US" sz="2000" dirty="0" smtClean="0">
              <a:latin typeface="Arial" panose="020B0604020202020204" pitchFamily="34" charset="0"/>
              <a:cs typeface="Arial" panose="020B0604020202020204" pitchFamily="34" charset="0"/>
            </a:rPr>
            <a:t>Avoiding generic policies – learn about and address unique workplace needs</a:t>
          </a:r>
          <a:endParaRPr lang="en-US" sz="2000" dirty="0">
            <a:latin typeface="Arial" panose="020B0604020202020204" pitchFamily="34" charset="0"/>
            <a:cs typeface="Arial" panose="020B0604020202020204" pitchFamily="34" charset="0"/>
          </a:endParaRPr>
        </a:p>
      </dgm:t>
    </dgm:pt>
    <dgm:pt modelId="{8D60AAB7-1508-405B-90DE-5950B90651B4}" type="parTrans" cxnId="{04347221-F95B-4FAB-BC15-32CC9F5E6205}">
      <dgm:prSet/>
      <dgm:spPr/>
      <dgm:t>
        <a:bodyPr/>
        <a:lstStyle/>
        <a:p>
          <a:endParaRPr lang="en-US"/>
        </a:p>
      </dgm:t>
    </dgm:pt>
    <dgm:pt modelId="{802CD03C-2336-44E5-930C-CFEBD39DB01C}" type="sibTrans" cxnId="{04347221-F95B-4FAB-BC15-32CC9F5E6205}">
      <dgm:prSet/>
      <dgm:spPr/>
      <dgm:t>
        <a:bodyPr/>
        <a:lstStyle/>
        <a:p>
          <a:endParaRPr lang="en-US"/>
        </a:p>
      </dgm:t>
    </dgm:pt>
    <dgm:pt modelId="{8E92DBC3-D16A-406B-AA31-1A8C17949EE7}" type="pres">
      <dgm:prSet presAssocID="{A23DD2C7-853A-4D8E-95BA-6C670F912F15}" presName="Name0" presStyleCnt="0">
        <dgm:presLayoutVars>
          <dgm:dir/>
          <dgm:animLvl val="lvl"/>
          <dgm:resizeHandles val="exact"/>
        </dgm:presLayoutVars>
      </dgm:prSet>
      <dgm:spPr/>
      <dgm:t>
        <a:bodyPr/>
        <a:lstStyle/>
        <a:p>
          <a:endParaRPr lang="en-US"/>
        </a:p>
      </dgm:t>
    </dgm:pt>
    <dgm:pt modelId="{001E930C-963D-4863-898D-970D39278DAD}" type="pres">
      <dgm:prSet presAssocID="{FDCA2124-E343-49F8-8B8F-39F521BAD9F6}" presName="linNode" presStyleCnt="0"/>
      <dgm:spPr/>
    </dgm:pt>
    <dgm:pt modelId="{8DAD193E-D80B-4084-9DD8-E386F9292E57}" type="pres">
      <dgm:prSet presAssocID="{FDCA2124-E343-49F8-8B8F-39F521BAD9F6}" presName="parTx" presStyleLbl="revTx" presStyleIdx="0" presStyleCnt="1">
        <dgm:presLayoutVars>
          <dgm:chMax val="1"/>
          <dgm:bulletEnabled val="1"/>
        </dgm:presLayoutVars>
      </dgm:prSet>
      <dgm:spPr/>
      <dgm:t>
        <a:bodyPr/>
        <a:lstStyle/>
        <a:p>
          <a:endParaRPr lang="en-US"/>
        </a:p>
      </dgm:t>
    </dgm:pt>
    <dgm:pt modelId="{DC0897C6-34C8-4379-8388-07D103A63468}" type="pres">
      <dgm:prSet presAssocID="{FDCA2124-E343-49F8-8B8F-39F521BAD9F6}" presName="bracket" presStyleLbl="parChTrans1D1" presStyleIdx="0" presStyleCnt="1"/>
      <dgm:spPr/>
    </dgm:pt>
    <dgm:pt modelId="{59A93831-8EA8-4562-8DDC-F5AE8C2D2EE6}" type="pres">
      <dgm:prSet presAssocID="{FDCA2124-E343-49F8-8B8F-39F521BAD9F6}" presName="spH" presStyleCnt="0"/>
      <dgm:spPr/>
    </dgm:pt>
    <dgm:pt modelId="{06814EBC-1D3D-47C0-813C-CA05B35FC8A0}" type="pres">
      <dgm:prSet presAssocID="{FDCA2124-E343-49F8-8B8F-39F521BAD9F6}" presName="desTx" presStyleLbl="node1" presStyleIdx="0" presStyleCnt="1" custScaleX="99537">
        <dgm:presLayoutVars>
          <dgm:bulletEnabled val="1"/>
        </dgm:presLayoutVars>
      </dgm:prSet>
      <dgm:spPr/>
      <dgm:t>
        <a:bodyPr/>
        <a:lstStyle/>
        <a:p>
          <a:endParaRPr lang="en-US"/>
        </a:p>
      </dgm:t>
    </dgm:pt>
  </dgm:ptLst>
  <dgm:cxnLst>
    <dgm:cxn modelId="{54AB0A77-27FF-414D-89D8-BE6C6D75585D}" type="presOf" srcId="{FDCA2124-E343-49F8-8B8F-39F521BAD9F6}" destId="{8DAD193E-D80B-4084-9DD8-E386F9292E57}" srcOrd="0" destOrd="0" presId="urn:diagrams.loki3.com/BracketList"/>
    <dgm:cxn modelId="{A83358AB-5B9C-4643-8F77-157456C60267}" srcId="{FDCA2124-E343-49F8-8B8F-39F521BAD9F6}" destId="{AE30A0EB-7E54-4AFC-9AE6-647680D3EF48}" srcOrd="2" destOrd="0" parTransId="{FB2BA1D3-1343-4E5B-B7C8-4F89B7E41FFD}" sibTransId="{D4B5E860-896B-465E-97BD-D82728E02120}"/>
    <dgm:cxn modelId="{089E6CA0-84B4-4139-A2D3-0C8D8FD8F31C}" srcId="{A23DD2C7-853A-4D8E-95BA-6C670F912F15}" destId="{FDCA2124-E343-49F8-8B8F-39F521BAD9F6}" srcOrd="0" destOrd="0" parTransId="{2AFC8675-3A0D-4732-9CC5-7C3287F63112}" sibTransId="{F52875B3-D3AF-485F-AC04-05D021E566D7}"/>
    <dgm:cxn modelId="{3D2FAA77-C40E-4DFC-A4C6-39B25913BA02}" srcId="{FDCA2124-E343-49F8-8B8F-39F521BAD9F6}" destId="{7C6E8E90-EFCD-4FE2-BB00-08E849906AB1}" srcOrd="1" destOrd="0" parTransId="{847FE1C5-FBBF-44AE-875A-F40D20B80096}" sibTransId="{BE183D57-D9B6-4E78-9092-9BE2011D76C2}"/>
    <dgm:cxn modelId="{04347221-F95B-4FAB-BC15-32CC9F5E6205}" srcId="{FDCA2124-E343-49F8-8B8F-39F521BAD9F6}" destId="{BA9F1EAF-1BF1-4F8D-BBDA-7B86BBF1BCD9}" srcOrd="0" destOrd="0" parTransId="{8D60AAB7-1508-405B-90DE-5950B90651B4}" sibTransId="{802CD03C-2336-44E5-930C-CFEBD39DB01C}"/>
    <dgm:cxn modelId="{9E8BD458-7C56-4B6E-9365-006D2EAF5BE6}" type="presOf" srcId="{A23DD2C7-853A-4D8E-95BA-6C670F912F15}" destId="{8E92DBC3-D16A-406B-AA31-1A8C17949EE7}" srcOrd="0" destOrd="0" presId="urn:diagrams.loki3.com/BracketList"/>
    <dgm:cxn modelId="{7D928A24-5B56-4A53-95F5-C83B87ACF2C3}" type="presOf" srcId="{7C6E8E90-EFCD-4FE2-BB00-08E849906AB1}" destId="{06814EBC-1D3D-47C0-813C-CA05B35FC8A0}" srcOrd="0" destOrd="1" presId="urn:diagrams.loki3.com/BracketList"/>
    <dgm:cxn modelId="{F7E497C5-63DF-4B91-9196-E6587E10C3FF}" type="presOf" srcId="{AE30A0EB-7E54-4AFC-9AE6-647680D3EF48}" destId="{06814EBC-1D3D-47C0-813C-CA05B35FC8A0}" srcOrd="0" destOrd="2" presId="urn:diagrams.loki3.com/BracketList"/>
    <dgm:cxn modelId="{E538C13F-7A0F-4369-A209-CA1411F5FBCA}" type="presOf" srcId="{02AF5216-7097-4865-AB0E-114BD5079B40}" destId="{06814EBC-1D3D-47C0-813C-CA05B35FC8A0}" srcOrd="0" destOrd="3" presId="urn:diagrams.loki3.com/BracketList"/>
    <dgm:cxn modelId="{4F2F668F-07B2-45F4-82E3-4972F370A93A}" type="presOf" srcId="{BA9F1EAF-1BF1-4F8D-BBDA-7B86BBF1BCD9}" destId="{06814EBC-1D3D-47C0-813C-CA05B35FC8A0}" srcOrd="0" destOrd="0" presId="urn:diagrams.loki3.com/BracketList"/>
    <dgm:cxn modelId="{E2F2944D-01EA-497F-97DD-E07955968E1C}" srcId="{FDCA2124-E343-49F8-8B8F-39F521BAD9F6}" destId="{02AF5216-7097-4865-AB0E-114BD5079B40}" srcOrd="3" destOrd="0" parTransId="{81E19D6A-CEA3-453B-BE99-65BEBBC25779}" sibTransId="{AE18B725-D164-4889-AED4-C8026017B130}"/>
    <dgm:cxn modelId="{6A4EED47-D2A4-4686-981F-9589F3AC6910}" type="presParOf" srcId="{8E92DBC3-D16A-406B-AA31-1A8C17949EE7}" destId="{001E930C-963D-4863-898D-970D39278DAD}" srcOrd="0" destOrd="0" presId="urn:diagrams.loki3.com/BracketList"/>
    <dgm:cxn modelId="{5F73C4BF-3F7D-47F6-8F44-89C6AEF1A011}" type="presParOf" srcId="{001E930C-963D-4863-898D-970D39278DAD}" destId="{8DAD193E-D80B-4084-9DD8-E386F9292E57}" srcOrd="0" destOrd="0" presId="urn:diagrams.loki3.com/BracketList"/>
    <dgm:cxn modelId="{DC98B249-A039-4918-8F8D-91BF7A402C44}" type="presParOf" srcId="{001E930C-963D-4863-898D-970D39278DAD}" destId="{DC0897C6-34C8-4379-8388-07D103A63468}" srcOrd="1" destOrd="0" presId="urn:diagrams.loki3.com/BracketList"/>
    <dgm:cxn modelId="{FDDB5B28-839E-4060-A611-45AF860E7935}" type="presParOf" srcId="{001E930C-963D-4863-898D-970D39278DAD}" destId="{59A93831-8EA8-4562-8DDC-F5AE8C2D2EE6}" srcOrd="2" destOrd="0" presId="urn:diagrams.loki3.com/BracketList"/>
    <dgm:cxn modelId="{2C28CF9F-177C-4080-97BE-97B4B3E792A9}" type="presParOf" srcId="{001E930C-963D-4863-898D-970D39278DAD}" destId="{06814EBC-1D3D-47C0-813C-CA05B35FC8A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D21D9-BE87-44F5-8072-097D99EA3768}">
      <dsp:nvSpPr>
        <dsp:cNvPr id="0" name=""/>
        <dsp:cNvSpPr/>
      </dsp:nvSpPr>
      <dsp:spPr>
        <a:xfrm>
          <a:off x="19" y="1559447"/>
          <a:ext cx="1929383" cy="3337561"/>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dirty="0" smtClean="0"/>
            <a:t>1990s</a:t>
          </a:r>
          <a:endParaRPr lang="en-US" sz="2400" kern="1200" dirty="0"/>
        </a:p>
      </dsp:txBody>
      <dsp:txXfrm rot="16200000">
        <a:off x="-1175442" y="2734909"/>
        <a:ext cx="2736800" cy="385876"/>
      </dsp:txXfrm>
    </dsp:sp>
    <dsp:sp modelId="{DEA3A79C-D3CD-4224-87D0-C53111E600D9}">
      <dsp:nvSpPr>
        <dsp:cNvPr id="0" name=""/>
        <dsp:cNvSpPr/>
      </dsp:nvSpPr>
      <dsp:spPr>
        <a:xfrm>
          <a:off x="1941328" y="1559447"/>
          <a:ext cx="1929383" cy="3337561"/>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2010</a:t>
          </a:r>
          <a:endParaRPr lang="en-US" sz="2400" kern="1200" dirty="0">
            <a:latin typeface="Arial" panose="020B0604020202020204" pitchFamily="34" charset="0"/>
            <a:cs typeface="Arial" panose="020B0604020202020204" pitchFamily="34" charset="0"/>
          </a:endParaRPr>
        </a:p>
      </dsp:txBody>
      <dsp:txXfrm rot="16200000">
        <a:off x="765866" y="2734909"/>
        <a:ext cx="2736800" cy="385876"/>
      </dsp:txXfrm>
    </dsp:sp>
    <dsp:sp modelId="{CF4AF0C2-DFA9-4D0C-BD18-FA0D6F64EE32}">
      <dsp:nvSpPr>
        <dsp:cNvPr id="0" name=""/>
        <dsp:cNvSpPr/>
      </dsp:nvSpPr>
      <dsp:spPr>
        <a:xfrm rot="5400000">
          <a:off x="1912991" y="1884371"/>
          <a:ext cx="60082" cy="51108"/>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217204-24FA-4CDB-8723-AE0B3E462CB5}">
      <dsp:nvSpPr>
        <dsp:cNvPr id="0" name=""/>
        <dsp:cNvSpPr/>
      </dsp:nvSpPr>
      <dsp:spPr>
        <a:xfrm>
          <a:off x="3882637" y="1559447"/>
          <a:ext cx="1929383" cy="3337561"/>
        </a:xfrm>
        <a:prstGeom prst="roundRect">
          <a:avLst>
            <a:gd name="adj" fmla="val 5000"/>
          </a:avLst>
        </a:prstGeom>
        <a:solidFill>
          <a:srgbClr val="287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2013</a:t>
          </a:r>
          <a:endParaRPr lang="en-US" sz="2400" kern="1200" dirty="0">
            <a:latin typeface="Arial" panose="020B0604020202020204" pitchFamily="34" charset="0"/>
            <a:cs typeface="Arial" panose="020B0604020202020204" pitchFamily="34" charset="0"/>
          </a:endParaRPr>
        </a:p>
      </dsp:txBody>
      <dsp:txXfrm rot="16200000">
        <a:off x="2707175" y="2734909"/>
        <a:ext cx="2736800" cy="385876"/>
      </dsp:txXfrm>
    </dsp:sp>
    <dsp:sp modelId="{A50A5307-930D-4EF3-B046-213B4093434C}">
      <dsp:nvSpPr>
        <dsp:cNvPr id="0" name=""/>
        <dsp:cNvSpPr/>
      </dsp:nvSpPr>
      <dsp:spPr>
        <a:xfrm rot="5400000">
          <a:off x="3854300" y="1884371"/>
          <a:ext cx="60082" cy="51108"/>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404EA-1048-42F7-80C7-270064C394FD}">
      <dsp:nvSpPr>
        <dsp:cNvPr id="0" name=""/>
        <dsp:cNvSpPr/>
      </dsp:nvSpPr>
      <dsp:spPr>
        <a:xfrm>
          <a:off x="5823946" y="1559447"/>
          <a:ext cx="1929383" cy="3337561"/>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2016</a:t>
          </a:r>
          <a:endParaRPr lang="en-US" sz="2400" kern="1200" dirty="0">
            <a:latin typeface="Arial" panose="020B0604020202020204" pitchFamily="34" charset="0"/>
            <a:cs typeface="Arial" panose="020B0604020202020204" pitchFamily="34" charset="0"/>
          </a:endParaRPr>
        </a:p>
      </dsp:txBody>
      <dsp:txXfrm rot="16200000">
        <a:off x="4648484" y="2734909"/>
        <a:ext cx="2736800" cy="385876"/>
      </dsp:txXfrm>
    </dsp:sp>
    <dsp:sp modelId="{71616472-E490-45E6-BBED-FBFC20EA7B5D}">
      <dsp:nvSpPr>
        <dsp:cNvPr id="0" name=""/>
        <dsp:cNvSpPr/>
      </dsp:nvSpPr>
      <dsp:spPr>
        <a:xfrm rot="5400000">
          <a:off x="5795609" y="1884371"/>
          <a:ext cx="60082" cy="51108"/>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E6240-C295-4779-AE73-B5DCD763CCF3}">
      <dsp:nvSpPr>
        <dsp:cNvPr id="0" name=""/>
        <dsp:cNvSpPr/>
      </dsp:nvSpPr>
      <dsp:spPr>
        <a:xfrm>
          <a:off x="0" y="892374"/>
          <a:ext cx="2286000" cy="1689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Employers can play a unique role in </a:t>
          </a:r>
          <a:r>
            <a:rPr lang="en-US" sz="2000" b="1" kern="1200" dirty="0" smtClean="0">
              <a:latin typeface="Arial" panose="020B0604020202020204" pitchFamily="34" charset="0"/>
              <a:cs typeface="Arial" panose="020B0604020202020204" pitchFamily="34" charset="0"/>
            </a:rPr>
            <a:t>the </a:t>
          </a:r>
          <a:r>
            <a:rPr lang="en-US" sz="2000" b="1" kern="1200" dirty="0" smtClean="0">
              <a:latin typeface="Arial" panose="020B0604020202020204" pitchFamily="34" charset="0"/>
              <a:cs typeface="Arial" panose="020B0604020202020204" pitchFamily="34" charset="0"/>
            </a:rPr>
            <a:t>opioid crisis by taking these </a:t>
          </a:r>
          <a:r>
            <a:rPr lang="en-US" sz="2000" b="1" kern="1200" dirty="0" smtClean="0">
              <a:latin typeface="Arial" panose="020B0604020202020204" pitchFamily="34" charset="0"/>
              <a:cs typeface="Arial" panose="020B0604020202020204" pitchFamily="34" charset="0"/>
            </a:rPr>
            <a:t>actions</a:t>
          </a:r>
          <a:endParaRPr lang="en-US" sz="2000" b="1" kern="1200" dirty="0">
            <a:latin typeface="Arial" panose="020B0604020202020204" pitchFamily="34" charset="0"/>
            <a:cs typeface="Arial" panose="020B0604020202020204" pitchFamily="34" charset="0"/>
          </a:endParaRPr>
        </a:p>
      </dsp:txBody>
      <dsp:txXfrm>
        <a:off x="0" y="892374"/>
        <a:ext cx="2286000" cy="1689187"/>
      </dsp:txXfrm>
    </dsp:sp>
    <dsp:sp modelId="{1D9B0D97-1B7A-458B-828C-780DDD7BDEFF}">
      <dsp:nvSpPr>
        <dsp:cNvPr id="0" name=""/>
        <dsp:cNvSpPr/>
      </dsp:nvSpPr>
      <dsp:spPr>
        <a:xfrm>
          <a:off x="2285999" y="417290"/>
          <a:ext cx="457200" cy="263935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5F000C-3255-4635-9FE0-75F3FA4CA27F}">
      <dsp:nvSpPr>
        <dsp:cNvPr id="0" name=""/>
        <dsp:cNvSpPr/>
      </dsp:nvSpPr>
      <dsp:spPr>
        <a:xfrm>
          <a:off x="2926079" y="417290"/>
          <a:ext cx="6217920" cy="2639355"/>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rtl="0">
            <a:lnSpc>
              <a:spcPct val="108000"/>
            </a:lnSpc>
            <a:spcBef>
              <a:spcPct val="0"/>
            </a:spcBef>
            <a:spcAft>
              <a:spcPts val="600"/>
            </a:spcAft>
            <a:buChar char="••"/>
          </a:pPr>
          <a:r>
            <a:rPr lang="en-US" sz="2000" kern="1200" dirty="0" smtClean="0">
              <a:latin typeface="Arial" panose="020B0604020202020204" pitchFamily="34" charset="0"/>
              <a:cs typeface="Arial" panose="020B0604020202020204" pitchFamily="34" charset="0"/>
            </a:rPr>
            <a:t>Obtaining senior leadership engagement and support </a:t>
          </a:r>
          <a:endParaRPr lang="en-US" sz="2000" kern="1200" dirty="0">
            <a:latin typeface="Arial" panose="020B0604020202020204" pitchFamily="34" charset="0"/>
            <a:cs typeface="Arial" panose="020B0604020202020204" pitchFamily="34" charset="0"/>
          </a:endParaRPr>
        </a:p>
        <a:p>
          <a:pPr marL="228600" lvl="1" indent="-228600" algn="l" defTabSz="889000" rtl="0">
            <a:lnSpc>
              <a:spcPct val="108000"/>
            </a:lnSpc>
            <a:spcBef>
              <a:spcPct val="0"/>
            </a:spcBef>
            <a:spcAft>
              <a:spcPts val="600"/>
            </a:spcAft>
            <a:buChar char="••"/>
          </a:pPr>
          <a:r>
            <a:rPr lang="en-US" sz="2000" kern="1200" dirty="0" smtClean="0">
              <a:latin typeface="Arial" panose="020B0604020202020204" pitchFamily="34" charset="0"/>
              <a:cs typeface="Arial" panose="020B0604020202020204" pitchFamily="34" charset="0"/>
            </a:rPr>
            <a:t>Engaging and educating employees</a:t>
          </a:r>
          <a:endParaRPr lang="en-US" sz="2000" kern="1200" dirty="0">
            <a:latin typeface="Arial" panose="020B0604020202020204" pitchFamily="34" charset="0"/>
            <a:cs typeface="Arial" panose="020B0604020202020204" pitchFamily="34" charset="0"/>
          </a:endParaRPr>
        </a:p>
        <a:p>
          <a:pPr marL="228600" lvl="1" indent="-228600" algn="l" defTabSz="889000" rtl="0">
            <a:lnSpc>
              <a:spcPct val="108000"/>
            </a:lnSpc>
            <a:spcBef>
              <a:spcPct val="0"/>
            </a:spcBef>
            <a:spcAft>
              <a:spcPts val="600"/>
            </a:spcAft>
            <a:buChar char="••"/>
          </a:pPr>
          <a:r>
            <a:rPr lang="en-US" sz="2000" kern="1200" dirty="0" smtClean="0">
              <a:latin typeface="Arial" panose="020B0604020202020204" pitchFamily="34" charset="0"/>
              <a:cs typeface="Arial" panose="020B0604020202020204" pitchFamily="34" charset="0"/>
            </a:rPr>
            <a:t>Training managers and supervisors on the role they can play</a:t>
          </a:r>
          <a:endParaRPr lang="en-US" sz="2000" kern="1200" dirty="0">
            <a:latin typeface="Arial" panose="020B0604020202020204" pitchFamily="34" charset="0"/>
            <a:cs typeface="Arial" panose="020B0604020202020204" pitchFamily="34" charset="0"/>
          </a:endParaRPr>
        </a:p>
        <a:p>
          <a:pPr marL="228600" lvl="1" indent="-228600" algn="l" defTabSz="889000" rtl="0">
            <a:lnSpc>
              <a:spcPct val="108000"/>
            </a:lnSpc>
            <a:spcBef>
              <a:spcPct val="0"/>
            </a:spcBef>
            <a:spcAft>
              <a:spcPts val="600"/>
            </a:spcAft>
            <a:buChar char="••"/>
          </a:pPr>
          <a:r>
            <a:rPr lang="en-US" sz="2000" kern="1200" dirty="0" smtClean="0">
              <a:latin typeface="Arial" panose="020B0604020202020204" pitchFamily="34" charset="0"/>
              <a:cs typeface="Arial" panose="020B0604020202020204" pitchFamily="34" charset="0"/>
            </a:rPr>
            <a:t>Encouraging Human Resources to create compassionate, comprehensive policies</a:t>
          </a:r>
          <a:endParaRPr lang="en-US" sz="2000" kern="1200" dirty="0">
            <a:latin typeface="Arial" panose="020B0604020202020204" pitchFamily="34" charset="0"/>
            <a:cs typeface="Arial" panose="020B0604020202020204" pitchFamily="34" charset="0"/>
          </a:endParaRPr>
        </a:p>
      </dsp:txBody>
      <dsp:txXfrm>
        <a:off x="2926079" y="417290"/>
        <a:ext cx="6217920" cy="26393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D193E-D80B-4084-9DD8-E386F9292E57}">
      <dsp:nvSpPr>
        <dsp:cNvPr id="0" name=""/>
        <dsp:cNvSpPr/>
      </dsp:nvSpPr>
      <dsp:spPr>
        <a:xfrm>
          <a:off x="14394" y="1261600"/>
          <a:ext cx="2286000" cy="1689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Employers can play a unique role in the opioid crisis by taking these actions</a:t>
          </a:r>
          <a:endParaRPr lang="en-US" sz="2000" b="1" kern="1200" dirty="0">
            <a:latin typeface="Arial" panose="020B0604020202020204" pitchFamily="34" charset="0"/>
            <a:cs typeface="Arial" panose="020B0604020202020204" pitchFamily="34" charset="0"/>
          </a:endParaRPr>
        </a:p>
      </dsp:txBody>
      <dsp:txXfrm>
        <a:off x="14394" y="1261600"/>
        <a:ext cx="2286000" cy="1689187"/>
      </dsp:txXfrm>
    </dsp:sp>
    <dsp:sp modelId="{DC0897C6-34C8-4379-8388-07D103A63468}">
      <dsp:nvSpPr>
        <dsp:cNvPr id="0" name=""/>
        <dsp:cNvSpPr/>
      </dsp:nvSpPr>
      <dsp:spPr>
        <a:xfrm>
          <a:off x="2300394" y="786516"/>
          <a:ext cx="457200" cy="263935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814EBC-1D3D-47C0-813C-CA05B35FC8A0}">
      <dsp:nvSpPr>
        <dsp:cNvPr id="0" name=""/>
        <dsp:cNvSpPr/>
      </dsp:nvSpPr>
      <dsp:spPr>
        <a:xfrm>
          <a:off x="2940474" y="786516"/>
          <a:ext cx="6189131" cy="2639355"/>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rtl="0">
            <a:lnSpc>
              <a:spcPct val="108000"/>
            </a:lnSpc>
            <a:spcBef>
              <a:spcPct val="0"/>
            </a:spcBef>
            <a:spcAft>
              <a:spcPts val="600"/>
            </a:spcAft>
            <a:buChar char="••"/>
          </a:pPr>
          <a:r>
            <a:rPr lang="en-US" sz="2000" kern="1200" dirty="0" smtClean="0">
              <a:latin typeface="Arial" panose="020B0604020202020204" pitchFamily="34" charset="0"/>
              <a:cs typeface="Arial" panose="020B0604020202020204" pitchFamily="34" charset="0"/>
            </a:rPr>
            <a:t>Avoiding generic policies – learn about and address unique workplace needs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108000"/>
            </a:lnSpc>
            <a:spcBef>
              <a:spcPct val="0"/>
            </a:spcBef>
            <a:spcAft>
              <a:spcPts val="600"/>
            </a:spcAft>
            <a:buChar char="••"/>
          </a:pPr>
          <a:r>
            <a:rPr lang="en-US" sz="2000" kern="1200" dirty="0" smtClean="0">
              <a:latin typeface="Arial" panose="020B0604020202020204" pitchFamily="34" charset="0"/>
              <a:cs typeface="Arial" panose="020B0604020202020204" pitchFamily="34" charset="0"/>
            </a:rPr>
            <a:t>Updating </a:t>
          </a:r>
          <a:r>
            <a:rPr lang="en-US" sz="2000" kern="1200" dirty="0" smtClean="0">
              <a:latin typeface="Arial" panose="020B0604020202020204" pitchFamily="34" charset="0"/>
              <a:cs typeface="Arial" panose="020B0604020202020204" pitchFamily="34" charset="0"/>
            </a:rPr>
            <a:t>employer health care plans and pharmacy benefit programs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108000"/>
            </a:lnSpc>
            <a:spcBef>
              <a:spcPct val="0"/>
            </a:spcBef>
            <a:spcAft>
              <a:spcPts val="600"/>
            </a:spcAft>
            <a:buChar char="••"/>
          </a:pPr>
          <a:r>
            <a:rPr lang="en-US" sz="2000" kern="1200" dirty="0" smtClean="0">
              <a:latin typeface="Arial" panose="020B0604020202020204" pitchFamily="34" charset="0"/>
              <a:cs typeface="Arial" panose="020B0604020202020204" pitchFamily="34" charset="0"/>
            </a:rPr>
            <a:t>Creating a safe, hazard free </a:t>
          </a:r>
          <a:r>
            <a:rPr lang="en-US" sz="2000" kern="1200" dirty="0" smtClean="0">
              <a:latin typeface="Arial" panose="020B0604020202020204" pitchFamily="34" charset="0"/>
              <a:cs typeface="Arial" panose="020B0604020202020204" pitchFamily="34" charset="0"/>
            </a:rPr>
            <a:t>workplace</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108000"/>
            </a:lnSpc>
            <a:spcBef>
              <a:spcPct val="0"/>
            </a:spcBef>
            <a:spcAft>
              <a:spcPts val="600"/>
            </a:spcAft>
            <a:buChar char="••"/>
          </a:pPr>
          <a:r>
            <a:rPr lang="en-US" sz="2000" kern="1200" dirty="0" smtClean="0">
              <a:latin typeface="Arial" panose="020B0604020202020204" pitchFamily="34" charset="0"/>
              <a:cs typeface="Arial" panose="020B0604020202020204" pitchFamily="34" charset="0"/>
            </a:rPr>
            <a:t>Developing a workplace culture of health and wellness </a:t>
          </a:r>
          <a:r>
            <a:rPr lang="en-US" sz="2000" kern="1200" dirty="0" smtClean="0">
              <a:latin typeface="Arial" panose="020B0604020202020204" pitchFamily="34" charset="0"/>
              <a:cs typeface="Arial" panose="020B0604020202020204" pitchFamily="34" charset="0"/>
            </a:rPr>
            <a:t>to </a:t>
          </a:r>
          <a:r>
            <a:rPr lang="en-US" sz="2000" kern="1200" dirty="0" smtClean="0">
              <a:latin typeface="Arial" panose="020B0604020202020204" pitchFamily="34" charset="0"/>
              <a:cs typeface="Arial" panose="020B0604020202020204" pitchFamily="34" charset="0"/>
            </a:rPr>
            <a:t>reduces stigma and </a:t>
          </a:r>
          <a:r>
            <a:rPr lang="en-US" sz="2000" kern="1200" dirty="0" smtClean="0">
              <a:latin typeface="Arial" panose="020B0604020202020204" pitchFamily="34" charset="0"/>
              <a:cs typeface="Arial" panose="020B0604020202020204" pitchFamily="34" charset="0"/>
            </a:rPr>
            <a:t>support </a:t>
          </a:r>
          <a:r>
            <a:rPr lang="en-US" sz="2000" kern="1200" dirty="0" smtClean="0">
              <a:latin typeface="Arial" panose="020B0604020202020204" pitchFamily="34" charset="0"/>
              <a:cs typeface="Arial" panose="020B0604020202020204" pitchFamily="34" charset="0"/>
            </a:rPr>
            <a:t>recovery</a:t>
          </a:r>
          <a:endParaRPr lang="en-US" sz="2000" kern="1200" dirty="0">
            <a:latin typeface="Arial" panose="020B0604020202020204" pitchFamily="34" charset="0"/>
            <a:cs typeface="Arial" panose="020B0604020202020204" pitchFamily="34" charset="0"/>
          </a:endParaRPr>
        </a:p>
      </dsp:txBody>
      <dsp:txXfrm>
        <a:off x="2940474" y="786516"/>
        <a:ext cx="6189131" cy="26393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57215-4D55-4B0D-ACCA-B60E3035AC71}" type="datetimeFigureOut">
              <a:rPr lang="en-US" smtClean="0"/>
              <a:t>7/15/2019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A98AC-0F09-439D-B799-49A2A6250895}" type="slidenum">
              <a:rPr lang="en-US" smtClean="0"/>
              <a:t>‹#›</a:t>
            </a:fld>
            <a:endParaRPr lang="en-US"/>
          </a:p>
        </p:txBody>
      </p:sp>
    </p:spTree>
    <p:extLst>
      <p:ext uri="{BB962C8B-B14F-4D97-AF65-F5344CB8AC3E}">
        <p14:creationId xmlns:p14="http://schemas.microsoft.com/office/powerpoint/2010/main" val="34738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drugoverdose/opioids/term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a:t>
            </a:r>
            <a:r>
              <a:rPr lang="en-US" baseline="0" dirty="0" smtClean="0"/>
              <a:t> everyone know you are going to cover the basics of opioids and substance use disorders to make sure everyone is on the same page</a:t>
            </a:r>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3</a:t>
            </a:fld>
            <a:endParaRPr lang="en-US"/>
          </a:p>
        </p:txBody>
      </p:sp>
    </p:spTree>
    <p:extLst>
      <p:ext uri="{BB962C8B-B14F-4D97-AF65-F5344CB8AC3E}">
        <p14:creationId xmlns:p14="http://schemas.microsoft.com/office/powerpoint/2010/main" val="401194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Now we are going to talk about how opioids specifically impact the workplace. </a:t>
            </a:r>
          </a:p>
          <a:p>
            <a:pPr marL="171450" indent="-171450">
              <a:buFont typeface="Arial" panose="020B0604020202020204" pitchFamily="34" charset="0"/>
              <a:buChar char="•"/>
            </a:pPr>
            <a:r>
              <a:rPr lang="en-US" b="1" baseline="0" dirty="0" smtClean="0"/>
              <a:t>The workplace is a key place to intervene because 95% of overdoses occur in working aged adults. </a:t>
            </a:r>
            <a:endParaRPr lang="en-US" b="1" dirty="0"/>
          </a:p>
        </p:txBody>
      </p:sp>
      <p:sp>
        <p:nvSpPr>
          <p:cNvPr id="4" name="Slide Number Placeholder 3"/>
          <p:cNvSpPr>
            <a:spLocks noGrp="1"/>
          </p:cNvSpPr>
          <p:nvPr>
            <p:ph type="sldNum" sz="quarter" idx="10"/>
          </p:nvPr>
        </p:nvSpPr>
        <p:spPr/>
        <p:txBody>
          <a:bodyPr/>
          <a:lstStyle/>
          <a:p>
            <a:fld id="{5C8A98AC-0F09-439D-B799-49A2A6250895}" type="slidenum">
              <a:rPr lang="en-US" smtClean="0"/>
              <a:t>12</a:t>
            </a:fld>
            <a:endParaRPr lang="en-US"/>
          </a:p>
        </p:txBody>
      </p:sp>
    </p:spTree>
    <p:extLst>
      <p:ext uri="{BB962C8B-B14F-4D97-AF65-F5344CB8AC3E}">
        <p14:creationId xmlns:p14="http://schemas.microsoft.com/office/powerpoint/2010/main" val="389995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rgbClr val="FF0000"/>
                </a:solidFill>
                <a:effectLst/>
                <a:latin typeface="+mn-lt"/>
                <a:ea typeface="+mn-ea"/>
                <a:cs typeface="+mn-cs"/>
              </a:rPr>
              <a:t>Continue</a:t>
            </a:r>
            <a:r>
              <a:rPr lang="en-US" sz="1200" kern="1200" baseline="0" dirty="0" smtClean="0">
                <a:solidFill>
                  <a:srgbClr val="FF0000"/>
                </a:solidFill>
                <a:effectLst/>
                <a:latin typeface="+mn-lt"/>
                <a:ea typeface="+mn-ea"/>
                <a:cs typeface="+mn-cs"/>
              </a:rPr>
              <a:t> why we started in the opioid/employer space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rgbClr val="FF0000"/>
                </a:solidFill>
                <a:effectLst/>
                <a:latin typeface="+mn-lt"/>
                <a:ea typeface="+mn-ea"/>
                <a:cs typeface="+mn-cs"/>
              </a:rPr>
              <a:t>Point out that the SUD population that employed looks to be around 77% in the graph </a:t>
            </a:r>
            <a:endParaRPr lang="en-US" sz="120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56% of</a:t>
            </a:r>
            <a:r>
              <a:rPr lang="en-US" sz="1200" baseline="0" dirty="0" smtClean="0"/>
              <a:t> off the job deaths – over 44K – are drug poisonings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(9/10 worker</a:t>
            </a:r>
            <a:r>
              <a:rPr lang="en-US" sz="1200" baseline="0" dirty="0" smtClean="0"/>
              <a:t> deaths / 7/10 injuries are off the job) – results in lost production time / bottom line / human impacts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13</a:t>
            </a:fld>
            <a:endParaRPr lang="en-US"/>
          </a:p>
        </p:txBody>
      </p:sp>
    </p:spTree>
    <p:extLst>
      <p:ext uri="{BB962C8B-B14F-4D97-AF65-F5344CB8AC3E}">
        <p14:creationId xmlns:p14="http://schemas.microsoft.com/office/powerpoint/2010/main" val="146036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Costs for screening and testing</a:t>
            </a:r>
            <a:r>
              <a:rPr lang="en-US" sz="1000" b="0" i="0" u="none" strike="noStrike" kern="1200" baseline="0" dirty="0" smtClean="0">
                <a:solidFill>
                  <a:schemeClr val="tx1"/>
                </a:solidFill>
                <a:latin typeface="+mn-lt"/>
                <a:ea typeface="+mn-ea"/>
                <a:cs typeface="+mn-cs"/>
                <a:sym typeface="Wingdings" panose="05000000000000000000" pitchFamily="2" charset="2"/>
              </a:rPr>
              <a:t> depends on each company's policy on this</a:t>
            </a:r>
            <a:endParaRPr lang="en-US" sz="10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Risk for incidents, injuries and errors</a:t>
            </a:r>
            <a:r>
              <a:rPr lang="en-US" sz="1000" b="0" i="0" u="none" strike="noStrike" kern="1200" baseline="0" dirty="0" smtClean="0">
                <a:solidFill>
                  <a:schemeClr val="tx1"/>
                </a:solidFill>
                <a:latin typeface="+mn-lt"/>
                <a:ea typeface="+mn-ea"/>
                <a:cs typeface="+mn-cs"/>
                <a:sym typeface="Wingdings" panose="05000000000000000000" pitchFamily="2" charset="2"/>
              </a:rPr>
              <a:t> </a:t>
            </a:r>
            <a:r>
              <a:rPr lang="en-US" sz="1000" b="0" i="0" u="none" strike="noStrike" kern="1200" baseline="0" dirty="0" smtClean="0">
                <a:solidFill>
                  <a:schemeClr val="tx1"/>
                </a:solidFill>
                <a:latin typeface="+mn-lt"/>
                <a:ea typeface="+mn-ea"/>
                <a:cs typeface="+mn-cs"/>
              </a:rPr>
              <a:t>These drugs can alter a person’s judgment, create tremors, reduce muscle strength, impair coordination and even create confusion.</a:t>
            </a:r>
          </a:p>
          <a:p>
            <a:pPr marL="171450"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Emergency room visits and other medical care</a:t>
            </a:r>
            <a:r>
              <a:rPr lang="en-US" sz="1000" b="0" i="0" u="none" strike="noStrike" kern="1200" baseline="0" dirty="0" smtClean="0">
                <a:solidFill>
                  <a:schemeClr val="tx1"/>
                </a:solidFill>
                <a:latin typeface="+mn-lt"/>
                <a:ea typeface="+mn-ea"/>
                <a:cs typeface="+mn-cs"/>
                <a:sym typeface="Wingdings" panose="05000000000000000000" pitchFamily="2" charset="2"/>
              </a:rPr>
              <a:t> </a:t>
            </a:r>
            <a:r>
              <a:rPr lang="en-US" sz="1000" b="0" i="0" u="none" strike="noStrike" kern="1200" baseline="0" dirty="0" smtClean="0">
                <a:solidFill>
                  <a:schemeClr val="tx1"/>
                </a:solidFill>
                <a:latin typeface="+mn-lt"/>
                <a:ea typeface="+mn-ea"/>
                <a:cs typeface="+mn-cs"/>
              </a:rPr>
              <a:t>employees with an opioid use disorder spend five times as many days in the hospital each year</a:t>
            </a:r>
          </a:p>
          <a:p>
            <a:pPr marL="171450"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Length of disability</a:t>
            </a:r>
            <a:r>
              <a:rPr lang="en-US" sz="1000" b="0" i="0" u="none" strike="noStrike" kern="1200" baseline="0" dirty="0" smtClean="0">
                <a:solidFill>
                  <a:schemeClr val="tx1"/>
                </a:solidFill>
                <a:latin typeface="+mn-lt"/>
                <a:ea typeface="+mn-ea"/>
                <a:cs typeface="+mn-cs"/>
                <a:sym typeface="Wingdings" panose="05000000000000000000" pitchFamily="2" charset="2"/>
              </a:rPr>
              <a:t> disability lasts longer when on opioids </a:t>
            </a:r>
            <a:endParaRPr lang="en-US" sz="10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Workers compensation costs</a:t>
            </a:r>
            <a:r>
              <a:rPr lang="en-US" sz="1000" b="0" i="0" u="none" strike="noStrike" kern="1200" baseline="0" dirty="0" smtClean="0">
                <a:solidFill>
                  <a:schemeClr val="tx1"/>
                </a:solidFill>
                <a:latin typeface="+mn-lt"/>
                <a:ea typeface="+mn-ea"/>
                <a:cs typeface="+mn-cs"/>
                <a:sym typeface="Wingdings" panose="05000000000000000000" pitchFamily="2" charset="2"/>
              </a:rPr>
              <a:t> if someone is misusing, they are more likely to get injured on the job, and consequently cost the company money in workers comp</a:t>
            </a:r>
            <a:endParaRPr lang="en-US" sz="10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14</a:t>
            </a:fld>
            <a:endParaRPr lang="en-US"/>
          </a:p>
        </p:txBody>
      </p:sp>
    </p:spTree>
    <p:extLst>
      <p:ext uri="{BB962C8B-B14F-4D97-AF65-F5344CB8AC3E}">
        <p14:creationId xmlns:p14="http://schemas.microsoft.com/office/powerpoint/2010/main" val="61113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Driving vehicles to/from/at work</a:t>
            </a:r>
          </a:p>
          <a:p>
            <a:pPr marL="171450"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Operating machinery/equipment</a:t>
            </a:r>
          </a:p>
          <a:p>
            <a:pPr marL="171450"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Making critical errors</a:t>
            </a:r>
          </a:p>
          <a:p>
            <a:pPr marL="171450"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Lessoning productivity (pace, focus and concentration)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dirty="0" smtClean="0">
                <a:solidFill>
                  <a:schemeClr val="tx1"/>
                </a:solidFill>
                <a:latin typeface="+mn-lt"/>
                <a:ea typeface="+mn-ea"/>
                <a:cs typeface="+mn-cs"/>
              </a:rPr>
              <a:t>There is a higher percentage of turnover with employees who have an opioid use disorder. Only 58% have had the same employer from the previous year compared to 75% of the general population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dirty="0" smtClean="0">
                <a:solidFill>
                  <a:schemeClr val="tx1"/>
                </a:solidFill>
                <a:latin typeface="+mn-lt"/>
                <a:ea typeface="+mn-ea"/>
                <a:cs typeface="+mn-cs"/>
              </a:rPr>
              <a:t>This can occur if a loved one has a substance use disorder [IE – parents working 2</a:t>
            </a:r>
            <a:r>
              <a:rPr lang="en-US" sz="1000" b="0" i="0" u="none" strike="noStrike" kern="1200" baseline="30000" dirty="0" smtClean="0">
                <a:solidFill>
                  <a:schemeClr val="tx1"/>
                </a:solidFill>
                <a:latin typeface="+mn-lt"/>
                <a:ea typeface="+mn-ea"/>
                <a:cs typeface="+mn-cs"/>
              </a:rPr>
              <a:t>nd</a:t>
            </a:r>
            <a:r>
              <a:rPr lang="en-US" sz="1000" b="0" i="0" u="none" strike="noStrike" kern="1200" baseline="0" dirty="0" smtClean="0">
                <a:solidFill>
                  <a:schemeClr val="tx1"/>
                </a:solidFill>
                <a:latin typeface="+mn-lt"/>
                <a:ea typeface="+mn-ea"/>
                <a:cs typeface="+mn-cs"/>
              </a:rPr>
              <a:t> shift, high school age daughter who is struggling, 6 hours without supervision, means parents aren’t focused at work]</a:t>
            </a:r>
          </a:p>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15</a:t>
            </a:fld>
            <a:endParaRPr lang="en-US"/>
          </a:p>
        </p:txBody>
      </p:sp>
    </p:spTree>
    <p:extLst>
      <p:ext uri="{BB962C8B-B14F-4D97-AF65-F5344CB8AC3E}">
        <p14:creationId xmlns:p14="http://schemas.microsoft.com/office/powerpoint/2010/main" val="3750738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Connect all of the risks and the workplace and the effects on the workplace to the need for treatment and recovery programs to segue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MAT</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smtClean="0">
                <a:solidFill>
                  <a:schemeClr val="tx1"/>
                </a:solidFill>
                <a:latin typeface="+mn-lt"/>
                <a:ea typeface="+mn-ea"/>
                <a:cs typeface="+mn-cs"/>
              </a:rPr>
              <a:t>methadone, naltrexone, buprenorphine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Traditional inpatient treatment programs that consist of detoxification or medically managed withdrawal followed by an abstinence based treatment program are less effective for opioid and heroin use disorders and may increase the risk of a fatal overdose.</a:t>
            </a:r>
          </a:p>
          <a:p>
            <a:r>
              <a:rPr lang="en-US" sz="1200" b="0" i="0" u="none" strike="noStrike" kern="1200" baseline="0" dirty="0" smtClean="0">
                <a:solidFill>
                  <a:schemeClr val="tx1"/>
                </a:solidFill>
                <a:latin typeface="+mn-lt"/>
                <a:ea typeface="+mn-ea"/>
                <a:cs typeface="+mn-cs"/>
              </a:rPr>
              <a:t>For implementation –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Talk with EAP to figure out what </a:t>
            </a:r>
            <a:r>
              <a:rPr lang="en-US" sz="1200" b="0" i="1" u="none" strike="noStrike" kern="1200" baseline="0" dirty="0" smtClean="0">
                <a:solidFill>
                  <a:schemeClr val="tx1"/>
                </a:solidFill>
                <a:latin typeface="+mn-lt"/>
                <a:ea typeface="+mn-ea"/>
                <a:cs typeface="+mn-cs"/>
              </a:rPr>
              <a:t>actually </a:t>
            </a:r>
            <a:r>
              <a:rPr lang="en-US" sz="1200" b="0" i="0" u="none" strike="noStrike" kern="1200" baseline="0" dirty="0" smtClean="0">
                <a:solidFill>
                  <a:schemeClr val="tx1"/>
                </a:solidFill>
                <a:latin typeface="+mn-lt"/>
                <a:ea typeface="+mn-ea"/>
                <a:cs typeface="+mn-cs"/>
              </a:rPr>
              <a:t>happens when an employee engages on this subject [confidentiality, types of referrals]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Med insurance to ensure access to / coverage of MAT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Work with local groups to know what social support mechanisms are out there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Know what to expect from different forms of MAT – use your MRO(A) or other medical resources for guidance</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Do NOT prioritize one type of treatment over another in terms of coverage / return to work policies  need to be clear about what’s mandated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Keeping an employee out of work for the duration of treatment could have a myriad of unanticipated consequences, including but not limited to people stopping their treatment (MAT or otherwise) earlier than medically appropriate to return to work earlier, leading to increased risk for relapse. </a:t>
            </a:r>
          </a:p>
          <a:p>
            <a:pPr marL="171450" indent="-171450">
              <a:buFont typeface="Arial" panose="020B0604020202020204" pitchFamily="34" charset="0"/>
              <a:buChar char="•"/>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16</a:t>
            </a:fld>
            <a:endParaRPr lang="en-US"/>
          </a:p>
        </p:txBody>
      </p:sp>
    </p:spTree>
    <p:extLst>
      <p:ext uri="{BB962C8B-B14F-4D97-AF65-F5344CB8AC3E}">
        <p14:creationId xmlns:p14="http://schemas.microsoft.com/office/powerpoint/2010/main" val="225255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Connect all of the risks and the workplace and the effects on the workplace to the need for treatment and recovery programs to segue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MAT</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smtClean="0">
                <a:solidFill>
                  <a:schemeClr val="tx1"/>
                </a:solidFill>
                <a:latin typeface="+mn-lt"/>
                <a:ea typeface="+mn-ea"/>
                <a:cs typeface="+mn-cs"/>
              </a:rPr>
              <a:t>methadone, naltrexone, buprenorphine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Traditional inpatient treatment programs that consist of detoxification or medically managed withdrawal followed by an abstinence based treatment program are less effective for opioid and heroin use disorders and may increase the risk of a fatal overdose.</a:t>
            </a:r>
          </a:p>
          <a:p>
            <a:r>
              <a:rPr lang="en-US" sz="1200" b="0" i="0" u="none" strike="noStrike" kern="1200" baseline="0" dirty="0" smtClean="0">
                <a:solidFill>
                  <a:schemeClr val="tx1"/>
                </a:solidFill>
                <a:latin typeface="+mn-lt"/>
                <a:ea typeface="+mn-ea"/>
                <a:cs typeface="+mn-cs"/>
              </a:rPr>
              <a:t>For implementation –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Talk with EAP to figure out what </a:t>
            </a:r>
            <a:r>
              <a:rPr lang="en-US" sz="1200" b="0" i="1" u="none" strike="noStrike" kern="1200" baseline="0" dirty="0" smtClean="0">
                <a:solidFill>
                  <a:schemeClr val="tx1"/>
                </a:solidFill>
                <a:latin typeface="+mn-lt"/>
                <a:ea typeface="+mn-ea"/>
                <a:cs typeface="+mn-cs"/>
              </a:rPr>
              <a:t>actually </a:t>
            </a:r>
            <a:r>
              <a:rPr lang="en-US" sz="1200" b="0" i="0" u="none" strike="noStrike" kern="1200" baseline="0" dirty="0" smtClean="0">
                <a:solidFill>
                  <a:schemeClr val="tx1"/>
                </a:solidFill>
                <a:latin typeface="+mn-lt"/>
                <a:ea typeface="+mn-ea"/>
                <a:cs typeface="+mn-cs"/>
              </a:rPr>
              <a:t>happens when an employee engages on this subject [confidentiality, types of referrals]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Med insurance to ensure access to / coverage of MAT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Work with local groups to know what social support mechanisms are out there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Know what to expect from different forms of MAT – use your MRO(A) or other medical resources for guidance</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Do NOT prioritize one type of treatment over another in terms of coverage / return to work policies  need to be clear about what’s mandated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Keeping an employee out of work for the duration of treatment could have a myriad of unanticipated consequences, including but not limited to people stopping their treatment (MAT or otherwise) earlier than medically appropriate to return to work earlier, leading to increased risk for relapse. </a:t>
            </a:r>
          </a:p>
          <a:p>
            <a:pPr marL="171450" indent="-171450">
              <a:buFont typeface="Arial" panose="020B0604020202020204" pitchFamily="34" charset="0"/>
              <a:buChar char="•"/>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17</a:t>
            </a:fld>
            <a:endParaRPr lang="en-US"/>
          </a:p>
        </p:txBody>
      </p:sp>
    </p:spTree>
    <p:extLst>
      <p:ext uri="{BB962C8B-B14F-4D97-AF65-F5344CB8AC3E}">
        <p14:creationId xmlns:p14="http://schemas.microsoft.com/office/powerpoint/2010/main" val="3631982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200" dirty="0" smtClean="0"/>
              <a:t>Over 90% of people with a prescription drug use disorder recover</a:t>
            </a:r>
            <a:r>
              <a:rPr lang="en-US" sz="1200" dirty="0" smtClean="0">
                <a:sym typeface="Wingdings" panose="05000000000000000000" pitchFamily="2" charset="2"/>
              </a:rPr>
              <a:t> point out in the chart that those in recovery have lower numbers</a:t>
            </a:r>
            <a:r>
              <a:rPr lang="en-US" sz="1200" baseline="0" dirty="0" smtClean="0">
                <a:sym typeface="Wingdings" panose="05000000000000000000" pitchFamily="2" charset="2"/>
              </a:rPr>
              <a:t> than the general workforce in every category</a:t>
            </a:r>
            <a:endParaRPr lang="en-US" sz="1200" dirty="0" smtClean="0"/>
          </a:p>
          <a:p>
            <a:pPr marL="171450" indent="-171450" algn="just">
              <a:buFont typeface="Arial" panose="020B0604020202020204" pitchFamily="34" charset="0"/>
              <a:buChar char="•"/>
            </a:pPr>
            <a:r>
              <a:rPr lang="en-US" sz="1200" dirty="0" smtClean="0"/>
              <a:t>Alcohol and marijuana have the highest rates of use and misuse, but studies show that there is a positive relationship between employment and recovery across type of substance used, including alcohol, marijuana, cocaine, opioids, and polysubstance use</a:t>
            </a:r>
          </a:p>
          <a:p>
            <a:pPr marL="171450" indent="-171450" algn="just">
              <a:buFont typeface="Arial" panose="020B0604020202020204" pitchFamily="34" charset="0"/>
              <a:buChar char="•"/>
            </a:pPr>
            <a:r>
              <a:rPr lang="en-US" sz="1200" dirty="0" smtClean="0"/>
              <a:t>When developing workplace policy, remember that relapse is a normal part of the process. Most people are not able to stop using drugs forever the first time they try to quit. Though achieving and sustaining recovery may take an unpredictable path, supporting employees as they seek treatment and recovery is well worth it. Employees in recovery miss less time at work, take fewer sick days, and change jobs less frequently than the general workforce. </a:t>
            </a:r>
          </a:p>
          <a:p>
            <a:pPr marL="171450" indent="-171450" algn="just">
              <a:buFont typeface="Arial" panose="020B0604020202020204" pitchFamily="34" charset="0"/>
              <a:buChar char="•"/>
            </a:pPr>
            <a:r>
              <a:rPr lang="en-US" sz="1200" dirty="0" smtClean="0"/>
              <a:t>By supporting employees in recovery, employers will also create strong reasons for job satisfaction and loyalty in their workforce. </a:t>
            </a:r>
          </a:p>
          <a:p>
            <a:pPr algn="just"/>
            <a:endParaRPr lang="en-US" sz="1200" dirty="0" smtClean="0"/>
          </a:p>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18</a:t>
            </a:fld>
            <a:endParaRPr lang="en-US"/>
          </a:p>
        </p:txBody>
      </p:sp>
    </p:spTree>
    <p:extLst>
      <p:ext uri="{BB962C8B-B14F-4D97-AF65-F5344CB8AC3E}">
        <p14:creationId xmlns:p14="http://schemas.microsoft.com/office/powerpoint/2010/main" val="94345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Recovery friendly workplaces prevent feelings of stigma and isolation, and greatly improves employee’s chances of recovery. A supportive workplace environment can also help prevent relapse. </a:t>
            </a:r>
          </a:p>
          <a:p>
            <a:pPr marL="171450" indent="-171450">
              <a:buFont typeface="Arial" panose="020B0604020202020204" pitchFamily="34" charset="0"/>
              <a:buChar char="•"/>
            </a:pPr>
            <a:endParaRPr lang="en-US" dirty="0" smtClean="0"/>
          </a:p>
          <a:p>
            <a:r>
              <a:rPr lang="en-US" dirty="0" smtClean="0"/>
              <a:t>“People can and do recover. Recovery from substance use disorders has had several definitions. Although specific elements of these definitions differ, all agree that recovery goes beyond the remission of symptoms to include a positive change in the whole person. In this regard, “abstinence,” though often necessary, is not always sufficient to define recovery. There are many paths to recovery. People will choose their pathway based on their cultural values, their psychological and behavioral needs, and the nature of their substance use disorder.” – Jerome Adams,</a:t>
            </a:r>
            <a:r>
              <a:rPr lang="en-US" baseline="0" dirty="0" smtClean="0"/>
              <a:t> US Surgeon General</a:t>
            </a:r>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19</a:t>
            </a:fld>
            <a:endParaRPr lang="en-US"/>
          </a:p>
        </p:txBody>
      </p:sp>
    </p:spTree>
    <p:extLst>
      <p:ext uri="{BB962C8B-B14F-4D97-AF65-F5344CB8AC3E}">
        <p14:creationId xmlns:p14="http://schemas.microsoft.com/office/powerpoint/2010/main" val="2406810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workplace is NSC’s bread</a:t>
            </a:r>
            <a:r>
              <a:rPr lang="en-US" baseline="0" dirty="0" smtClean="0"/>
              <a:t> and butter and that we’ve been doing this for more than 100 years- i.e. trust what we have to say</a:t>
            </a:r>
          </a:p>
          <a:p>
            <a:pPr marL="628650" lvl="1" indent="-171450">
              <a:buFont typeface="Arial" panose="020B0604020202020204" pitchFamily="34" charset="0"/>
              <a:buChar char="•"/>
            </a:pPr>
            <a:r>
              <a:rPr lang="en-US" baseline="0" dirty="0" smtClean="0"/>
              <a:t>We have 15,000 members</a:t>
            </a:r>
          </a:p>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20</a:t>
            </a:fld>
            <a:endParaRPr lang="en-US"/>
          </a:p>
        </p:txBody>
      </p:sp>
    </p:spTree>
    <p:extLst>
      <p:ext uri="{BB962C8B-B14F-4D97-AF65-F5344CB8AC3E}">
        <p14:creationId xmlns:p14="http://schemas.microsoft.com/office/powerpoint/2010/main" val="3583405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National Safety Council (NSC) commissioned B2B International to conduct a survey with employers about their awareness of opioids-related issues, the impact of opioids on their organizations, and their processes and policies for dealing with it. The findings provide a robust picture of how employers are reacting to the opioid epidemic, and the support they are looking for organizations like NSC to provide them with. </a:t>
            </a:r>
          </a:p>
          <a:p>
            <a:endParaRPr lang="en-US" sz="1000" dirty="0" smtClean="0"/>
          </a:p>
          <a:p>
            <a:pPr marL="0" lvl="0" indent="0" defTabSz="914400">
              <a:spcBef>
                <a:spcPts val="0"/>
              </a:spcBef>
              <a:buClr>
                <a:srgbClr val="006951"/>
              </a:buClr>
              <a:buNone/>
            </a:pPr>
            <a:r>
              <a:rPr lang="en-GB" sz="1000" b="1" kern="1200" dirty="0" smtClean="0">
                <a:solidFill>
                  <a:schemeClr val="accent5"/>
                </a:solidFill>
                <a:latin typeface="+mn-lt"/>
                <a:ea typeface="+mn-ea"/>
                <a:cs typeface="+mn-cs"/>
              </a:rPr>
              <a:t>1. HR Decision Makers: </a:t>
            </a:r>
            <a:r>
              <a:rPr lang="en-GB" sz="1000" dirty="0" smtClean="0">
                <a:ea typeface="Calibri" panose="020F0502020204030204" pitchFamily="34" charset="0"/>
              </a:rPr>
              <a:t>Professionals who are involved in formulating employee / human resources policies affecting the recruitment, retention and well-being of the workforce. </a:t>
            </a:r>
            <a:br>
              <a:rPr lang="en-GB" sz="1000" dirty="0" smtClean="0">
                <a:ea typeface="Calibri" panose="020F0502020204030204" pitchFamily="34" charset="0"/>
              </a:rPr>
            </a:br>
            <a:endParaRPr lang="tr-TR" sz="1000" dirty="0" smtClean="0">
              <a:ea typeface="Calibri" panose="020F0502020204030204" pitchFamily="34" charset="0"/>
            </a:endParaRPr>
          </a:p>
          <a:p>
            <a:pPr marL="0" lvl="0" indent="0" defTabSz="914400">
              <a:spcBef>
                <a:spcPts val="0"/>
              </a:spcBef>
              <a:buClr>
                <a:srgbClr val="006951"/>
              </a:buClr>
              <a:buNone/>
            </a:pPr>
            <a:r>
              <a:rPr lang="en-GB" sz="1000" b="1" kern="1200" dirty="0" smtClean="0">
                <a:solidFill>
                  <a:schemeClr val="accent5"/>
                </a:solidFill>
                <a:latin typeface="+mn-lt"/>
                <a:ea typeface="+mn-ea"/>
                <a:cs typeface="+mn-cs"/>
              </a:rPr>
              <a:t>2. Safety Professionals: </a:t>
            </a:r>
            <a:r>
              <a:rPr lang="en-GB" sz="1000" dirty="0" smtClean="0">
                <a:ea typeface="Calibri" panose="020F0502020204030204" pitchFamily="34" charset="0"/>
              </a:rPr>
              <a:t>Mid/senior management level safety professionals, involved in workplace policies and initiatives surrounding risk management and safety protocols, inspection, training and/or monitoring.</a:t>
            </a:r>
          </a:p>
          <a:p>
            <a:pPr marL="0" lvl="0" indent="0" defTabSz="914400">
              <a:spcBef>
                <a:spcPts val="0"/>
              </a:spcBef>
              <a:buClr>
                <a:srgbClr val="006951"/>
              </a:buClr>
              <a:buNone/>
            </a:pPr>
            <a:endParaRPr lang="tr-TR" sz="1000" dirty="0" smtClean="0">
              <a:ea typeface="Calibri" panose="020F0502020204030204" pitchFamily="34" charset="0"/>
            </a:endParaRPr>
          </a:p>
          <a:p>
            <a:pPr marL="0" lvl="0" indent="0" defTabSz="914400">
              <a:spcBef>
                <a:spcPts val="0"/>
              </a:spcBef>
              <a:buClr>
                <a:srgbClr val="006951"/>
              </a:buClr>
              <a:buNone/>
            </a:pPr>
            <a:r>
              <a:rPr lang="en-GB" sz="1000" b="1" kern="1200" dirty="0" smtClean="0">
                <a:solidFill>
                  <a:schemeClr val="accent5"/>
                </a:solidFill>
                <a:latin typeface="+mn-lt"/>
                <a:ea typeface="+mn-ea"/>
                <a:cs typeface="+mn-cs"/>
              </a:rPr>
              <a:t>3. Managers: </a:t>
            </a:r>
            <a:r>
              <a:rPr lang="en-GB" sz="1000" dirty="0" smtClean="0">
                <a:ea typeface="Calibri" panose="020F0502020204030204" pitchFamily="34" charset="0"/>
              </a:rPr>
              <a:t>Mid / senior management level decision makers who may not be directly involved in HR or safety policy, but oversee, approve or sign-off initiatives, investments, training and workplace priorities.</a:t>
            </a:r>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r>
              <a:rPr lang="en-US" sz="1000" dirty="0" smtClean="0"/>
              <a:t>We contracted</a:t>
            </a:r>
            <a:r>
              <a:rPr lang="en-US" sz="1000" baseline="0" dirty="0" smtClean="0"/>
              <a:t> with an agency to reach these audiences (B2B)</a:t>
            </a:r>
            <a:endParaRPr lang="en-US" sz="1000" dirty="0" smtClean="0"/>
          </a:p>
          <a:p>
            <a:pPr marL="171450" indent="-171450">
              <a:buFont typeface="Arial" panose="020B0604020202020204" pitchFamily="34" charset="0"/>
              <a:buChar char="•"/>
            </a:pPr>
            <a:r>
              <a:rPr lang="en-US" sz="1000" dirty="0" smtClean="0"/>
              <a:t>The next set</a:t>
            </a:r>
            <a:r>
              <a:rPr lang="en-US" sz="1000" baseline="0" dirty="0" smtClean="0"/>
              <a:t> of survey results will be (hopefully) released in April 2019</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This survey is based on a geographically representative sample of US businesses, with a good mix of industries and company sizes. All represent organizations with 50 or more employees, and all are based in the US. While 23% of the businesses are global, all responses are focused on US operations.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solidFill>
                  <a:schemeClr val="tx1">
                    <a:lumMod val="50000"/>
                  </a:schemeClr>
                </a:solidFill>
              </a:rPr>
              <a:t>Main</a:t>
            </a:r>
            <a:r>
              <a:rPr lang="en-US" sz="1000" baseline="0" dirty="0" smtClean="0">
                <a:solidFill>
                  <a:schemeClr val="tx1">
                    <a:lumMod val="50000"/>
                  </a:schemeClr>
                </a:solidFill>
              </a:rPr>
              <a:t> focus of the questions and why we did this?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solidFill>
                  <a:schemeClr val="tx1">
                    <a:lumMod val="50000"/>
                  </a:schemeClr>
                </a:solidFill>
                <a:sym typeface="Wingdings" panose="05000000000000000000" pitchFamily="2" charset="2"/>
              </a:rPr>
              <a:t>Focused on what employers are currently doing and current beliefs surrounding substance misuse in their workplace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solidFill>
                  <a:schemeClr val="tx1">
                    <a:lumMod val="50000"/>
                  </a:schemeClr>
                </a:solidFill>
                <a:sym typeface="Wingdings" panose="05000000000000000000" pitchFamily="2" charset="2"/>
              </a:rPr>
              <a:t>We did this to further inform our interventions and help others to do this as well </a:t>
            </a:r>
            <a:endParaRPr lang="en-US" sz="1000"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5C8A98AC-0F09-439D-B799-49A2A6250895}" type="slidenum">
              <a:rPr lang="en-US" smtClean="0"/>
              <a:t>21</a:t>
            </a:fld>
            <a:endParaRPr lang="en-US"/>
          </a:p>
        </p:txBody>
      </p:sp>
    </p:spTree>
    <p:extLst>
      <p:ext uri="{BB962C8B-B14F-4D97-AF65-F5344CB8AC3E}">
        <p14:creationId xmlns:p14="http://schemas.microsoft.com/office/powerpoint/2010/main" val="217919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ANIMATION HERE</a:t>
            </a:r>
          </a:p>
          <a:p>
            <a:r>
              <a:rPr lang="en-US" dirty="0" smtClean="0"/>
              <a:t>*19.2% reduction in all opioids prescribed between 2006 and 2017, with a 56.5%</a:t>
            </a:r>
            <a:r>
              <a:rPr lang="en-US" baseline="0" dirty="0" smtClean="0"/>
              <a:t> reduction in high dosage opioids [</a:t>
            </a:r>
            <a:r>
              <a:rPr lang="en-US" u="sng" baseline="0" dirty="0" smtClean="0"/>
              <a:t>&gt;</a:t>
            </a:r>
            <a:r>
              <a:rPr lang="en-US" baseline="0" dirty="0" smtClean="0"/>
              <a:t>90 MME]</a:t>
            </a:r>
          </a:p>
        </p:txBody>
      </p:sp>
      <p:sp>
        <p:nvSpPr>
          <p:cNvPr id="4" name="Slide Number Placeholder 3"/>
          <p:cNvSpPr>
            <a:spLocks noGrp="1"/>
          </p:cNvSpPr>
          <p:nvPr>
            <p:ph type="sldNum" sz="quarter" idx="10"/>
          </p:nvPr>
        </p:nvSpPr>
        <p:spPr/>
        <p:txBody>
          <a:bodyPr/>
          <a:lstStyle/>
          <a:p>
            <a:fld id="{5C8A98AC-0F09-439D-B799-49A2A6250895}" type="slidenum">
              <a:rPr lang="en-US" smtClean="0"/>
              <a:t>4</a:t>
            </a:fld>
            <a:endParaRPr lang="en-US"/>
          </a:p>
        </p:txBody>
      </p:sp>
    </p:spTree>
    <p:extLst>
      <p:ext uri="{BB962C8B-B14F-4D97-AF65-F5344CB8AC3E}">
        <p14:creationId xmlns:p14="http://schemas.microsoft.com/office/powerpoint/2010/main" val="2314043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solidFill>
                  <a:schemeClr val="tx1">
                    <a:lumMod val="50000"/>
                  </a:schemeClr>
                </a:solidFill>
              </a:rPr>
              <a:t>Team comments</a:t>
            </a:r>
          </a:p>
          <a:p>
            <a:pPr marL="171450" indent="-171450">
              <a:buFont typeface="Arial" panose="020B0604020202020204" pitchFamily="34" charset="0"/>
              <a:buChar char="•"/>
            </a:pPr>
            <a:r>
              <a:rPr lang="en-US" sz="1000" dirty="0" smtClean="0">
                <a:solidFill>
                  <a:schemeClr val="tx1">
                    <a:lumMod val="50000"/>
                  </a:schemeClr>
                </a:solidFill>
              </a:rPr>
              <a:t>Pill limits</a:t>
            </a:r>
            <a:r>
              <a:rPr lang="en-US" sz="1000" baseline="0" dirty="0" smtClean="0">
                <a:solidFill>
                  <a:schemeClr val="tx1">
                    <a:lumMod val="50000"/>
                  </a:schemeClr>
                </a:solidFill>
              </a:rPr>
              <a:t> / education / alt pain mgmt coverage</a:t>
            </a:r>
          </a:p>
          <a:p>
            <a:pPr marL="171450" indent="-171450">
              <a:buFont typeface="Arial" panose="020B0604020202020204" pitchFamily="34" charset="0"/>
              <a:buChar char="•"/>
            </a:pPr>
            <a:r>
              <a:rPr lang="en-US" sz="1000" baseline="0" dirty="0" smtClean="0">
                <a:solidFill>
                  <a:schemeClr val="tx1">
                    <a:lumMod val="50000"/>
                  </a:schemeClr>
                </a:solidFill>
              </a:rPr>
              <a:t>Co pays, lack of options, unsure what works, not sure how to handle lapsing nature of SUDs</a:t>
            </a:r>
          </a:p>
          <a:p>
            <a:pPr marL="171450" indent="-171450">
              <a:buFont typeface="Arial" panose="020B0604020202020204" pitchFamily="34" charset="0"/>
              <a:buChar char="•"/>
            </a:pPr>
            <a:endParaRPr lang="en-US" sz="1000" dirty="0" smtClean="0">
              <a:solidFill>
                <a:schemeClr val="tx1">
                  <a:lumMod val="50000"/>
                </a:schemeClr>
              </a:solidFill>
            </a:endParaRPr>
          </a:p>
          <a:p>
            <a:pPr marL="171450" indent="-171450">
              <a:buFont typeface="Arial" panose="020B0604020202020204" pitchFamily="34" charset="0"/>
              <a:buChar char="•"/>
            </a:pPr>
            <a:endParaRPr lang="en-US" sz="1000"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5C8A98AC-0F09-439D-B799-49A2A6250895}" type="slidenum">
              <a:rPr lang="en-US" smtClean="0"/>
              <a:t>22</a:t>
            </a:fld>
            <a:endParaRPr lang="en-US"/>
          </a:p>
        </p:txBody>
      </p:sp>
    </p:spTree>
    <p:extLst>
      <p:ext uri="{BB962C8B-B14F-4D97-AF65-F5344CB8AC3E}">
        <p14:creationId xmlns:p14="http://schemas.microsoft.com/office/powerpoint/2010/main" val="562675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23</a:t>
            </a:fld>
            <a:endParaRPr lang="en-US"/>
          </a:p>
        </p:txBody>
      </p:sp>
    </p:spTree>
    <p:extLst>
      <p:ext uri="{BB962C8B-B14F-4D97-AF65-F5344CB8AC3E}">
        <p14:creationId xmlns:p14="http://schemas.microsoft.com/office/powerpoint/2010/main" val="3232703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n-US" sz="1200" dirty="0" smtClean="0"/>
              <a:t>The following recommendations and topics</a:t>
            </a:r>
            <a:r>
              <a:rPr lang="en-US" sz="1200" baseline="0" dirty="0" smtClean="0"/>
              <a:t> in the rest of the presentation can all be found within this toolkit which is FREE.</a:t>
            </a:r>
            <a:endParaRPr lang="en-US" sz="1200" dirty="0" smtClean="0"/>
          </a:p>
          <a:p>
            <a:pPr marL="171450" indent="-171450">
              <a:spcBef>
                <a:spcPts val="0"/>
              </a:spcBef>
              <a:buFont typeface="Arial" panose="020B0604020202020204" pitchFamily="34" charset="0"/>
              <a:buChar char="•"/>
            </a:pPr>
            <a:r>
              <a:rPr lang="en-US" sz="1200" dirty="0" smtClean="0"/>
              <a:t>Contents include but are not limited to: </a:t>
            </a:r>
          </a:p>
          <a:p>
            <a:pPr marL="457200" indent="-228600">
              <a:spcBef>
                <a:spcPts val="0"/>
              </a:spcBef>
              <a:buFont typeface="Arial" panose="020B0604020202020204" pitchFamily="34" charset="0"/>
              <a:buChar char="•"/>
            </a:pPr>
            <a:r>
              <a:rPr lang="en-US" sz="1200" dirty="0" smtClean="0"/>
              <a:t>Educational materials for employers and employees</a:t>
            </a:r>
          </a:p>
          <a:p>
            <a:pPr marL="457200" indent="-228600">
              <a:spcBef>
                <a:spcPts val="0"/>
              </a:spcBef>
              <a:buFont typeface="Arial" panose="020B0604020202020204" pitchFamily="34" charset="0"/>
              <a:buChar char="•"/>
            </a:pPr>
            <a:r>
              <a:rPr lang="en-US" sz="1200" dirty="0" smtClean="0"/>
              <a:t>Specific suites of documents targeted at HR professionals, EHS professionals, and manager and supervisors</a:t>
            </a:r>
          </a:p>
          <a:p>
            <a:pPr marL="457200" indent="-228600">
              <a:spcBef>
                <a:spcPts val="0"/>
              </a:spcBef>
              <a:buFont typeface="Arial" panose="020B0604020202020204" pitchFamily="34" charset="0"/>
              <a:buChar char="•"/>
            </a:pPr>
            <a:r>
              <a:rPr lang="en-US" sz="1200" dirty="0" smtClean="0"/>
              <a:t>5 minute safety talks</a:t>
            </a:r>
          </a:p>
          <a:p>
            <a:pPr marL="457200" indent="-228600">
              <a:spcBef>
                <a:spcPts val="0"/>
              </a:spcBef>
              <a:buFont typeface="Arial" panose="020B0604020202020204" pitchFamily="34" charset="0"/>
              <a:buChar char="•"/>
            </a:pPr>
            <a:r>
              <a:rPr lang="en-US" sz="1200" dirty="0" smtClean="0"/>
              <a:t>Medication safety and disposal</a:t>
            </a:r>
          </a:p>
          <a:p>
            <a:pPr marL="457200" indent="-228600">
              <a:spcBef>
                <a:spcPts val="0"/>
              </a:spcBef>
              <a:buFont typeface="Arial" panose="020B0604020202020204" pitchFamily="34" charset="0"/>
              <a:buChar char="•"/>
            </a:pPr>
            <a:r>
              <a:rPr lang="en-US" sz="1200" dirty="0" smtClean="0"/>
              <a:t>Sample policies</a:t>
            </a:r>
          </a:p>
          <a:p>
            <a:pPr marL="457200" indent="-228600">
              <a:spcBef>
                <a:spcPts val="0"/>
              </a:spcBef>
              <a:buFont typeface="Arial" panose="020B0604020202020204" pitchFamily="34" charset="0"/>
              <a:buChar char="•"/>
            </a:pPr>
            <a:r>
              <a:rPr lang="en-US" sz="1200" dirty="0" smtClean="0"/>
              <a:t>Employee opioid communication plan </a:t>
            </a:r>
          </a:p>
          <a:p>
            <a:pPr marL="457200" indent="-228600">
              <a:spcBef>
                <a:spcPts val="0"/>
              </a:spcBef>
              <a:buFont typeface="Arial" panose="020B0604020202020204" pitchFamily="34" charset="0"/>
              <a:buChar char="•"/>
            </a:pPr>
            <a:r>
              <a:rPr lang="en-US" sz="1200" dirty="0" smtClean="0"/>
              <a:t>Legal</a:t>
            </a:r>
            <a:r>
              <a:rPr lang="en-US" sz="1200" baseline="0" dirty="0" smtClean="0"/>
              <a:t> considerations </a:t>
            </a:r>
            <a:endParaRPr lang="en-US" sz="1200" dirty="0" smtClean="0"/>
          </a:p>
          <a:p>
            <a:pPr marL="457200" indent="-228600">
              <a:spcBef>
                <a:spcPts val="0"/>
              </a:spcBef>
              <a:buFont typeface="Arial" panose="020B0604020202020204" pitchFamily="34" charset="0"/>
              <a:buChar char="•"/>
            </a:pPr>
            <a:endParaRPr lang="en-US" sz="1200"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24</a:t>
            </a:fld>
            <a:endParaRPr lang="en-US"/>
          </a:p>
        </p:txBody>
      </p:sp>
    </p:spTree>
    <p:extLst>
      <p:ext uri="{BB962C8B-B14F-4D97-AF65-F5344CB8AC3E}">
        <p14:creationId xmlns:p14="http://schemas.microsoft.com/office/powerpoint/2010/main" val="1442230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 recommendations outline</a:t>
            </a:r>
            <a:r>
              <a:rPr lang="en-US" baseline="0" dirty="0" smtClean="0"/>
              <a:t> the rest of the presentation in the above order</a:t>
            </a:r>
          </a:p>
        </p:txBody>
      </p:sp>
      <p:sp>
        <p:nvSpPr>
          <p:cNvPr id="4" name="Slide Number Placeholder 3"/>
          <p:cNvSpPr>
            <a:spLocks noGrp="1"/>
          </p:cNvSpPr>
          <p:nvPr>
            <p:ph type="sldNum" sz="quarter" idx="10"/>
          </p:nvPr>
        </p:nvSpPr>
        <p:spPr/>
        <p:txBody>
          <a:bodyPr/>
          <a:lstStyle/>
          <a:p>
            <a:fld id="{5C8A98AC-0F09-439D-B799-49A2A6250895}" type="slidenum">
              <a:rPr lang="en-US" smtClean="0"/>
              <a:t>25</a:t>
            </a:fld>
            <a:endParaRPr lang="en-US"/>
          </a:p>
        </p:txBody>
      </p:sp>
    </p:spTree>
    <p:extLst>
      <p:ext uri="{BB962C8B-B14F-4D97-AF65-F5344CB8AC3E}">
        <p14:creationId xmlns:p14="http://schemas.microsoft.com/office/powerpoint/2010/main" val="3668111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 not feel overwhelmed by these, just making one of these changes (or a piece of one) can make a huge difference. </a:t>
            </a:r>
            <a:endParaRPr lang="en-US" dirty="0" smtClean="0"/>
          </a:p>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26</a:t>
            </a:fld>
            <a:endParaRPr lang="en-US"/>
          </a:p>
        </p:txBody>
      </p:sp>
    </p:spTree>
    <p:extLst>
      <p:ext uri="{BB962C8B-B14F-4D97-AF65-F5344CB8AC3E}">
        <p14:creationId xmlns:p14="http://schemas.microsoft.com/office/powerpoint/2010/main" val="319147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More than three out of five drug overdose deaths involve an </a:t>
            </a:r>
            <a:r>
              <a:rPr lang="en-US" sz="1200" b="0" i="0" u="sng" kern="1200" dirty="0" smtClean="0">
                <a:solidFill>
                  <a:schemeClr val="tx1"/>
                </a:solidFill>
                <a:effectLst/>
                <a:latin typeface="+mn-lt"/>
                <a:ea typeface="+mn-ea"/>
                <a:cs typeface="+mn-cs"/>
                <a:hlinkClick r:id="rId3"/>
              </a:rPr>
              <a:t>opioid</a:t>
            </a:r>
            <a:r>
              <a:rPr lang="en-US" sz="1200" b="0" i="0" kern="1200" dirty="0" smtClean="0">
                <a:solidFill>
                  <a:schemeClr val="tx1"/>
                </a:solidFill>
                <a:effectLst/>
                <a:latin typeface="+mn-lt"/>
                <a:ea typeface="+mn-ea"/>
                <a:cs typeface="+mn-cs"/>
              </a:rPr>
              <a:t>.</a:t>
            </a:r>
            <a:endParaRPr lang="en-US" sz="1200" baseline="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Opioid pain relievers and heroin contribute to more deaths than any other drug – around 130 people a day. This number has more than quadrupled since 1999.</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rgbClr val="FF0000"/>
                </a:solidFill>
                <a:latin typeface="+mn-lt"/>
                <a:ea typeface="+mn-ea"/>
                <a:cs typeface="+mn-cs"/>
              </a:rPr>
              <a:t>Evidence shows that some people who misuse opioid medications migrate to heroin because heroin is accessible and less costly. </a:t>
            </a:r>
            <a:r>
              <a:rPr lang="en-US" sz="1200" b="1" i="0" u="none" strike="noStrike" kern="1200" baseline="0" dirty="0" smtClean="0">
                <a:solidFill>
                  <a:srgbClr val="FF0000"/>
                </a:solidFill>
                <a:latin typeface="+mn-lt"/>
                <a:ea typeface="+mn-ea"/>
                <a:cs typeface="+mn-cs"/>
              </a:rPr>
              <a:t>In fact, nearly 80 percent of recent heroin initiates reported that they began their opioid use through the nonmedical use of prescription opioid medications</a:t>
            </a:r>
            <a:endParaRPr lang="en-US" sz="120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5</a:t>
            </a:fld>
            <a:endParaRPr lang="en-US"/>
          </a:p>
        </p:txBody>
      </p:sp>
    </p:spTree>
    <p:extLst>
      <p:ext uri="{BB962C8B-B14F-4D97-AF65-F5344CB8AC3E}">
        <p14:creationId xmlns:p14="http://schemas.microsoft.com/office/powerpoint/2010/main" val="235830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a:t>
            </a:r>
            <a:r>
              <a:rPr lang="en-US" baseline="0" dirty="0" err="1" smtClean="0"/>
              <a:t>aways</a:t>
            </a:r>
            <a:r>
              <a:rPr lang="en-US" baseline="0" dirty="0" smtClean="0"/>
              <a:t> from video: </a:t>
            </a:r>
          </a:p>
          <a:p>
            <a:pPr marL="171450" indent="-171450">
              <a:buFont typeface="Arial" panose="020B0604020202020204" pitchFamily="34" charset="0"/>
              <a:buChar char="•"/>
            </a:pPr>
            <a:r>
              <a:rPr lang="en-US" baseline="0" dirty="0" smtClean="0"/>
              <a:t>Baby boomers were first effected in 1990s, then in 2007 millennials see spikes in overdose deaths. Now the age group with the largest number of opioid deaths occur among those that are 25-34. </a:t>
            </a:r>
          </a:p>
          <a:p>
            <a:pPr marL="171450" indent="-171450">
              <a:buFont typeface="Arial" panose="020B0604020202020204" pitchFamily="34" charset="0"/>
              <a:buChar char="•"/>
            </a:pPr>
            <a:r>
              <a:rPr lang="en-US" baseline="0" dirty="0" smtClean="0"/>
              <a:t>Overdose deaths involving synthetic opioids (mostly fentanyl) increased by 921% from 2013. </a:t>
            </a:r>
          </a:p>
          <a:p>
            <a:pPr marL="171450" indent="-171450">
              <a:buFont typeface="Arial" panose="020B0604020202020204" pitchFamily="34" charset="0"/>
              <a:buChar char="•"/>
            </a:pPr>
            <a:r>
              <a:rPr lang="en-US" baseline="0" dirty="0" smtClean="0"/>
              <a:t>Overall, this epidemic is constantly evolving and we have to evolve to create solutions that work. </a:t>
            </a:r>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6</a:t>
            </a:fld>
            <a:endParaRPr lang="en-US"/>
          </a:p>
        </p:txBody>
      </p:sp>
    </p:spTree>
    <p:extLst>
      <p:ext uri="{BB962C8B-B14F-4D97-AF65-F5344CB8AC3E}">
        <p14:creationId xmlns:p14="http://schemas.microsoft.com/office/powerpoint/2010/main" val="166494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a:t>
            </a:r>
            <a:r>
              <a:rPr lang="en-US" baseline="0" dirty="0" smtClean="0"/>
              <a:t> everyone know you are going to cover the basics of opioids and substance use disorders to make sure everyone is on the same page</a:t>
            </a:r>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7</a:t>
            </a:fld>
            <a:endParaRPr lang="en-US"/>
          </a:p>
        </p:txBody>
      </p:sp>
    </p:spTree>
    <p:extLst>
      <p:ext uri="{BB962C8B-B14F-4D97-AF65-F5344CB8AC3E}">
        <p14:creationId xmlns:p14="http://schemas.microsoft.com/office/powerpoint/2010/main" val="415362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0" i="0" u="none" strike="noStrike" kern="1200" baseline="0" dirty="0" smtClean="0">
                <a:solidFill>
                  <a:schemeClr val="tx1"/>
                </a:solidFill>
                <a:latin typeface="+mn-lt"/>
                <a:ea typeface="+mn-ea"/>
                <a:cs typeface="+mn-cs"/>
              </a:rPr>
              <a:t>Opioid pain relievers are the most commonly prescribed for a variety of painful conditions, including dental and injury-related pain.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dirty="0" smtClean="0">
                <a:solidFill>
                  <a:schemeClr val="tx1"/>
                </a:solidFill>
                <a:latin typeface="+mn-lt"/>
                <a:ea typeface="+mn-ea"/>
                <a:cs typeface="+mn-cs"/>
              </a:rPr>
              <a:t>Illicit opioids include heroin, fentanyl (in illicit form it’s a powder), and others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dirty="0" smtClean="0">
                <a:solidFill>
                  <a:schemeClr val="tx1"/>
                </a:solidFill>
                <a:latin typeface="+mn-lt"/>
                <a:ea typeface="+mn-ea"/>
                <a:cs typeface="+mn-cs"/>
              </a:rPr>
              <a:t>They reduce the intensity of pain signals reaching the brain and affect those brain areas controlling emotion, which diminishes the effects of a painful stimulus.</a:t>
            </a:r>
          </a:p>
        </p:txBody>
      </p:sp>
      <p:sp>
        <p:nvSpPr>
          <p:cNvPr id="4" name="Slide Number Placeholder 3"/>
          <p:cNvSpPr>
            <a:spLocks noGrp="1"/>
          </p:cNvSpPr>
          <p:nvPr>
            <p:ph type="sldNum" sz="quarter" idx="10"/>
          </p:nvPr>
        </p:nvSpPr>
        <p:spPr/>
        <p:txBody>
          <a:bodyPr/>
          <a:lstStyle/>
          <a:p>
            <a:fld id="{5C8A98AC-0F09-439D-B799-49A2A6250895}" type="slidenum">
              <a:rPr lang="en-US" smtClean="0"/>
              <a:t>8</a:t>
            </a:fld>
            <a:endParaRPr lang="en-US"/>
          </a:p>
        </p:txBody>
      </p:sp>
    </p:spTree>
    <p:extLst>
      <p:ext uri="{BB962C8B-B14F-4D97-AF65-F5344CB8AC3E}">
        <p14:creationId xmlns:p14="http://schemas.microsoft.com/office/powerpoint/2010/main" val="356172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Important</a:t>
            </a:r>
            <a:r>
              <a:rPr lang="en-US" sz="1200" baseline="0" dirty="0" smtClean="0"/>
              <a:t> to address what a SUD is before we can get into opioids specifically </a:t>
            </a:r>
            <a:endParaRPr lang="en-US" sz="1200" dirty="0" smtClean="0"/>
          </a:p>
          <a:p>
            <a:pPr marL="171450" indent="-171450">
              <a:buFont typeface="Arial" panose="020B0604020202020204" pitchFamily="34" charset="0"/>
              <a:buChar char="•"/>
            </a:pPr>
            <a:r>
              <a:rPr lang="en-US" sz="1200" dirty="0" smtClean="0"/>
              <a:t>SUDs can impair physical health, mental health and other functioning. </a:t>
            </a:r>
          </a:p>
          <a:p>
            <a:pPr marL="171450" indent="-171450">
              <a:buFont typeface="Arial" panose="020B0604020202020204" pitchFamily="34" charset="0"/>
              <a:buChar char="•"/>
            </a:pPr>
            <a:r>
              <a:rPr lang="en-US" dirty="0" smtClean="0"/>
              <a:t>This disease is not caused by moral shortcomings or weakness of character, and it is not a choice that someone makes. </a:t>
            </a:r>
          </a:p>
          <a:p>
            <a:pPr marL="171450" indent="-171450">
              <a:buFont typeface="Arial" panose="020B0604020202020204" pitchFamily="34" charset="0"/>
              <a:buChar char="•"/>
            </a:pPr>
            <a:r>
              <a:rPr lang="en-US" dirty="0" smtClean="0"/>
              <a:t>SUDs are treatable, and recovery is the expected outcome of treatment. </a:t>
            </a:r>
          </a:p>
          <a:p>
            <a:pPr marL="171450" indent="-171450">
              <a:buFont typeface="Arial" panose="020B0604020202020204" pitchFamily="34" charset="0"/>
              <a:buChar char="•"/>
            </a:pPr>
            <a:r>
              <a:rPr lang="en-US" dirty="0" smtClean="0"/>
              <a:t>Substance use disorders don’t discriminate – people of all ages, genders, races, of any socioeconomic status, and living any geographic region can be affected. Data demonstrate this clearly: </a:t>
            </a:r>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9</a:t>
            </a:fld>
            <a:endParaRPr lang="en-US"/>
          </a:p>
        </p:txBody>
      </p:sp>
    </p:spTree>
    <p:extLst>
      <p:ext uri="{BB962C8B-B14F-4D97-AF65-F5344CB8AC3E}">
        <p14:creationId xmlns:p14="http://schemas.microsoft.com/office/powerpoint/2010/main" val="94075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dirty="0" smtClean="0">
                <a:solidFill>
                  <a:schemeClr val="tx1"/>
                </a:solidFill>
                <a:latin typeface="+mn-lt"/>
                <a:ea typeface="+mn-ea"/>
                <a:cs typeface="+mn-cs"/>
              </a:rPr>
              <a:t>As an employer, you cant control this but good to know– it’s a complex problem, look at protective factors such as prosocial involvement in work and employment as a whole </a:t>
            </a:r>
          </a:p>
          <a:p>
            <a:pPr marL="171450"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Personal or family history of addiction or substance misuse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dirty="0" smtClean="0">
                <a:solidFill>
                  <a:schemeClr val="tx1"/>
                </a:solidFill>
                <a:latin typeface="+mn-lt"/>
                <a:ea typeface="+mn-ea"/>
                <a:cs typeface="+mn-cs"/>
              </a:rPr>
              <a:t>While 84% of doctors screen for an individual history of addiction or misuse, only 32% of doctors are screening for a family history before prescribing opioid pain relievers</a:t>
            </a:r>
          </a:p>
          <a:p>
            <a:pPr marL="171450"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Past participation in previous treatment programs for alcoholism or addiction</a:t>
            </a:r>
          </a:p>
          <a:p>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10</a:t>
            </a:fld>
            <a:endParaRPr lang="en-US"/>
          </a:p>
        </p:txBody>
      </p:sp>
    </p:spTree>
    <p:extLst>
      <p:ext uri="{BB962C8B-B14F-4D97-AF65-F5344CB8AC3E}">
        <p14:creationId xmlns:p14="http://schemas.microsoft.com/office/powerpoint/2010/main" val="341565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Reducing</a:t>
            </a:r>
            <a:r>
              <a:rPr lang="en-US" baseline="0" dirty="0" smtClean="0"/>
              <a:t> access, education / awareness, prescriber education, safe disposal</a:t>
            </a:r>
          </a:p>
          <a:p>
            <a:pPr marL="171450" indent="-171450">
              <a:buFont typeface="Arial" panose="020B0604020202020204" pitchFamily="34" charset="0"/>
              <a:buChar char="•"/>
            </a:pPr>
            <a:r>
              <a:rPr lang="en-US" baseline="0" dirty="0" smtClean="0"/>
              <a:t>Increasing access / support, destigmatizing </a:t>
            </a:r>
          </a:p>
          <a:p>
            <a:pPr marL="171450" indent="-171450">
              <a:buFont typeface="Arial" panose="020B0604020202020204" pitchFamily="34" charset="0"/>
              <a:buChar char="•"/>
            </a:pPr>
            <a:r>
              <a:rPr lang="en-US" dirty="0" smtClean="0"/>
              <a:t>Naloxone / other linking to care for people w/OUD</a:t>
            </a:r>
          </a:p>
          <a:p>
            <a:pPr marL="171450" indent="-171450">
              <a:buFont typeface="Arial" panose="020B0604020202020204" pitchFamily="34" charset="0"/>
              <a:buChar char="•"/>
            </a:pPr>
            <a:r>
              <a:rPr lang="en-US" dirty="0" smtClean="0"/>
              <a:t>SES</a:t>
            </a:r>
            <a:r>
              <a:rPr lang="en-US" baseline="0" dirty="0" smtClean="0"/>
              <a:t> / employment / homelessness </a:t>
            </a:r>
            <a:endParaRPr lang="en-US" dirty="0"/>
          </a:p>
        </p:txBody>
      </p:sp>
      <p:sp>
        <p:nvSpPr>
          <p:cNvPr id="4" name="Slide Number Placeholder 3"/>
          <p:cNvSpPr>
            <a:spLocks noGrp="1"/>
          </p:cNvSpPr>
          <p:nvPr>
            <p:ph type="sldNum" sz="quarter" idx="10"/>
          </p:nvPr>
        </p:nvSpPr>
        <p:spPr/>
        <p:txBody>
          <a:bodyPr/>
          <a:lstStyle/>
          <a:p>
            <a:fld id="{5C8A98AC-0F09-439D-B799-49A2A6250895}" type="slidenum">
              <a:rPr lang="en-US" smtClean="0"/>
              <a:t>11</a:t>
            </a:fld>
            <a:endParaRPr lang="en-US"/>
          </a:p>
        </p:txBody>
      </p:sp>
    </p:spTree>
    <p:extLst>
      <p:ext uri="{BB962C8B-B14F-4D97-AF65-F5344CB8AC3E}">
        <p14:creationId xmlns:p14="http://schemas.microsoft.com/office/powerpoint/2010/main" val="290364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08CB5A-B4BB-2446-B351-E4A0BD3A7EFD}"/>
              </a:ext>
            </a:extLst>
          </p:cNvPr>
          <p:cNvSpPr txBox="1">
            <a:spLocks/>
          </p:cNvSpPr>
          <p:nvPr userDrawn="1"/>
        </p:nvSpPr>
        <p:spPr>
          <a:xfrm>
            <a:off x="3755322" y="2380232"/>
            <a:ext cx="4632539" cy="1025350"/>
          </a:xfrm>
          <a:prstGeom prst="rect">
            <a:avLst/>
          </a:prstGeom>
        </p:spPr>
        <p:txBody>
          <a:bodyPr anchor="b">
            <a:normAutofit lnSpcReduction="1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dirty="0"/>
              <a:t>Click to edit </a:t>
            </a:r>
            <a:br>
              <a:rPr lang="en-US" dirty="0"/>
            </a:br>
            <a:r>
              <a:rPr lang="en-US" dirty="0"/>
              <a:t>Master title style</a:t>
            </a:r>
          </a:p>
        </p:txBody>
      </p:sp>
      <p:sp>
        <p:nvSpPr>
          <p:cNvPr id="4" name="Subtitle 2">
            <a:extLst>
              <a:ext uri="{FF2B5EF4-FFF2-40B4-BE49-F238E27FC236}">
                <a16:creationId xmlns:a16="http://schemas.microsoft.com/office/drawing/2014/main" id="{3B2C0E49-616D-5C42-B059-0911887E1399}"/>
              </a:ext>
            </a:extLst>
          </p:cNvPr>
          <p:cNvSpPr txBox="1">
            <a:spLocks/>
          </p:cNvSpPr>
          <p:nvPr userDrawn="1"/>
        </p:nvSpPr>
        <p:spPr>
          <a:xfrm>
            <a:off x="3755322" y="3612321"/>
            <a:ext cx="4632539" cy="5681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a:t>Click to edit Master subtitle style</a:t>
            </a:r>
            <a:endParaRPr lang="en-US" dirty="0"/>
          </a:p>
        </p:txBody>
      </p:sp>
    </p:spTree>
    <p:extLst>
      <p:ext uri="{BB962C8B-B14F-4D97-AF65-F5344CB8AC3E}">
        <p14:creationId xmlns:p14="http://schemas.microsoft.com/office/powerpoint/2010/main" val="330777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783691"/>
            <a:ext cx="7886700" cy="994172"/>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0" y="1786991"/>
            <a:ext cx="7886700" cy="293872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B43C8CC1-9261-5546-99E0-3A9790C8D716}"/>
              </a:ext>
            </a:extLst>
          </p:cNvPr>
          <p:cNvPicPr>
            <a:picLocks noChangeAspect="1"/>
          </p:cNvPicPr>
          <p:nvPr userDrawn="1"/>
        </p:nvPicPr>
        <p:blipFill>
          <a:blip r:embed="rId2"/>
          <a:stretch>
            <a:fillRect/>
          </a:stretch>
        </p:blipFill>
        <p:spPr>
          <a:xfrm>
            <a:off x="0" y="0"/>
            <a:ext cx="9144000" cy="736600"/>
          </a:xfrm>
          <a:prstGeom prst="rect">
            <a:avLst/>
          </a:prstGeom>
        </p:spPr>
      </p:pic>
      <p:sp>
        <p:nvSpPr>
          <p:cNvPr id="6" name="Rectangle 5">
            <a:extLst>
              <a:ext uri="{FF2B5EF4-FFF2-40B4-BE49-F238E27FC236}">
                <a16:creationId xmlns:a16="http://schemas.microsoft.com/office/drawing/2014/main" id="{B11C840C-D1D5-0844-B317-DF70F954477E}"/>
              </a:ext>
            </a:extLst>
          </p:cNvPr>
          <p:cNvSpPr>
            <a:spLocks noChangeArrowheads="1"/>
          </p:cNvSpPr>
          <p:nvPr userDrawn="1"/>
        </p:nvSpPr>
        <p:spPr bwMode="auto">
          <a:xfrm>
            <a:off x="68102" y="4885721"/>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solidFill>
                  <a:schemeClr val="bg1">
                    <a:lumMod val="75000"/>
                  </a:schemeClr>
                </a:solidFill>
              </a:rPr>
              <a:t>© 2019 National Safety Council</a:t>
            </a:r>
          </a:p>
        </p:txBody>
      </p:sp>
    </p:spTree>
    <p:extLst>
      <p:ext uri="{BB962C8B-B14F-4D97-AF65-F5344CB8AC3E}">
        <p14:creationId xmlns:p14="http://schemas.microsoft.com/office/powerpoint/2010/main" val="334884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AC347-6B53-4542-BD55-16599376C441}"/>
              </a:ext>
            </a:extLst>
          </p:cNvPr>
          <p:cNvPicPr>
            <a:picLocks noChangeAspect="1"/>
          </p:cNvPicPr>
          <p:nvPr userDrawn="1"/>
        </p:nvPicPr>
        <p:blipFill>
          <a:blip r:embed="rId2"/>
          <a:stretch>
            <a:fillRect/>
          </a:stretch>
        </p:blipFill>
        <p:spPr>
          <a:xfrm>
            <a:off x="0" y="0"/>
            <a:ext cx="9144000" cy="736600"/>
          </a:xfrm>
          <a:prstGeom prst="rect">
            <a:avLst/>
          </a:prstGeom>
        </p:spPr>
      </p:pic>
      <p:sp>
        <p:nvSpPr>
          <p:cNvPr id="4" name="Rectangle 3">
            <a:extLst>
              <a:ext uri="{FF2B5EF4-FFF2-40B4-BE49-F238E27FC236}">
                <a16:creationId xmlns:a16="http://schemas.microsoft.com/office/drawing/2014/main" id="{1C89166C-5B58-9740-B8FC-51645F128983}"/>
              </a:ext>
            </a:extLst>
          </p:cNvPr>
          <p:cNvSpPr>
            <a:spLocks noChangeArrowheads="1"/>
          </p:cNvSpPr>
          <p:nvPr userDrawn="1"/>
        </p:nvSpPr>
        <p:spPr bwMode="auto">
          <a:xfrm>
            <a:off x="68102" y="4885721"/>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solidFill>
                  <a:schemeClr val="bg1">
                    <a:lumMod val="75000"/>
                  </a:schemeClr>
                </a:solidFill>
              </a:rPr>
              <a:t>© 2019 National Safety Council</a:t>
            </a:r>
          </a:p>
        </p:txBody>
      </p:sp>
      <p:sp>
        <p:nvSpPr>
          <p:cNvPr id="5" name="Title 1">
            <a:extLst>
              <a:ext uri="{FF2B5EF4-FFF2-40B4-BE49-F238E27FC236}">
                <a16:creationId xmlns:a16="http://schemas.microsoft.com/office/drawing/2014/main" id="{6AED2DF0-BF77-9149-8FB7-82870EE67623}"/>
              </a:ext>
            </a:extLst>
          </p:cNvPr>
          <p:cNvSpPr>
            <a:spLocks noGrp="1"/>
          </p:cNvSpPr>
          <p:nvPr>
            <p:ph type="title"/>
          </p:nvPr>
        </p:nvSpPr>
        <p:spPr>
          <a:xfrm>
            <a:off x="628650" y="783691"/>
            <a:ext cx="7886700" cy="994172"/>
          </a:xfrm>
          <a:prstGeom prst="rect">
            <a:avLst/>
          </a:prstGeo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B64B28DB-10B2-B840-B498-6C82FA83407C}"/>
              </a:ext>
            </a:extLst>
          </p:cNvPr>
          <p:cNvSpPr>
            <a:spLocks noGrp="1"/>
          </p:cNvSpPr>
          <p:nvPr>
            <p:ph idx="1"/>
          </p:nvPr>
        </p:nvSpPr>
        <p:spPr>
          <a:xfrm>
            <a:off x="628650" y="1786991"/>
            <a:ext cx="7886700" cy="293872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865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59C23-0C02-3240-8A8E-7C41F7BA69B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C54F0456-8246-D649-8D7E-0798C858ED42}"/>
              </a:ext>
            </a:extLst>
          </p:cNvPr>
          <p:cNvSpPr>
            <a:spLocks noChangeArrowheads="1"/>
          </p:cNvSpPr>
          <p:nvPr userDrawn="1"/>
        </p:nvSpPr>
        <p:spPr bwMode="auto">
          <a:xfrm>
            <a:off x="68102" y="4885721"/>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solidFill>
                  <a:schemeClr val="bg1">
                    <a:lumMod val="75000"/>
                  </a:schemeClr>
                </a:solidFill>
              </a:rPr>
              <a:t>© 2019 National Safety Council</a:t>
            </a:r>
          </a:p>
        </p:txBody>
      </p:sp>
      <p:sp>
        <p:nvSpPr>
          <p:cNvPr id="5" name="Title 1">
            <a:extLst>
              <a:ext uri="{FF2B5EF4-FFF2-40B4-BE49-F238E27FC236}">
                <a16:creationId xmlns:a16="http://schemas.microsoft.com/office/drawing/2014/main" id="{475C54C8-0BC0-004C-9012-50E29E95BCF0}"/>
              </a:ext>
            </a:extLst>
          </p:cNvPr>
          <p:cNvSpPr>
            <a:spLocks noGrp="1"/>
          </p:cNvSpPr>
          <p:nvPr>
            <p:ph type="title"/>
          </p:nvPr>
        </p:nvSpPr>
        <p:spPr>
          <a:xfrm>
            <a:off x="628650" y="783691"/>
            <a:ext cx="7886700" cy="994172"/>
          </a:xfrm>
          <a:prstGeom prst="rect">
            <a:avLst/>
          </a:prstGeo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90565ACB-5B39-6B42-B4C5-DD01CD207A9B}"/>
              </a:ext>
            </a:extLst>
          </p:cNvPr>
          <p:cNvSpPr>
            <a:spLocks noGrp="1"/>
          </p:cNvSpPr>
          <p:nvPr>
            <p:ph idx="1"/>
          </p:nvPr>
        </p:nvSpPr>
        <p:spPr>
          <a:xfrm>
            <a:off x="628650" y="1786991"/>
            <a:ext cx="7886700" cy="293872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427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5A045F-51E6-2641-8A4A-4211780B5CE1}"/>
              </a:ext>
            </a:extLst>
          </p:cNvPr>
          <p:cNvPicPr>
            <a:picLocks noChangeAspect="1"/>
          </p:cNvPicPr>
          <p:nvPr userDrawn="1"/>
        </p:nvPicPr>
        <p:blipFill>
          <a:blip r:embed="rId2"/>
          <a:stretch>
            <a:fillRect/>
          </a:stretch>
        </p:blipFill>
        <p:spPr>
          <a:xfrm>
            <a:off x="0" y="0"/>
            <a:ext cx="9144000" cy="609600"/>
          </a:xfrm>
          <a:prstGeom prst="rect">
            <a:avLst/>
          </a:prstGeom>
        </p:spPr>
      </p:pic>
      <p:sp>
        <p:nvSpPr>
          <p:cNvPr id="4" name="Rectangle 3">
            <a:extLst>
              <a:ext uri="{FF2B5EF4-FFF2-40B4-BE49-F238E27FC236}">
                <a16:creationId xmlns:a16="http://schemas.microsoft.com/office/drawing/2014/main" id="{3C16C230-FEE1-F14A-906B-22AEB44E6CD8}"/>
              </a:ext>
            </a:extLst>
          </p:cNvPr>
          <p:cNvSpPr>
            <a:spLocks noChangeArrowheads="1"/>
          </p:cNvSpPr>
          <p:nvPr userDrawn="1"/>
        </p:nvSpPr>
        <p:spPr bwMode="auto">
          <a:xfrm>
            <a:off x="68102" y="4885721"/>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solidFill>
                  <a:schemeClr val="bg1">
                    <a:lumMod val="75000"/>
                  </a:schemeClr>
                </a:solidFill>
              </a:rPr>
              <a:t>© 2019 National Safety Council</a:t>
            </a:r>
          </a:p>
        </p:txBody>
      </p:sp>
      <p:sp>
        <p:nvSpPr>
          <p:cNvPr id="5" name="Title 1">
            <a:extLst>
              <a:ext uri="{FF2B5EF4-FFF2-40B4-BE49-F238E27FC236}">
                <a16:creationId xmlns:a16="http://schemas.microsoft.com/office/drawing/2014/main" id="{AD311684-DD06-B849-89F3-32A438BEBC80}"/>
              </a:ext>
            </a:extLst>
          </p:cNvPr>
          <p:cNvSpPr>
            <a:spLocks noGrp="1"/>
          </p:cNvSpPr>
          <p:nvPr>
            <p:ph type="title"/>
          </p:nvPr>
        </p:nvSpPr>
        <p:spPr>
          <a:xfrm>
            <a:off x="628650" y="797909"/>
            <a:ext cx="7886700" cy="993775"/>
          </a:xfrm>
          <a:prstGeom prst="rect">
            <a:avLst/>
          </a:prstGeo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E88F960B-F54A-EE4D-A26D-AC85D2656A1E}"/>
              </a:ext>
            </a:extLst>
          </p:cNvPr>
          <p:cNvSpPr>
            <a:spLocks noGrp="1"/>
          </p:cNvSpPr>
          <p:nvPr>
            <p:ph sz="half" idx="1"/>
          </p:nvPr>
        </p:nvSpPr>
        <p:spPr>
          <a:xfrm>
            <a:off x="628650" y="1798664"/>
            <a:ext cx="3867150" cy="326231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42C9A395-EF07-C04A-A3CB-B3798A325378}"/>
              </a:ext>
            </a:extLst>
          </p:cNvPr>
          <p:cNvSpPr>
            <a:spLocks noGrp="1"/>
          </p:cNvSpPr>
          <p:nvPr>
            <p:ph sz="half" idx="2"/>
          </p:nvPr>
        </p:nvSpPr>
        <p:spPr>
          <a:xfrm>
            <a:off x="4648200" y="1798664"/>
            <a:ext cx="3867150" cy="326231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70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87EE91-80FF-5347-9596-54AC3F2841E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9DBA5664-C62B-3A4A-8BEE-B8AD6BB09949}"/>
              </a:ext>
            </a:extLst>
          </p:cNvPr>
          <p:cNvSpPr>
            <a:spLocks noGrp="1"/>
          </p:cNvSpPr>
          <p:nvPr>
            <p:ph type="title"/>
          </p:nvPr>
        </p:nvSpPr>
        <p:spPr>
          <a:xfrm>
            <a:off x="2589187" y="2436652"/>
            <a:ext cx="6167356" cy="1802134"/>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1803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0E3FD3-429C-E54A-96BB-6872B241DB61}"/>
              </a:ext>
            </a:extLst>
          </p:cNvPr>
          <p:cNvPicPr>
            <a:picLocks noChangeAspect="1"/>
          </p:cNvPicPr>
          <p:nvPr userDrawn="1"/>
        </p:nvPicPr>
        <p:blipFill>
          <a:blip r:embed="rId8"/>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316A16AD-E31D-9548-BF0A-86639064A346}"/>
              </a:ext>
            </a:extLst>
          </p:cNvPr>
          <p:cNvSpPr>
            <a:spLocks noChangeArrowheads="1"/>
          </p:cNvSpPr>
          <p:nvPr userDrawn="1"/>
        </p:nvSpPr>
        <p:spPr bwMode="auto">
          <a:xfrm>
            <a:off x="246063" y="6426200"/>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t>© 2018 National Safety Council</a:t>
            </a:r>
          </a:p>
        </p:txBody>
      </p:sp>
      <p:sp>
        <p:nvSpPr>
          <p:cNvPr id="11" name="Rectangle 10">
            <a:extLst>
              <a:ext uri="{FF2B5EF4-FFF2-40B4-BE49-F238E27FC236}">
                <a16:creationId xmlns:a16="http://schemas.microsoft.com/office/drawing/2014/main" id="{92894F73-FF02-C74C-88D7-1AD3DCC21C5B}"/>
              </a:ext>
            </a:extLst>
          </p:cNvPr>
          <p:cNvSpPr>
            <a:spLocks noChangeArrowheads="1"/>
          </p:cNvSpPr>
          <p:nvPr userDrawn="1"/>
        </p:nvSpPr>
        <p:spPr bwMode="auto">
          <a:xfrm>
            <a:off x="68102" y="4885721"/>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solidFill>
                  <a:schemeClr val="bg1">
                    <a:lumMod val="75000"/>
                  </a:schemeClr>
                </a:solidFill>
              </a:rPr>
              <a:t>© 2019 National Safety Council</a:t>
            </a:r>
          </a:p>
        </p:txBody>
      </p:sp>
    </p:spTree>
    <p:extLst>
      <p:ext uri="{BB962C8B-B14F-4D97-AF65-F5344CB8AC3E}">
        <p14:creationId xmlns:p14="http://schemas.microsoft.com/office/powerpoint/2010/main" val="2285365434"/>
      </p:ext>
    </p:extLst>
  </p:cSld>
  <p:clrMap bg1="lt1" tx1="dk1" bg2="lt2" tx2="dk2" accent1="accent1" accent2="accent2" accent3="accent3" accent4="accent4" accent5="accent5" accent6="accent6" hlink="hlink" folHlink="folHlink"/>
  <p:sldLayoutIdLst>
    <p:sldLayoutId id="2147483693" r:id="rId1"/>
    <p:sldLayoutId id="2147483662" r:id="rId2"/>
    <p:sldLayoutId id="2147483666" r:id="rId3"/>
    <p:sldLayoutId id="2147483692" r:id="rId4"/>
    <p:sldLayoutId id="2147483688" r:id="rId5"/>
    <p:sldLayoutId id="2147483695" r:id="rId6"/>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mailto:Rachael.cooper@nsc.or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lozomOhIZRM"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EF2F-3616-7049-8AB6-ADE8FA846992}"/>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142249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Developing an Opioid Use Disorder</a:t>
            </a:r>
            <a:endParaRPr lang="en-US" dirty="0"/>
          </a:p>
        </p:txBody>
      </p:sp>
      <p:sp>
        <p:nvSpPr>
          <p:cNvPr id="5" name="TextBox 4"/>
          <p:cNvSpPr txBox="1"/>
          <p:nvPr/>
        </p:nvSpPr>
        <p:spPr>
          <a:xfrm>
            <a:off x="628650" y="3962980"/>
            <a:ext cx="1483777" cy="584775"/>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Personal &amp; Family History </a:t>
            </a:r>
            <a:endParaRPr lang="en-US" sz="1600" dirty="0">
              <a:latin typeface="Arial" panose="020B0604020202020204" pitchFamily="34" charset="0"/>
              <a:cs typeface="Arial" panose="020B0604020202020204" pitchFamily="34" charset="0"/>
            </a:endParaRPr>
          </a:p>
        </p:txBody>
      </p:sp>
      <p:sp>
        <p:nvSpPr>
          <p:cNvPr id="6" name="TextBox 5"/>
          <p:cNvSpPr txBox="1"/>
          <p:nvPr/>
        </p:nvSpPr>
        <p:spPr>
          <a:xfrm>
            <a:off x="2803088" y="3962980"/>
            <a:ext cx="1275888"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Previous Treatment </a:t>
            </a:r>
          </a:p>
        </p:txBody>
      </p:sp>
      <p:sp>
        <p:nvSpPr>
          <p:cNvPr id="8" name="TextBox 7"/>
          <p:cNvSpPr txBox="1"/>
          <p:nvPr/>
        </p:nvSpPr>
        <p:spPr>
          <a:xfrm>
            <a:off x="4836077" y="3962980"/>
            <a:ext cx="1412939"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Depression or Anxiety</a:t>
            </a:r>
          </a:p>
        </p:txBody>
      </p:sp>
      <p:sp>
        <p:nvSpPr>
          <p:cNvPr id="9" name="TextBox 8"/>
          <p:cNvSpPr txBox="1"/>
          <p:nvPr/>
        </p:nvSpPr>
        <p:spPr>
          <a:xfrm>
            <a:off x="7033034" y="3962980"/>
            <a:ext cx="1412939"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Long Term Use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316" t="33752" r="76700" b="43325"/>
          <a:stretch/>
        </p:blipFill>
        <p:spPr>
          <a:xfrm>
            <a:off x="591739" y="2167453"/>
            <a:ext cx="1553075" cy="1572063"/>
          </a:xfrm>
          <a:prstGeom prst="ellipse">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9298" t="33684" r="54035" b="43626"/>
          <a:stretch/>
        </p:blipFill>
        <p:spPr>
          <a:xfrm>
            <a:off x="2679032" y="2167453"/>
            <a:ext cx="1524000" cy="1556085"/>
          </a:xfrm>
          <a:prstGeom prst="ellipse">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2281" t="33918" r="31053" b="43158"/>
          <a:stretch/>
        </p:blipFill>
        <p:spPr>
          <a:xfrm>
            <a:off x="4780547" y="2167453"/>
            <a:ext cx="1524000" cy="1572127"/>
          </a:xfrm>
          <a:prstGeom prst="ellipse">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7018" t="34152" r="6315" b="43626"/>
          <a:stretch/>
        </p:blipFill>
        <p:spPr>
          <a:xfrm>
            <a:off x="6977504" y="2183495"/>
            <a:ext cx="1524000" cy="1524000"/>
          </a:xfrm>
          <a:prstGeom prst="ellipse">
            <a:avLst/>
          </a:prstGeom>
        </p:spPr>
      </p:pic>
    </p:spTree>
    <p:extLst>
      <p:ext uri="{BB962C8B-B14F-4D97-AF65-F5344CB8AC3E}">
        <p14:creationId xmlns:p14="http://schemas.microsoft.com/office/powerpoint/2010/main" val="3517491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Opioid Crisis</a:t>
            </a:r>
            <a:endParaRPr lang="en-US" dirty="0"/>
          </a:p>
        </p:txBody>
      </p:sp>
      <p:sp>
        <p:nvSpPr>
          <p:cNvPr id="3" name="Content Placeholder 2"/>
          <p:cNvSpPr>
            <a:spLocks noGrp="1"/>
          </p:cNvSpPr>
          <p:nvPr>
            <p:ph sz="half" idx="1"/>
          </p:nvPr>
        </p:nvSpPr>
        <p:spPr>
          <a:xfrm>
            <a:off x="628650" y="1593669"/>
            <a:ext cx="7886700" cy="3091347"/>
          </a:xfrm>
        </p:spPr>
        <p:txBody>
          <a:bodyPr/>
          <a:lstStyle/>
          <a:p>
            <a:r>
              <a:rPr lang="en-US" sz="2400" dirty="0" smtClean="0"/>
              <a:t>Prevention</a:t>
            </a:r>
          </a:p>
          <a:p>
            <a:endParaRPr lang="en-US" sz="2400" dirty="0"/>
          </a:p>
          <a:p>
            <a:r>
              <a:rPr lang="en-US" sz="2400" dirty="0" smtClean="0"/>
              <a:t>Treatment / recovery</a:t>
            </a:r>
          </a:p>
          <a:p>
            <a:endParaRPr lang="en-US" sz="2400" dirty="0"/>
          </a:p>
          <a:p>
            <a:r>
              <a:rPr lang="en-US" sz="2400" dirty="0" smtClean="0"/>
              <a:t>Opioid overdose prevention </a:t>
            </a:r>
          </a:p>
          <a:p>
            <a:endParaRPr lang="en-US" sz="2400" dirty="0"/>
          </a:p>
          <a:p>
            <a:r>
              <a:rPr lang="en-US" sz="2400" dirty="0" smtClean="0"/>
              <a:t>Societal components</a:t>
            </a:r>
            <a:endParaRPr lang="en-US" sz="2100" dirty="0"/>
          </a:p>
          <a:p>
            <a:endParaRPr lang="en-US" dirty="0"/>
          </a:p>
        </p:txBody>
      </p:sp>
    </p:spTree>
    <p:extLst>
      <p:ext uri="{BB962C8B-B14F-4D97-AF65-F5344CB8AC3E}">
        <p14:creationId xmlns:p14="http://schemas.microsoft.com/office/powerpoint/2010/main" val="1758822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608" y="3910405"/>
            <a:ext cx="7886700" cy="994172"/>
          </a:xfrm>
        </p:spPr>
        <p:txBody>
          <a:bodyPr/>
          <a:lstStyle/>
          <a:p>
            <a:r>
              <a:rPr lang="en-US" sz="5400" dirty="0" smtClean="0"/>
              <a:t>Opioids + the Workplace</a:t>
            </a:r>
            <a:endParaRPr lang="en-US" sz="5400" dirty="0"/>
          </a:p>
        </p:txBody>
      </p:sp>
    </p:spTree>
    <p:extLst>
      <p:ext uri="{BB962C8B-B14F-4D97-AF65-F5344CB8AC3E}">
        <p14:creationId xmlns:p14="http://schemas.microsoft.com/office/powerpoint/2010/main" val="3068949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3531"/>
            <a:ext cx="7886700" cy="679084"/>
          </a:xfrm>
        </p:spPr>
        <p:txBody>
          <a:bodyPr/>
          <a:lstStyle/>
          <a:p>
            <a:r>
              <a:rPr lang="en-US" dirty="0" smtClean="0"/>
              <a:t>National Survey on Drug Use and Health</a:t>
            </a:r>
            <a:br>
              <a:rPr lang="en-US" dirty="0" smtClean="0"/>
            </a:b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539" y="1535010"/>
            <a:ext cx="6373381" cy="3483871"/>
          </a:xfrm>
          <a:prstGeom prst="rect">
            <a:avLst/>
          </a:prstGeom>
        </p:spPr>
      </p:pic>
    </p:spTree>
    <p:extLst>
      <p:ext uri="{BB962C8B-B14F-4D97-AF65-F5344CB8AC3E}">
        <p14:creationId xmlns:p14="http://schemas.microsoft.com/office/powerpoint/2010/main" val="410007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the Workplace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355" y="1650364"/>
            <a:ext cx="6565357" cy="2862015"/>
          </a:xfrm>
          <a:prstGeom prst="rect">
            <a:avLst/>
          </a:prstGeom>
        </p:spPr>
      </p:pic>
      <p:sp>
        <p:nvSpPr>
          <p:cNvPr id="8" name="TextBox 7"/>
          <p:cNvSpPr txBox="1"/>
          <p:nvPr/>
        </p:nvSpPr>
        <p:spPr>
          <a:xfrm>
            <a:off x="1352441" y="2912094"/>
            <a:ext cx="1275888"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Screening</a:t>
            </a:r>
            <a:endParaRPr lang="en-US" sz="1600" dirty="0">
              <a:latin typeface="Arial" panose="020B0604020202020204" pitchFamily="34" charset="0"/>
              <a:cs typeface="Arial" panose="020B0604020202020204" pitchFamily="34" charset="0"/>
            </a:endParaRPr>
          </a:p>
        </p:txBody>
      </p:sp>
      <p:sp>
        <p:nvSpPr>
          <p:cNvPr id="9" name="TextBox 8"/>
          <p:cNvSpPr txBox="1"/>
          <p:nvPr/>
        </p:nvSpPr>
        <p:spPr>
          <a:xfrm>
            <a:off x="3169656" y="2912094"/>
            <a:ext cx="127588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Injuries</a:t>
            </a:r>
          </a:p>
        </p:txBody>
      </p:sp>
      <p:sp>
        <p:nvSpPr>
          <p:cNvPr id="11" name="TextBox 10"/>
          <p:cNvSpPr txBox="1"/>
          <p:nvPr/>
        </p:nvSpPr>
        <p:spPr>
          <a:xfrm>
            <a:off x="4877704" y="2912095"/>
            <a:ext cx="127588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Medical </a:t>
            </a:r>
          </a:p>
        </p:txBody>
      </p:sp>
      <p:sp>
        <p:nvSpPr>
          <p:cNvPr id="12" name="TextBox 11"/>
          <p:cNvSpPr txBox="1"/>
          <p:nvPr/>
        </p:nvSpPr>
        <p:spPr>
          <a:xfrm>
            <a:off x="6641910" y="2912094"/>
            <a:ext cx="127588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Treatment</a:t>
            </a:r>
          </a:p>
        </p:txBody>
      </p:sp>
      <p:sp>
        <p:nvSpPr>
          <p:cNvPr id="13" name="TextBox 12"/>
          <p:cNvSpPr txBox="1"/>
          <p:nvPr/>
        </p:nvSpPr>
        <p:spPr>
          <a:xfrm>
            <a:off x="2266832" y="4536571"/>
            <a:ext cx="127588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Disability</a:t>
            </a:r>
          </a:p>
        </p:txBody>
      </p:sp>
      <p:sp>
        <p:nvSpPr>
          <p:cNvPr id="14" name="TextBox 13"/>
          <p:cNvSpPr txBox="1"/>
          <p:nvPr/>
        </p:nvSpPr>
        <p:spPr>
          <a:xfrm>
            <a:off x="3451007" y="4536701"/>
            <a:ext cx="1989073"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Insurance</a:t>
            </a:r>
          </a:p>
        </p:txBody>
      </p:sp>
      <p:sp>
        <p:nvSpPr>
          <p:cNvPr id="16" name="TextBox 15"/>
          <p:cNvSpPr txBox="1"/>
          <p:nvPr/>
        </p:nvSpPr>
        <p:spPr>
          <a:xfrm>
            <a:off x="5647373" y="4536701"/>
            <a:ext cx="1989073"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Workers Comp</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719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Workplace Risks </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842" t="33918" r="76491" b="43626"/>
          <a:stretch/>
        </p:blipFill>
        <p:spPr>
          <a:xfrm>
            <a:off x="625642" y="2133600"/>
            <a:ext cx="1524000" cy="1540042"/>
          </a:xfrm>
          <a:prstGeom prst="ellipse">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123" t="34152" r="54210" b="43626"/>
          <a:stretch/>
        </p:blipFill>
        <p:spPr>
          <a:xfrm>
            <a:off x="2791325" y="2149642"/>
            <a:ext cx="1524001" cy="1524000"/>
          </a:xfrm>
          <a:prstGeom prst="ellipse">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2281" t="34152" r="31053" b="43392"/>
          <a:stretch/>
        </p:blipFill>
        <p:spPr>
          <a:xfrm>
            <a:off x="4957009" y="2149642"/>
            <a:ext cx="1524000" cy="1540042"/>
          </a:xfrm>
          <a:prstGeom prst="ellipse">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7193" t="34152" r="6316" b="43626"/>
          <a:stretch/>
        </p:blipFill>
        <p:spPr>
          <a:xfrm>
            <a:off x="7122692" y="2149642"/>
            <a:ext cx="1507958" cy="1524000"/>
          </a:xfrm>
          <a:prstGeom prst="ellipse">
            <a:avLst/>
          </a:prstGeom>
        </p:spPr>
      </p:pic>
      <p:sp>
        <p:nvSpPr>
          <p:cNvPr id="10" name="TextBox 9"/>
          <p:cNvSpPr txBox="1"/>
          <p:nvPr/>
        </p:nvSpPr>
        <p:spPr>
          <a:xfrm>
            <a:off x="925064" y="3946983"/>
            <a:ext cx="1275888"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Driving</a:t>
            </a:r>
            <a:endParaRPr lang="en-US" sz="1600" dirty="0">
              <a:latin typeface="Arial" panose="020B0604020202020204" pitchFamily="34" charset="0"/>
              <a:cs typeface="Arial" panose="020B0604020202020204" pitchFamily="34" charset="0"/>
            </a:endParaRPr>
          </a:p>
        </p:txBody>
      </p:sp>
      <p:sp>
        <p:nvSpPr>
          <p:cNvPr id="11" name="TextBox 10"/>
          <p:cNvSpPr txBox="1"/>
          <p:nvPr/>
        </p:nvSpPr>
        <p:spPr>
          <a:xfrm>
            <a:off x="3007955" y="3864186"/>
            <a:ext cx="1261778"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Operating </a:t>
            </a:r>
            <a:r>
              <a:rPr lang="en-US" sz="1600" dirty="0" smtClean="0">
                <a:latin typeface="Arial" panose="020B0604020202020204" pitchFamily="34" charset="0"/>
                <a:cs typeface="Arial" panose="020B0604020202020204" pitchFamily="34" charset="0"/>
              </a:rPr>
              <a:t>Equipment</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5034585" y="3946983"/>
            <a:ext cx="208810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Critical </a:t>
            </a:r>
            <a:r>
              <a:rPr lang="en-US" sz="1600" dirty="0" smtClean="0">
                <a:latin typeface="Arial" panose="020B0604020202020204" pitchFamily="34" charset="0"/>
                <a:cs typeface="Arial" panose="020B0604020202020204" pitchFamily="34" charset="0"/>
              </a:rPr>
              <a:t>Errors</a:t>
            </a:r>
            <a:endParaRPr lang="en-US" sz="1600" dirty="0">
              <a:latin typeface="Arial" panose="020B0604020202020204" pitchFamily="34" charset="0"/>
              <a:cs typeface="Arial" panose="020B0604020202020204" pitchFamily="34" charset="0"/>
            </a:endParaRPr>
          </a:p>
        </p:txBody>
      </p:sp>
      <p:sp>
        <p:nvSpPr>
          <p:cNvPr id="13" name="TextBox 12"/>
          <p:cNvSpPr txBox="1"/>
          <p:nvPr/>
        </p:nvSpPr>
        <p:spPr>
          <a:xfrm>
            <a:off x="7251496" y="3963650"/>
            <a:ext cx="208810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Productivity</a:t>
            </a:r>
          </a:p>
        </p:txBody>
      </p:sp>
    </p:spTree>
    <p:extLst>
      <p:ext uri="{BB962C8B-B14F-4D97-AF65-F5344CB8AC3E}">
        <p14:creationId xmlns:p14="http://schemas.microsoft.com/office/powerpoint/2010/main" val="3186535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7909"/>
            <a:ext cx="8106276" cy="993775"/>
          </a:xfrm>
        </p:spPr>
        <p:txBody>
          <a:bodyPr/>
          <a:lstStyle/>
          <a:p>
            <a:r>
              <a:rPr lang="en-US" dirty="0" smtClean="0"/>
              <a:t>Prevention in the Workplace</a:t>
            </a:r>
            <a:endParaRPr lang="en-US" dirty="0"/>
          </a:p>
        </p:txBody>
      </p:sp>
      <p:sp>
        <p:nvSpPr>
          <p:cNvPr id="3" name="Content Placeholder 2"/>
          <p:cNvSpPr>
            <a:spLocks noGrp="1"/>
          </p:cNvSpPr>
          <p:nvPr>
            <p:ph sz="half" idx="1"/>
          </p:nvPr>
        </p:nvSpPr>
        <p:spPr>
          <a:xfrm>
            <a:off x="628650" y="1493864"/>
            <a:ext cx="4418271" cy="3262312"/>
          </a:xfrm>
        </p:spPr>
        <p:txBody>
          <a:bodyPr/>
          <a:lstStyle/>
          <a:p>
            <a:r>
              <a:rPr lang="en-US" sz="2400" dirty="0" smtClean="0"/>
              <a:t>Employee education</a:t>
            </a:r>
          </a:p>
          <a:p>
            <a:endParaRPr lang="en-US" sz="2400" dirty="0"/>
          </a:p>
          <a:p>
            <a:r>
              <a:rPr lang="en-US" sz="2400" dirty="0" smtClean="0"/>
              <a:t>Workplace policy</a:t>
            </a:r>
          </a:p>
          <a:p>
            <a:endParaRPr lang="en-US" sz="2400" dirty="0" smtClean="0"/>
          </a:p>
          <a:p>
            <a:r>
              <a:rPr lang="en-US" sz="2400" dirty="0" smtClean="0"/>
              <a:t>Workplace culture</a:t>
            </a:r>
          </a:p>
          <a:p>
            <a:endParaRPr lang="en-US" sz="2400" dirty="0"/>
          </a:p>
          <a:p>
            <a:r>
              <a:rPr lang="en-US" sz="2400" dirty="0" smtClean="0"/>
              <a:t>Benefits and healthcare plans </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577" y="1557659"/>
            <a:ext cx="3803349" cy="2534895"/>
          </a:xfrm>
          <a:prstGeom prst="rect">
            <a:avLst/>
          </a:prstGeom>
        </p:spPr>
      </p:pic>
    </p:spTree>
    <p:extLst>
      <p:ext uri="{BB962C8B-B14F-4D97-AF65-F5344CB8AC3E}">
        <p14:creationId xmlns:p14="http://schemas.microsoft.com/office/powerpoint/2010/main" val="1090297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7909"/>
            <a:ext cx="8106276" cy="993775"/>
          </a:xfrm>
        </p:spPr>
        <p:txBody>
          <a:bodyPr/>
          <a:lstStyle/>
          <a:p>
            <a:r>
              <a:rPr lang="en-US" dirty="0" smtClean="0"/>
              <a:t>Treatment and Recovery in the Workplace</a:t>
            </a:r>
            <a:endParaRPr lang="en-US" dirty="0"/>
          </a:p>
        </p:txBody>
      </p:sp>
      <p:sp>
        <p:nvSpPr>
          <p:cNvPr id="3" name="Content Placeholder 2"/>
          <p:cNvSpPr>
            <a:spLocks noGrp="1"/>
          </p:cNvSpPr>
          <p:nvPr>
            <p:ph sz="half" idx="1"/>
          </p:nvPr>
        </p:nvSpPr>
        <p:spPr>
          <a:xfrm>
            <a:off x="628650" y="1493864"/>
            <a:ext cx="7886700" cy="3262312"/>
          </a:xfrm>
        </p:spPr>
        <p:txBody>
          <a:bodyPr/>
          <a:lstStyle/>
          <a:p>
            <a:r>
              <a:rPr lang="en-US" sz="2400" dirty="0" smtClean="0"/>
              <a:t>Addiction can be treated and patients do recover</a:t>
            </a:r>
          </a:p>
          <a:p>
            <a:r>
              <a:rPr lang="en-US" sz="2400" dirty="0"/>
              <a:t>More than </a:t>
            </a:r>
            <a:r>
              <a:rPr lang="en-US" sz="2400" b="1" dirty="0">
                <a:solidFill>
                  <a:schemeClr val="accent2"/>
                </a:solidFill>
              </a:rPr>
              <a:t>10% of Americans </a:t>
            </a:r>
            <a:r>
              <a:rPr lang="en-US" sz="2400" dirty="0"/>
              <a:t>live in recovery</a:t>
            </a:r>
          </a:p>
          <a:p>
            <a:r>
              <a:rPr lang="en-US" sz="2400" dirty="0" smtClean="0"/>
              <a:t>The most effective treatment for OUD is a combination of medicine, behavioral health services, and recovery support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550" b="75438"/>
          <a:stretch/>
        </p:blipFill>
        <p:spPr>
          <a:xfrm>
            <a:off x="1665571" y="3669632"/>
            <a:ext cx="6032433" cy="1086544"/>
          </a:xfrm>
          <a:prstGeom prst="rect">
            <a:avLst/>
          </a:prstGeom>
        </p:spPr>
      </p:pic>
    </p:spTree>
    <p:extLst>
      <p:ext uri="{BB962C8B-B14F-4D97-AF65-F5344CB8AC3E}">
        <p14:creationId xmlns:p14="http://schemas.microsoft.com/office/powerpoint/2010/main" val="1197103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in Recovery Succeed</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08" t="20118" r="6096" b="46432"/>
          <a:stretch/>
        </p:blipFill>
        <p:spPr>
          <a:xfrm>
            <a:off x="103826" y="1726787"/>
            <a:ext cx="8936348" cy="2550695"/>
          </a:xfrm>
          <a:prstGeom prst="rect">
            <a:avLst/>
          </a:prstGeom>
        </p:spPr>
      </p:pic>
      <p:sp>
        <p:nvSpPr>
          <p:cNvPr id="6" name="TextBox 5"/>
          <p:cNvSpPr txBox="1"/>
          <p:nvPr/>
        </p:nvSpPr>
        <p:spPr>
          <a:xfrm>
            <a:off x="1732547" y="4831142"/>
            <a:ext cx="7596385" cy="261610"/>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Source: National Survey on Drug Use and Health, comparison of 2012-2013 and 2013-2014 data </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728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Friendly Workplaces</a:t>
            </a:r>
            <a:endParaRPr lang="en-US" dirty="0"/>
          </a:p>
        </p:txBody>
      </p:sp>
      <p:sp>
        <p:nvSpPr>
          <p:cNvPr id="3" name="Content Placeholder 2"/>
          <p:cNvSpPr>
            <a:spLocks noGrp="1"/>
          </p:cNvSpPr>
          <p:nvPr>
            <p:ph sz="half" idx="1"/>
          </p:nvPr>
        </p:nvSpPr>
        <p:spPr>
          <a:xfrm>
            <a:off x="628650" y="1503696"/>
            <a:ext cx="8242634" cy="3262312"/>
          </a:xfrm>
        </p:spPr>
        <p:txBody>
          <a:bodyPr/>
          <a:lstStyle/>
          <a:p>
            <a:r>
              <a:rPr lang="en-US" sz="2400" dirty="0" smtClean="0"/>
              <a:t>Recognize </a:t>
            </a:r>
            <a:r>
              <a:rPr lang="en-US" sz="2400" dirty="0"/>
              <a:t>recovery as a strength, and intentionally embracing and hiring people in recovery </a:t>
            </a:r>
            <a:endParaRPr lang="en-US" sz="2400" dirty="0" smtClean="0"/>
          </a:p>
          <a:p>
            <a:pPr lvl="1"/>
            <a:r>
              <a:rPr lang="en-US" sz="2000" dirty="0" smtClean="0"/>
              <a:t>Openly discuss addiction and connects employees to local resources</a:t>
            </a:r>
            <a:endParaRPr lang="en-US" sz="2000" dirty="0"/>
          </a:p>
          <a:p>
            <a:endParaRPr lang="en-US" sz="2400" dirty="0" smtClean="0"/>
          </a:p>
          <a:p>
            <a:r>
              <a:rPr lang="en-US" sz="2400" dirty="0" smtClean="0"/>
              <a:t>Safe</a:t>
            </a:r>
            <a:r>
              <a:rPr lang="en-US" sz="2400" dirty="0"/>
              <a:t>, healthy, and supportive space for employers and employees in recovery, and employers and employees who aren’t in </a:t>
            </a:r>
            <a:r>
              <a:rPr lang="en-US" sz="2400" dirty="0" smtClean="0"/>
              <a:t>recovery.</a:t>
            </a:r>
            <a:endParaRPr lang="en-US" sz="2400" dirty="0"/>
          </a:p>
        </p:txBody>
      </p:sp>
    </p:spTree>
    <p:extLst>
      <p:ext uri="{BB962C8B-B14F-4D97-AF65-F5344CB8AC3E}">
        <p14:creationId xmlns:p14="http://schemas.microsoft.com/office/powerpoint/2010/main" val="4129628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NSC Mission</a:t>
            </a:r>
            <a:endParaRPr lang="en-US" dirty="0"/>
          </a:p>
        </p:txBody>
      </p:sp>
      <p:sp>
        <p:nvSpPr>
          <p:cNvPr id="3" name="Content Placeholder 2"/>
          <p:cNvSpPr>
            <a:spLocks noGrp="1"/>
          </p:cNvSpPr>
          <p:nvPr>
            <p:ph sz="half" idx="1"/>
          </p:nvPr>
        </p:nvSpPr>
        <p:spPr>
          <a:xfrm>
            <a:off x="628650" y="1651459"/>
            <a:ext cx="7886700" cy="3262312"/>
          </a:xfrm>
        </p:spPr>
        <p:txBody>
          <a:bodyPr/>
          <a:lstStyle/>
          <a:p>
            <a:pPr marL="0" indent="0" algn="ctr">
              <a:buNone/>
            </a:pPr>
            <a:r>
              <a:rPr lang="en-US" sz="2400" dirty="0" smtClean="0"/>
              <a:t>The National Safety Council eliminates preventable deaths at work, in homes and communities, and on the road through leadership, research, education and advocacy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85" y="3308683"/>
            <a:ext cx="6833630" cy="1435611"/>
          </a:xfrm>
          <a:prstGeom prst="rect">
            <a:avLst/>
          </a:prstGeom>
        </p:spPr>
      </p:pic>
    </p:spTree>
    <p:extLst>
      <p:ext uri="{BB962C8B-B14F-4D97-AF65-F5344CB8AC3E}">
        <p14:creationId xmlns:p14="http://schemas.microsoft.com/office/powerpoint/2010/main" val="3291831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398" y="4020186"/>
            <a:ext cx="7886700" cy="994172"/>
          </a:xfrm>
        </p:spPr>
        <p:txBody>
          <a:bodyPr/>
          <a:lstStyle/>
          <a:p>
            <a:r>
              <a:rPr lang="en-US" sz="5400" dirty="0" smtClean="0"/>
              <a:t>NSC Workplace Efforts</a:t>
            </a:r>
            <a:endParaRPr lang="en-US" sz="5400" dirty="0"/>
          </a:p>
        </p:txBody>
      </p:sp>
    </p:spTree>
    <p:extLst>
      <p:ext uri="{BB962C8B-B14F-4D97-AF65-F5344CB8AC3E}">
        <p14:creationId xmlns:p14="http://schemas.microsoft.com/office/powerpoint/2010/main" val="2159950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7909"/>
            <a:ext cx="7886700" cy="660943"/>
          </a:xfrm>
        </p:spPr>
        <p:txBody>
          <a:bodyPr/>
          <a:lstStyle/>
          <a:p>
            <a:r>
              <a:rPr lang="en-US" dirty="0" smtClean="0"/>
              <a:t>Opioids At Work: Employer Survey</a:t>
            </a:r>
            <a:endParaRPr lang="en-US" dirty="0"/>
          </a:p>
        </p:txBody>
      </p:sp>
      <p:sp>
        <p:nvSpPr>
          <p:cNvPr id="3" name="Content Placeholder 2"/>
          <p:cNvSpPr>
            <a:spLocks noGrp="1"/>
          </p:cNvSpPr>
          <p:nvPr>
            <p:ph sz="half" idx="1"/>
          </p:nvPr>
        </p:nvSpPr>
        <p:spPr>
          <a:xfrm>
            <a:off x="628650" y="1435414"/>
            <a:ext cx="8054660" cy="3459779"/>
          </a:xfrm>
        </p:spPr>
        <p:txBody>
          <a:bodyPr/>
          <a:lstStyle/>
          <a:p>
            <a:pPr marL="0" indent="0" algn="just">
              <a:buNone/>
            </a:pPr>
            <a:r>
              <a:rPr lang="en-US" sz="2000" dirty="0">
                <a:solidFill>
                  <a:schemeClr val="tx1">
                    <a:lumMod val="50000"/>
                  </a:schemeClr>
                </a:solidFill>
              </a:rPr>
              <a:t>Completed in January 2019, with </a:t>
            </a:r>
            <a:r>
              <a:rPr lang="en-US" sz="2000" b="1" dirty="0">
                <a:solidFill>
                  <a:schemeClr val="accent2"/>
                </a:solidFill>
              </a:rPr>
              <a:t>526 survey responses </a:t>
            </a:r>
            <a:r>
              <a:rPr lang="en-US" sz="2000" dirty="0">
                <a:solidFill>
                  <a:schemeClr val="tx1">
                    <a:lumMod val="50000"/>
                  </a:schemeClr>
                </a:solidFill>
              </a:rPr>
              <a:t>across a geographically representative sample of US employers – included a variety of industry types and organization sizes</a:t>
            </a:r>
          </a:p>
          <a:p>
            <a:pPr algn="just"/>
            <a:endParaRPr lang="en-US" sz="2000" dirty="0">
              <a:solidFill>
                <a:schemeClr val="tx1">
                  <a:lumMod val="50000"/>
                </a:schemeClr>
              </a:solidFill>
            </a:endParaRPr>
          </a:p>
          <a:p>
            <a:pPr defTabSz="914400">
              <a:spcBef>
                <a:spcPts val="0"/>
              </a:spcBef>
              <a:buClr>
                <a:srgbClr val="006951"/>
              </a:buClr>
            </a:pPr>
            <a:r>
              <a:rPr lang="en-GB" sz="2000" b="1" dirty="0" smtClean="0">
                <a:solidFill>
                  <a:schemeClr val="accent2"/>
                </a:solidFill>
              </a:rPr>
              <a:t>HR </a:t>
            </a:r>
            <a:r>
              <a:rPr lang="en-GB" sz="2000" b="1" dirty="0">
                <a:solidFill>
                  <a:schemeClr val="accent2"/>
                </a:solidFill>
              </a:rPr>
              <a:t>Decision </a:t>
            </a:r>
            <a:r>
              <a:rPr lang="en-GB" sz="2000" b="1" dirty="0" smtClean="0">
                <a:solidFill>
                  <a:schemeClr val="accent2"/>
                </a:solidFill>
              </a:rPr>
              <a:t>Makers</a:t>
            </a:r>
            <a:endParaRPr lang="tr-TR" sz="2000" dirty="0">
              <a:solidFill>
                <a:schemeClr val="accent2"/>
              </a:solidFill>
              <a:ea typeface="Calibri" panose="020F0502020204030204" pitchFamily="34" charset="0"/>
            </a:endParaRPr>
          </a:p>
          <a:p>
            <a:pPr defTabSz="914400">
              <a:spcBef>
                <a:spcPts val="0"/>
              </a:spcBef>
              <a:buClr>
                <a:srgbClr val="006951"/>
              </a:buClr>
            </a:pPr>
            <a:r>
              <a:rPr lang="en-GB" sz="2000" b="1" dirty="0">
                <a:solidFill>
                  <a:schemeClr val="accent2"/>
                </a:solidFill>
              </a:rPr>
              <a:t>Safety </a:t>
            </a:r>
            <a:r>
              <a:rPr lang="en-GB" sz="2000" b="1" dirty="0" smtClean="0">
                <a:solidFill>
                  <a:schemeClr val="accent2"/>
                </a:solidFill>
              </a:rPr>
              <a:t>Professionals</a:t>
            </a:r>
            <a:endParaRPr lang="tr-TR" sz="2000" dirty="0">
              <a:solidFill>
                <a:schemeClr val="accent2"/>
              </a:solidFill>
              <a:ea typeface="Calibri" panose="020F0502020204030204" pitchFamily="34" charset="0"/>
            </a:endParaRPr>
          </a:p>
          <a:p>
            <a:pPr defTabSz="914400">
              <a:spcBef>
                <a:spcPts val="0"/>
              </a:spcBef>
              <a:buClr>
                <a:srgbClr val="006951"/>
              </a:buClr>
            </a:pPr>
            <a:r>
              <a:rPr lang="en-GB" sz="2000" b="1" dirty="0">
                <a:solidFill>
                  <a:schemeClr val="accent2"/>
                </a:solidFill>
              </a:rPr>
              <a:t>Managers</a:t>
            </a:r>
            <a:endParaRPr lang="en-US" sz="2000" dirty="0">
              <a:solidFill>
                <a:schemeClr val="accent2"/>
              </a:solidFill>
            </a:endParaRPr>
          </a:p>
          <a:p>
            <a:pPr marL="0" indent="0" algn="just">
              <a:buNone/>
            </a:pPr>
            <a:endParaRPr lang="en-US" sz="2000" dirty="0"/>
          </a:p>
          <a:p>
            <a:pPr marL="0" indent="0" algn="just">
              <a:buNone/>
            </a:pPr>
            <a:r>
              <a:rPr lang="en-US" sz="2000" dirty="0" smtClean="0"/>
              <a:t>Goal: </a:t>
            </a:r>
            <a:r>
              <a:rPr lang="en-US" sz="2000" dirty="0"/>
              <a:t>assess impact of the overdose crisis and attitudes towards the opioid crisis in a diverse group of employers</a:t>
            </a:r>
          </a:p>
          <a:p>
            <a:pPr marL="0" lvl="0" indent="0" defTabSz="914400">
              <a:spcBef>
                <a:spcPts val="0"/>
              </a:spcBef>
              <a:buNone/>
              <a:defRPr/>
            </a:pPr>
            <a:endParaRPr lang="en-US" sz="2000" dirty="0"/>
          </a:p>
        </p:txBody>
      </p:sp>
    </p:spTree>
    <p:extLst>
      <p:ext uri="{BB962C8B-B14F-4D97-AF65-F5344CB8AC3E}">
        <p14:creationId xmlns:p14="http://schemas.microsoft.com/office/powerpoint/2010/main" val="1979527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7909"/>
            <a:ext cx="7886700" cy="660943"/>
          </a:xfrm>
        </p:spPr>
        <p:txBody>
          <a:bodyPr/>
          <a:lstStyle/>
          <a:p>
            <a:r>
              <a:rPr lang="en-US" dirty="0" smtClean="0"/>
              <a:t>Take Aways</a:t>
            </a:r>
            <a:endParaRPr lang="en-US" dirty="0"/>
          </a:p>
        </p:txBody>
      </p:sp>
      <p:sp>
        <p:nvSpPr>
          <p:cNvPr id="3" name="Content Placeholder 2"/>
          <p:cNvSpPr>
            <a:spLocks noGrp="1"/>
          </p:cNvSpPr>
          <p:nvPr>
            <p:ph sz="half" idx="1"/>
          </p:nvPr>
        </p:nvSpPr>
        <p:spPr>
          <a:xfrm>
            <a:off x="628650" y="1435414"/>
            <a:ext cx="8054660" cy="3459779"/>
          </a:xfrm>
        </p:spPr>
        <p:txBody>
          <a:bodyPr/>
          <a:lstStyle/>
          <a:p>
            <a:pPr defTabSz="914400">
              <a:spcBef>
                <a:spcPts val="0"/>
              </a:spcBef>
              <a:defRPr/>
            </a:pPr>
            <a:r>
              <a:rPr lang="en-US" sz="2400" dirty="0" smtClean="0"/>
              <a:t>Need a team approach</a:t>
            </a:r>
          </a:p>
          <a:p>
            <a:pPr defTabSz="914400">
              <a:spcBef>
                <a:spcPts val="0"/>
              </a:spcBef>
              <a:defRPr/>
            </a:pPr>
            <a:endParaRPr lang="en-US" sz="2400" dirty="0"/>
          </a:p>
          <a:p>
            <a:pPr defTabSz="914400">
              <a:spcBef>
                <a:spcPts val="0"/>
              </a:spcBef>
              <a:defRPr/>
            </a:pPr>
            <a:r>
              <a:rPr lang="en-US" sz="2400" dirty="0" smtClean="0"/>
              <a:t>Employers are interested in prevention, approaches differ</a:t>
            </a:r>
          </a:p>
          <a:p>
            <a:pPr defTabSz="914400">
              <a:spcBef>
                <a:spcPts val="0"/>
              </a:spcBef>
              <a:defRPr/>
            </a:pPr>
            <a:endParaRPr lang="en-US" sz="2400" dirty="0"/>
          </a:p>
          <a:p>
            <a:pPr defTabSz="914400">
              <a:spcBef>
                <a:spcPts val="0"/>
              </a:spcBef>
              <a:defRPr/>
            </a:pPr>
            <a:r>
              <a:rPr lang="en-US" sz="2400" dirty="0" smtClean="0"/>
              <a:t>Employers are uncertain how to address treatment and recovery in the workplace – barriers exist</a:t>
            </a:r>
          </a:p>
          <a:p>
            <a:pPr defTabSz="914400">
              <a:spcBef>
                <a:spcPts val="0"/>
              </a:spcBef>
              <a:defRPr/>
            </a:pPr>
            <a:endParaRPr lang="en-US" sz="2400" dirty="0"/>
          </a:p>
          <a:p>
            <a:pPr defTabSz="914400">
              <a:spcBef>
                <a:spcPts val="0"/>
              </a:spcBef>
              <a:defRPr/>
            </a:pPr>
            <a:endParaRPr lang="en-US" sz="2400" dirty="0"/>
          </a:p>
        </p:txBody>
      </p:sp>
    </p:spTree>
    <p:extLst>
      <p:ext uri="{BB962C8B-B14F-4D97-AF65-F5344CB8AC3E}">
        <p14:creationId xmlns:p14="http://schemas.microsoft.com/office/powerpoint/2010/main" val="3611193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618" y="4149328"/>
            <a:ext cx="7886700" cy="994172"/>
          </a:xfrm>
        </p:spPr>
        <p:txBody>
          <a:bodyPr/>
          <a:lstStyle/>
          <a:p>
            <a:r>
              <a:rPr lang="en-US" sz="5400" dirty="0" smtClean="0"/>
              <a:t>What Can We Do? </a:t>
            </a:r>
            <a:endParaRPr lang="en-US" sz="5400" dirty="0"/>
          </a:p>
        </p:txBody>
      </p:sp>
    </p:spTree>
    <p:extLst>
      <p:ext uri="{BB962C8B-B14F-4D97-AF65-F5344CB8AC3E}">
        <p14:creationId xmlns:p14="http://schemas.microsoft.com/office/powerpoint/2010/main" val="914564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Opioids At Work: Employer Toolkit</a:t>
            </a:r>
            <a:endParaRPr lang="en-US" dirty="0"/>
          </a:p>
        </p:txBody>
      </p:sp>
      <p:sp>
        <p:nvSpPr>
          <p:cNvPr id="8" name="Content Placeholder 7"/>
          <p:cNvSpPr>
            <a:spLocks noGrp="1"/>
          </p:cNvSpPr>
          <p:nvPr>
            <p:ph sz="half" idx="1"/>
          </p:nvPr>
        </p:nvSpPr>
        <p:spPr>
          <a:xfrm>
            <a:off x="628649" y="1472069"/>
            <a:ext cx="4892693" cy="3262312"/>
          </a:xfrm>
        </p:spPr>
        <p:txBody>
          <a:bodyPr/>
          <a:lstStyle/>
          <a:p>
            <a:pPr marL="0" indent="0">
              <a:buNone/>
            </a:pPr>
            <a:r>
              <a:rPr lang="en-US" sz="2400" dirty="0"/>
              <a:t>The Opioids At Work Employer Toolkit is a free resource NSC developed to take employers step by step as they navigate through the opioid crisis</a:t>
            </a:r>
            <a:r>
              <a:rPr lang="en-US" sz="2400" dirty="0" smtClean="0"/>
              <a:t>.</a:t>
            </a:r>
          </a:p>
          <a:p>
            <a:pPr marL="0" indent="0">
              <a:buNone/>
            </a:pPr>
            <a:endParaRPr lang="en-US" sz="2400" dirty="0"/>
          </a:p>
          <a:p>
            <a:pPr marL="0" indent="0">
              <a:spcBef>
                <a:spcPts val="0"/>
              </a:spcBef>
              <a:buNone/>
            </a:pPr>
            <a:r>
              <a:rPr lang="en-US" sz="2400" dirty="0" smtClean="0"/>
              <a:t>The full version of the Employer Toolkit is due to be released in September 2019. </a:t>
            </a:r>
          </a:p>
        </p:txBody>
      </p:sp>
      <p:pic>
        <p:nvPicPr>
          <p:cNvPr id="4" name="Picture 3"/>
          <p:cNvPicPr>
            <a:picLocks noChangeAspect="1"/>
          </p:cNvPicPr>
          <p:nvPr/>
        </p:nvPicPr>
        <p:blipFill rotWithShape="1">
          <a:blip r:embed="rId3"/>
          <a:srcRect l="3333" t="1786" r="1150" b="4580"/>
          <a:stretch/>
        </p:blipFill>
        <p:spPr>
          <a:xfrm>
            <a:off x="5733295" y="1327102"/>
            <a:ext cx="2782055" cy="3552246"/>
          </a:xfrm>
          <a:prstGeom prst="rect">
            <a:avLst/>
          </a:prstGeom>
          <a:ln w="9525">
            <a:solidFill>
              <a:schemeClr val="tx1"/>
            </a:solidFill>
          </a:ln>
        </p:spPr>
      </p:pic>
    </p:spTree>
    <p:extLst>
      <p:ext uri="{BB962C8B-B14F-4D97-AF65-F5344CB8AC3E}">
        <p14:creationId xmlns:p14="http://schemas.microsoft.com/office/powerpoint/2010/main" val="2874634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722618665"/>
              </p:ext>
            </p:extLst>
          </p:nvPr>
        </p:nvGraphicFramePr>
        <p:xfrm>
          <a:off x="0" y="928805"/>
          <a:ext cx="9144000" cy="3473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5483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sz="half" idx="1"/>
            <p:extLst>
              <p:ext uri="{D42A27DB-BD31-4B8C-83A1-F6EECF244321}">
                <p14:modId xmlns:p14="http://schemas.microsoft.com/office/powerpoint/2010/main" val="3515115954"/>
              </p:ext>
            </p:extLst>
          </p:nvPr>
        </p:nvGraphicFramePr>
        <p:xfrm>
          <a:off x="0" y="577590"/>
          <a:ext cx="9144000" cy="4212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2814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Action</a:t>
            </a:r>
            <a:endParaRPr lang="en-US" dirty="0"/>
          </a:p>
        </p:txBody>
      </p:sp>
      <p:sp>
        <p:nvSpPr>
          <p:cNvPr id="8" name="Content Placeholder 7"/>
          <p:cNvSpPr>
            <a:spLocks noGrp="1"/>
          </p:cNvSpPr>
          <p:nvPr>
            <p:ph sz="half" idx="1"/>
          </p:nvPr>
        </p:nvSpPr>
        <p:spPr>
          <a:xfrm>
            <a:off x="628650" y="1590116"/>
            <a:ext cx="3867150" cy="3262312"/>
          </a:xfrm>
        </p:spPr>
        <p:txBody>
          <a:bodyPr/>
          <a:lstStyle/>
          <a:p>
            <a:r>
              <a:rPr lang="en-US" sz="2400" dirty="0" smtClean="0"/>
              <a:t>Employer guide</a:t>
            </a:r>
          </a:p>
          <a:p>
            <a:r>
              <a:rPr lang="en-US" sz="2400" dirty="0" smtClean="0"/>
              <a:t>5-minute safety talks</a:t>
            </a:r>
          </a:p>
          <a:p>
            <a:r>
              <a:rPr lang="en-US" sz="2400" dirty="0" smtClean="0"/>
              <a:t>Employee education resources</a:t>
            </a:r>
          </a:p>
          <a:p>
            <a:r>
              <a:rPr lang="en-US" sz="2400" dirty="0" smtClean="0"/>
              <a:t>Sample policies</a:t>
            </a:r>
          </a:p>
          <a:p>
            <a:endParaRPr lang="en-US" sz="2400" dirty="0" smtClean="0"/>
          </a:p>
          <a:p>
            <a:pPr marL="0" indent="0">
              <a:buNone/>
            </a:pPr>
            <a:r>
              <a:rPr lang="en-US" sz="2400" dirty="0" smtClean="0"/>
              <a:t>Download at </a:t>
            </a:r>
            <a:r>
              <a:rPr lang="en-US" sz="2400" b="1" dirty="0" smtClean="0">
                <a:solidFill>
                  <a:schemeClr val="accent2"/>
                </a:solidFill>
              </a:rPr>
              <a:t>NSC.org/</a:t>
            </a:r>
            <a:r>
              <a:rPr lang="en-US" sz="2400" b="1" dirty="0" err="1" smtClean="0">
                <a:solidFill>
                  <a:schemeClr val="accent2"/>
                </a:solidFill>
              </a:rPr>
              <a:t>opioidsatwork</a:t>
            </a:r>
            <a:endParaRPr lang="en-US" sz="2400" b="1" dirty="0">
              <a:solidFill>
                <a:schemeClr val="accent2"/>
              </a:solidFill>
            </a:endParaRPr>
          </a:p>
        </p:txBody>
      </p:sp>
      <p:pic>
        <p:nvPicPr>
          <p:cNvPr id="6" name="Picture 5"/>
          <p:cNvPicPr>
            <a:picLocks noChangeAspect="1"/>
          </p:cNvPicPr>
          <p:nvPr/>
        </p:nvPicPr>
        <p:blipFill rotWithShape="1">
          <a:blip r:embed="rId2"/>
          <a:srcRect l="3333" t="1786" r="1150" b="4580"/>
          <a:stretch/>
        </p:blipFill>
        <p:spPr>
          <a:xfrm>
            <a:off x="4771360" y="450711"/>
            <a:ext cx="3468429" cy="4428637"/>
          </a:xfrm>
          <a:prstGeom prst="rect">
            <a:avLst/>
          </a:prstGeom>
          <a:ln w="9525">
            <a:solidFill>
              <a:schemeClr val="tx1"/>
            </a:solidFill>
          </a:ln>
        </p:spPr>
      </p:pic>
    </p:spTree>
    <p:extLst>
      <p:ext uri="{BB962C8B-B14F-4D97-AF65-F5344CB8AC3E}">
        <p14:creationId xmlns:p14="http://schemas.microsoft.com/office/powerpoint/2010/main" val="3674291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1775911" y="1648105"/>
            <a:ext cx="5592178" cy="2200602"/>
          </a:xfrm>
          <a:prstGeom prst="rect">
            <a:avLst/>
          </a:prstGeom>
          <a:noFill/>
        </p:spPr>
        <p:txBody>
          <a:bodyPr wrap="square" rtlCol="0">
            <a:spAutoFit/>
          </a:bodyPr>
          <a:lstStyle/>
          <a:p>
            <a:pPr algn="ctr"/>
            <a:endParaRPr lang="en-US" sz="2100" b="1" dirty="0" smtClean="0">
              <a:solidFill>
                <a:schemeClr val="accent2"/>
              </a:solidFill>
              <a:latin typeface="Arial" panose="020B0604020202020204" pitchFamily="34" charset="0"/>
              <a:cs typeface="Arial" panose="020B0604020202020204" pitchFamily="34" charset="0"/>
            </a:endParaRPr>
          </a:p>
          <a:p>
            <a:pPr algn="ctr"/>
            <a:r>
              <a:rPr lang="en-US" sz="2100" b="1" dirty="0" smtClean="0">
                <a:latin typeface="Arial" panose="020B0604020202020204" pitchFamily="34" charset="0"/>
                <a:cs typeface="Arial" panose="020B0604020202020204" pitchFamily="34" charset="0"/>
              </a:rPr>
              <a:t>Rachael </a:t>
            </a:r>
            <a:r>
              <a:rPr lang="en-US" sz="2100" b="1" dirty="0" smtClean="0">
                <a:latin typeface="Arial" panose="020B0604020202020204" pitchFamily="34" charset="0"/>
                <a:cs typeface="Arial" panose="020B0604020202020204" pitchFamily="34" charset="0"/>
              </a:rPr>
              <a:t>Cooper</a:t>
            </a:r>
          </a:p>
          <a:p>
            <a:pPr algn="ctr"/>
            <a:r>
              <a:rPr lang="en-US" sz="2100" dirty="0">
                <a:latin typeface="Arial" panose="020B0604020202020204" pitchFamily="34" charset="0"/>
                <a:cs typeface="Arial" panose="020B0604020202020204" pitchFamily="34" charset="0"/>
                <a:hlinkClick r:id="rId2"/>
              </a:rPr>
              <a:t>r</a:t>
            </a:r>
            <a:r>
              <a:rPr lang="en-US" sz="2100" dirty="0" smtClean="0">
                <a:latin typeface="Arial" panose="020B0604020202020204" pitchFamily="34" charset="0"/>
                <a:cs typeface="Arial" panose="020B0604020202020204" pitchFamily="34" charset="0"/>
                <a:hlinkClick r:id="rId2"/>
              </a:rPr>
              <a:t>achael.cooper@nsc.org</a:t>
            </a:r>
            <a:r>
              <a:rPr lang="en-US" sz="2100" dirty="0" smtClean="0">
                <a:latin typeface="Arial" panose="020B0604020202020204" pitchFamily="34" charset="0"/>
                <a:cs typeface="Arial" panose="020B0604020202020204" pitchFamily="34" charset="0"/>
              </a:rPr>
              <a:t> </a:t>
            </a:r>
          </a:p>
          <a:p>
            <a:pPr algn="ctr"/>
            <a:r>
              <a:rPr lang="en-US" sz="2100" dirty="0" smtClean="0">
                <a:latin typeface="Arial" panose="020B0604020202020204" pitchFamily="34" charset="0"/>
                <a:cs typeface="Arial" panose="020B0604020202020204" pitchFamily="34" charset="0"/>
              </a:rPr>
              <a:t>630.373.7981</a:t>
            </a:r>
          </a:p>
          <a:p>
            <a:pPr algn="ctr"/>
            <a:endParaRPr lang="en-US" sz="2100" b="1" dirty="0">
              <a:solidFill>
                <a:schemeClr val="accent2"/>
              </a:solidFill>
              <a:latin typeface="Arial" panose="020B0604020202020204" pitchFamily="34" charset="0"/>
              <a:cs typeface="Arial" panose="020B0604020202020204" pitchFamily="34" charset="0"/>
            </a:endParaRPr>
          </a:p>
          <a:p>
            <a:pPr algn="ctr"/>
            <a:r>
              <a:rPr lang="en-US" sz="3200" b="1" dirty="0" smtClean="0">
                <a:solidFill>
                  <a:schemeClr val="accent2"/>
                </a:solidFill>
              </a:rPr>
              <a:t>NSC.org/</a:t>
            </a:r>
            <a:r>
              <a:rPr lang="en-US" sz="3200" b="1" dirty="0" err="1" smtClean="0">
                <a:solidFill>
                  <a:schemeClr val="accent2"/>
                </a:solidFill>
              </a:rPr>
              <a:t>opioidsatwork</a:t>
            </a:r>
            <a:endParaRPr lang="en-US" sz="3200" b="1" dirty="0">
              <a:solidFill>
                <a:schemeClr val="accent2"/>
              </a:solidFill>
            </a:endParaRPr>
          </a:p>
        </p:txBody>
      </p:sp>
    </p:spTree>
    <p:extLst>
      <p:ext uri="{BB962C8B-B14F-4D97-AF65-F5344CB8AC3E}">
        <p14:creationId xmlns:p14="http://schemas.microsoft.com/office/powerpoint/2010/main" val="539206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926" y="3862011"/>
            <a:ext cx="7886700" cy="994172"/>
          </a:xfrm>
        </p:spPr>
        <p:txBody>
          <a:bodyPr/>
          <a:lstStyle/>
          <a:p>
            <a:r>
              <a:rPr lang="en-US" sz="5400" dirty="0" smtClean="0"/>
              <a:t>Background </a:t>
            </a:r>
            <a:endParaRPr lang="en-US" sz="5400" dirty="0"/>
          </a:p>
        </p:txBody>
      </p:sp>
    </p:spTree>
    <p:extLst>
      <p:ext uri="{BB962C8B-B14F-4D97-AF65-F5344CB8AC3E}">
        <p14:creationId xmlns:p14="http://schemas.microsoft.com/office/powerpoint/2010/main" val="618798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69015641"/>
              </p:ext>
            </p:extLst>
          </p:nvPr>
        </p:nvGraphicFramePr>
        <p:xfrm>
          <a:off x="762000" y="0"/>
          <a:ext cx="7753350" cy="6456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Phases of the Overdose Crisis</a:t>
            </a:r>
            <a:endParaRPr lang="en-US" dirty="0"/>
          </a:p>
        </p:txBody>
      </p:sp>
      <p:sp>
        <p:nvSpPr>
          <p:cNvPr id="6" name="TextBox 5"/>
          <p:cNvSpPr txBox="1"/>
          <p:nvPr/>
        </p:nvSpPr>
        <p:spPr>
          <a:xfrm>
            <a:off x="1121270" y="1552000"/>
            <a:ext cx="1717723" cy="1938992"/>
          </a:xfrm>
          <a:prstGeom prst="rect">
            <a:avLst/>
          </a:prstGeom>
          <a:noFill/>
        </p:spPr>
        <p:txBody>
          <a:bodyPr wrap="square" rtlCol="0">
            <a:spAutoFit/>
          </a:bodyPr>
          <a:lstStyle/>
          <a:p>
            <a:r>
              <a:rPr lang="en-US" sz="2400" dirty="0" smtClean="0">
                <a:solidFill>
                  <a:schemeClr val="bg1"/>
                </a:solidFill>
              </a:rPr>
              <a:t>1</a:t>
            </a:r>
            <a:r>
              <a:rPr lang="en-US" sz="2400" baseline="30000" dirty="0" smtClean="0">
                <a:solidFill>
                  <a:schemeClr val="bg1"/>
                </a:solidFill>
              </a:rPr>
              <a:t>st</a:t>
            </a:r>
            <a:r>
              <a:rPr lang="en-US" sz="2400" dirty="0" smtClean="0">
                <a:solidFill>
                  <a:schemeClr val="bg1"/>
                </a:solidFill>
              </a:rPr>
              <a:t> Wave</a:t>
            </a:r>
            <a:endParaRPr lang="en-US" sz="2400" dirty="0" smtClean="0">
              <a:solidFill>
                <a:schemeClr val="bg1"/>
              </a:solidFill>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Opioid </a:t>
            </a:r>
            <a:r>
              <a:rPr lang="en-US" sz="1600" dirty="0" smtClean="0">
                <a:latin typeface="Arial" panose="020B0604020202020204" pitchFamily="34" charset="0"/>
                <a:cs typeface="Arial" panose="020B0604020202020204" pitchFamily="34" charset="0"/>
              </a:rPr>
              <a:t>prescribing </a:t>
            </a:r>
            <a:r>
              <a:rPr lang="en-US" sz="1600" dirty="0" smtClean="0">
                <a:latin typeface="Arial" panose="020B0604020202020204" pitchFamily="34" charset="0"/>
                <a:cs typeface="Arial" panose="020B0604020202020204" pitchFamily="34" charset="0"/>
              </a:rPr>
              <a:t>(and overdoses) increase</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3080229" y="1552000"/>
            <a:ext cx="1553894" cy="243143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2</a:t>
            </a:r>
            <a:r>
              <a:rPr lang="en-US" sz="2400" baseline="30000" dirty="0" smtClean="0">
                <a:solidFill>
                  <a:schemeClr val="bg1"/>
                </a:solidFill>
                <a:latin typeface="Arial" panose="020B0604020202020204" pitchFamily="34" charset="0"/>
                <a:cs typeface="Arial" panose="020B0604020202020204" pitchFamily="34" charset="0"/>
              </a:rPr>
              <a:t>nd</a:t>
            </a:r>
            <a:r>
              <a:rPr lang="en-US" sz="2400" dirty="0" smtClean="0">
                <a:solidFill>
                  <a:schemeClr val="bg1"/>
                </a:solidFill>
                <a:latin typeface="Arial" panose="020B0604020202020204" pitchFamily="34" charset="0"/>
                <a:cs typeface="Arial" panose="020B0604020202020204" pitchFamily="34" charset="0"/>
              </a:rPr>
              <a:t> Wave</a:t>
            </a:r>
            <a:endParaRPr lang="en-US" sz="2400" dirty="0" smtClean="0">
              <a:solidFill>
                <a:schemeClr val="bg1"/>
              </a:solidFill>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Rapid </a:t>
            </a:r>
            <a:r>
              <a:rPr lang="en-US" sz="1600" dirty="0" smtClean="0">
                <a:latin typeface="Arial" panose="020B0604020202020204" pitchFamily="34" charset="0"/>
                <a:cs typeface="Arial" panose="020B0604020202020204" pitchFamily="34" charset="0"/>
              </a:rPr>
              <a:t>increase in overdose deaths </a:t>
            </a:r>
            <a:r>
              <a:rPr lang="en-US" sz="1600" dirty="0" smtClean="0">
                <a:latin typeface="Arial" panose="020B0604020202020204" pitchFamily="34" charset="0"/>
                <a:cs typeface="Arial" panose="020B0604020202020204" pitchFamily="34" charset="0"/>
              </a:rPr>
              <a:t>that involve </a:t>
            </a:r>
            <a:r>
              <a:rPr lang="en-US" sz="1600" dirty="0" smtClean="0">
                <a:latin typeface="Arial" panose="020B0604020202020204" pitchFamily="34" charset="0"/>
                <a:cs typeface="Arial" panose="020B0604020202020204" pitchFamily="34" charset="0"/>
              </a:rPr>
              <a:t>heroin – </a:t>
            </a:r>
            <a:r>
              <a:rPr lang="en-US" sz="1600" dirty="0" smtClean="0">
                <a:latin typeface="Arial" panose="020B0604020202020204" pitchFamily="34" charset="0"/>
                <a:cs typeface="Arial" panose="020B0604020202020204" pitchFamily="34" charset="0"/>
              </a:rPr>
              <a:t>286</a:t>
            </a:r>
            <a:r>
              <a:rPr lang="en-US" sz="1600" dirty="0" smtClean="0">
                <a:latin typeface="Arial" panose="020B0604020202020204" pitchFamily="34" charset="0"/>
                <a:cs typeface="Arial" panose="020B0604020202020204" pitchFamily="34" charset="0"/>
              </a:rPr>
              <a:t>% from 2002 to 2013</a:t>
            </a:r>
          </a:p>
          <a:p>
            <a:pPr marL="45720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9" name="TextBox 8"/>
          <p:cNvSpPr txBox="1"/>
          <p:nvPr/>
        </p:nvSpPr>
        <p:spPr>
          <a:xfrm>
            <a:off x="4952342" y="1531572"/>
            <a:ext cx="1692298" cy="1692771"/>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3</a:t>
            </a:r>
            <a:r>
              <a:rPr lang="en-US" sz="2400" baseline="30000" dirty="0" smtClean="0">
                <a:solidFill>
                  <a:schemeClr val="bg1"/>
                </a:solidFill>
                <a:latin typeface="Arial" panose="020B0604020202020204" pitchFamily="34" charset="0"/>
                <a:cs typeface="Arial" panose="020B0604020202020204" pitchFamily="34" charset="0"/>
              </a:rPr>
              <a:t>rd</a:t>
            </a:r>
            <a:r>
              <a:rPr lang="en-US" sz="2400" dirty="0" smtClean="0">
                <a:solidFill>
                  <a:schemeClr val="bg1"/>
                </a:solidFill>
                <a:latin typeface="Arial" panose="020B0604020202020204" pitchFamily="34" charset="0"/>
                <a:cs typeface="Arial" panose="020B0604020202020204" pitchFamily="34" charset="0"/>
              </a:rPr>
              <a:t> Wave</a:t>
            </a:r>
            <a:endParaRPr lang="en-US" sz="2400" dirty="0" smtClean="0">
              <a:solidFill>
                <a:schemeClr val="bg1"/>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Increase </a:t>
            </a:r>
            <a:r>
              <a:rPr lang="en-US" sz="1600" dirty="0" smtClean="0">
                <a:latin typeface="Arial" panose="020B0604020202020204" pitchFamily="34" charset="0"/>
                <a:cs typeface="Arial" panose="020B0604020202020204" pitchFamily="34" charset="0"/>
              </a:rPr>
              <a:t>in deaths from synthetic opioids (fentanyl)</a:t>
            </a:r>
          </a:p>
        </p:txBody>
      </p:sp>
      <p:sp>
        <p:nvSpPr>
          <p:cNvPr id="3" name="TextBox 2"/>
          <p:cNvSpPr txBox="1"/>
          <p:nvPr/>
        </p:nvSpPr>
        <p:spPr>
          <a:xfrm>
            <a:off x="6920479" y="1531572"/>
            <a:ext cx="1728221" cy="1938992"/>
          </a:xfrm>
          <a:prstGeom prst="rect">
            <a:avLst/>
          </a:prstGeom>
          <a:noFill/>
          <a:ln>
            <a:noFill/>
          </a:ln>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4</a:t>
            </a:r>
            <a:r>
              <a:rPr lang="en-US" sz="2400" baseline="30000" dirty="0" smtClean="0">
                <a:solidFill>
                  <a:schemeClr val="bg1"/>
                </a:solidFill>
                <a:latin typeface="Arial" panose="020B0604020202020204" pitchFamily="34" charset="0"/>
                <a:cs typeface="Arial" panose="020B0604020202020204" pitchFamily="34" charset="0"/>
              </a:rPr>
              <a:t>th</a:t>
            </a:r>
            <a:r>
              <a:rPr lang="en-US" sz="2400" dirty="0" smtClean="0">
                <a:solidFill>
                  <a:schemeClr val="bg1"/>
                </a:solidFill>
                <a:latin typeface="Arial" panose="020B0604020202020204" pitchFamily="34" charset="0"/>
                <a:cs typeface="Arial" panose="020B0604020202020204" pitchFamily="34" charset="0"/>
              </a:rPr>
              <a:t> Wave</a:t>
            </a:r>
            <a:endParaRPr lang="en-US" sz="2400" dirty="0" smtClean="0">
              <a:solidFill>
                <a:schemeClr val="bg1"/>
              </a:solidFill>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Increase </a:t>
            </a:r>
            <a:r>
              <a:rPr lang="en-US" sz="1600" dirty="0">
                <a:latin typeface="Arial" panose="020B0604020202020204" pitchFamily="34" charset="0"/>
                <a:cs typeface="Arial" panose="020B0604020202020204" pitchFamily="34" charset="0"/>
              </a:rPr>
              <a:t>in </a:t>
            </a:r>
            <a:r>
              <a:rPr lang="en-US" sz="1600" dirty="0" smtClean="0">
                <a:latin typeface="Arial" panose="020B0604020202020204" pitchFamily="34" charset="0"/>
                <a:cs typeface="Arial" panose="020B0604020202020204" pitchFamily="34" charset="0"/>
              </a:rPr>
              <a:t>overdose deaths with </a:t>
            </a:r>
            <a:r>
              <a:rPr lang="en-US" sz="1600" dirty="0" smtClean="0">
                <a:latin typeface="Arial" panose="020B0604020202020204" pitchFamily="34" charset="0"/>
                <a:cs typeface="Arial" panose="020B0604020202020204" pitchFamily="34" charset="0"/>
              </a:rPr>
              <a:t>stimulants – </a:t>
            </a:r>
            <a:r>
              <a:rPr lang="en-US" sz="1600" dirty="0" smtClean="0">
                <a:latin typeface="Arial" panose="020B0604020202020204" pitchFamily="34" charset="0"/>
                <a:cs typeface="Arial" panose="020B0604020202020204" pitchFamily="34" charset="0"/>
              </a:rPr>
              <a:t>up 42.4% since 2016</a:t>
            </a:r>
            <a:endParaRPr lang="en-US" sz="1600" dirty="0">
              <a:latin typeface="Arial" panose="020B0604020202020204" pitchFamily="34" charset="0"/>
              <a:cs typeface="Arial" panose="020B0604020202020204" pitchFamily="34" charset="0"/>
            </a:endParaRPr>
          </a:p>
        </p:txBody>
      </p:sp>
      <p:sp>
        <p:nvSpPr>
          <p:cNvPr id="8" name="Chevron 7"/>
          <p:cNvSpPr/>
          <p:nvPr/>
        </p:nvSpPr>
        <p:spPr>
          <a:xfrm>
            <a:off x="2575468" y="4229656"/>
            <a:ext cx="330200" cy="41854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a:off x="4507666" y="4229656"/>
            <a:ext cx="330200" cy="41854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a:off x="6400930" y="4229656"/>
            <a:ext cx="330200" cy="41854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ight Arrow 12"/>
          <p:cNvSpPr/>
          <p:nvPr/>
        </p:nvSpPr>
        <p:spPr>
          <a:xfrm>
            <a:off x="978901" y="3763920"/>
            <a:ext cx="7057530" cy="1209803"/>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lvl="0" algn="ctr" defTabSz="914400">
              <a:defRPr/>
            </a:pPr>
            <a:r>
              <a:rPr lang="en-US" sz="1400" b="1" dirty="0" smtClean="0">
                <a:solidFill>
                  <a:schemeClr val="tx1"/>
                </a:solidFill>
                <a:latin typeface="Arial" panose="020B0604020202020204" pitchFamily="34" charset="0"/>
                <a:cs typeface="Arial" panose="020B0604020202020204" pitchFamily="34" charset="0"/>
              </a:rPr>
              <a:t>Opioid </a:t>
            </a:r>
            <a:r>
              <a:rPr lang="en-US" sz="1400" b="1" dirty="0">
                <a:solidFill>
                  <a:schemeClr val="tx1"/>
                </a:solidFill>
                <a:latin typeface="Arial" panose="020B0604020202020204" pitchFamily="34" charset="0"/>
                <a:cs typeface="Arial" panose="020B0604020202020204" pitchFamily="34" charset="0"/>
              </a:rPr>
              <a:t>prescribing has been declining since 2012 – yet overdose rates have continued to climb</a:t>
            </a:r>
          </a:p>
        </p:txBody>
      </p:sp>
    </p:spTree>
    <p:extLst>
      <p:ext uri="{BB962C8B-B14F-4D97-AF65-F5344CB8AC3E}">
        <p14:creationId xmlns:p14="http://schemas.microsoft.com/office/powerpoint/2010/main" val="2283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6362"/>
            <a:ext cx="7886700" cy="993775"/>
          </a:xfrm>
        </p:spPr>
        <p:txBody>
          <a:bodyPr/>
          <a:lstStyle/>
          <a:p>
            <a:r>
              <a:rPr lang="en-US" dirty="0" smtClean="0"/>
              <a:t>National Overdose Deaths from Opioids </a:t>
            </a:r>
            <a:endParaRPr lang="en-US" dirty="0"/>
          </a:p>
        </p:txBody>
      </p:sp>
      <p:pic>
        <p:nvPicPr>
          <p:cNvPr id="5" name="Picture 2" descr="https://d14rmgtrwzf5a.cloudfront.net/sites/default/files/odr-graph3.jpg"/>
          <p:cNvPicPr>
            <a:picLocks noChangeAspect="1" noChangeArrowheads="1"/>
          </p:cNvPicPr>
          <p:nvPr/>
        </p:nvPicPr>
        <p:blipFill rotWithShape="1">
          <a:blip r:embed="rId3">
            <a:extLst>
              <a:ext uri="{28A0092B-C50C-407E-A947-70E740481C1C}">
                <a14:useLocalDpi xmlns:a14="http://schemas.microsoft.com/office/drawing/2010/main" val="0"/>
              </a:ext>
            </a:extLst>
          </a:blip>
          <a:srcRect l="6517" t="26802" r="5954" b="2791"/>
          <a:stretch/>
        </p:blipFill>
        <p:spPr bwMode="auto">
          <a:xfrm>
            <a:off x="1602377" y="1320220"/>
            <a:ext cx="5939245" cy="367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208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ozomOhIZRM"/>
          <p:cNvPicPr>
            <a:picLocks noRot="1" noChangeAspect="1"/>
          </p:cNvPicPr>
          <p:nvPr>
            <a:videoFile r:link="rId1"/>
          </p:nvPr>
        </p:nvPicPr>
        <p:blipFill>
          <a:blip r:embed="rId4"/>
          <a:stretch>
            <a:fillRect/>
          </a:stretch>
        </p:blipFill>
        <p:spPr>
          <a:xfrm>
            <a:off x="960578" y="797909"/>
            <a:ext cx="7222843" cy="4062849"/>
          </a:xfrm>
          <a:prstGeom prst="rect">
            <a:avLst/>
          </a:prstGeom>
        </p:spPr>
      </p:pic>
    </p:spTree>
    <p:extLst>
      <p:ext uri="{BB962C8B-B14F-4D97-AF65-F5344CB8AC3E}">
        <p14:creationId xmlns:p14="http://schemas.microsoft.com/office/powerpoint/2010/main" val="276287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679" y="3862011"/>
            <a:ext cx="7886700" cy="994172"/>
          </a:xfrm>
        </p:spPr>
        <p:txBody>
          <a:bodyPr/>
          <a:lstStyle/>
          <a:p>
            <a:r>
              <a:rPr lang="en-US" sz="5400" dirty="0" smtClean="0"/>
              <a:t>About Opioids</a:t>
            </a:r>
            <a:endParaRPr lang="en-US" sz="5400" dirty="0"/>
          </a:p>
        </p:txBody>
      </p:sp>
    </p:spTree>
    <p:extLst>
      <p:ext uri="{BB962C8B-B14F-4D97-AF65-F5344CB8AC3E}">
        <p14:creationId xmlns:p14="http://schemas.microsoft.com/office/powerpoint/2010/main" val="3063311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15889"/>
            <a:ext cx="7886700" cy="993775"/>
          </a:xfrm>
        </p:spPr>
        <p:txBody>
          <a:bodyPr/>
          <a:lstStyle/>
          <a:p>
            <a:r>
              <a:rPr lang="en-US" dirty="0" smtClean="0"/>
              <a:t>Opioid Basics </a:t>
            </a:r>
            <a:endParaRPr lang="en-US" dirty="0"/>
          </a:p>
        </p:txBody>
      </p:sp>
      <p:sp>
        <p:nvSpPr>
          <p:cNvPr id="7" name="TextBox 6"/>
          <p:cNvSpPr txBox="1"/>
          <p:nvPr/>
        </p:nvSpPr>
        <p:spPr>
          <a:xfrm>
            <a:off x="628650" y="1451143"/>
            <a:ext cx="8001544" cy="3046988"/>
          </a:xfrm>
          <a:prstGeom prst="rect">
            <a:avLst/>
          </a:prstGeom>
          <a:noFill/>
        </p:spPr>
        <p:txBody>
          <a:bodyPr wrap="square" rtlCol="0">
            <a:spAutoFit/>
          </a:bodyPr>
          <a:lstStyle/>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Commonly prescribed opioid painkillers include </a:t>
            </a:r>
            <a:r>
              <a:rPr lang="en-US" sz="2400" dirty="0" err="1" smtClean="0">
                <a:latin typeface="Arial" panose="020B0604020202020204" pitchFamily="34" charset="0"/>
                <a:cs typeface="Arial" panose="020B0604020202020204" pitchFamily="34" charset="0"/>
              </a:rPr>
              <a:t>Dilaudid</a:t>
            </a:r>
            <a:r>
              <a:rPr lang="en-US" sz="2400" dirty="0" smtClean="0">
                <a:latin typeface="Arial" panose="020B0604020202020204" pitchFamily="34" charset="0"/>
                <a:cs typeface="Arial" panose="020B0604020202020204" pitchFamily="34" charset="0"/>
              </a:rPr>
              <a:t>, hydrocodone, morphine, oxycodone, and Percocet</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2433" t="8572" r="70724" b="9110"/>
          <a:stretch/>
        </p:blipFill>
        <p:spPr>
          <a:xfrm>
            <a:off x="1054100" y="1625601"/>
            <a:ext cx="1727200" cy="1714500"/>
          </a:xfrm>
          <a:prstGeom prst="ellipse">
            <a:avLst/>
          </a:prstGeom>
        </p:spPr>
      </p:pic>
      <p:pic>
        <p:nvPicPr>
          <p:cNvPr id="5" name="Picture 4"/>
          <p:cNvPicPr>
            <a:picLocks noChangeAspect="1"/>
          </p:cNvPicPr>
          <p:nvPr/>
        </p:nvPicPr>
        <p:blipFill rotWithShape="1">
          <a:blip r:embed="rId3"/>
          <a:srcRect l="36373" t="8691" r="36982" b="7772"/>
          <a:stretch/>
        </p:blipFill>
        <p:spPr>
          <a:xfrm>
            <a:off x="3714749" y="1625601"/>
            <a:ext cx="1714501" cy="1739900"/>
          </a:xfrm>
          <a:prstGeom prst="ellipse">
            <a:avLst/>
          </a:prstGeom>
        </p:spPr>
      </p:pic>
      <p:pic>
        <p:nvPicPr>
          <p:cNvPr id="6" name="Picture 5"/>
          <p:cNvPicPr>
            <a:picLocks noChangeAspect="1"/>
          </p:cNvPicPr>
          <p:nvPr/>
        </p:nvPicPr>
        <p:blipFill rotWithShape="1">
          <a:blip r:embed="rId3"/>
          <a:srcRect l="70019" t="9146" r="3484" b="9754"/>
          <a:stretch/>
        </p:blipFill>
        <p:spPr>
          <a:xfrm>
            <a:off x="6362699" y="1651001"/>
            <a:ext cx="1704975" cy="1689100"/>
          </a:xfrm>
          <a:prstGeom prst="ellipse">
            <a:avLst/>
          </a:prstGeom>
        </p:spPr>
      </p:pic>
    </p:spTree>
    <p:extLst>
      <p:ext uri="{BB962C8B-B14F-4D97-AF65-F5344CB8AC3E}">
        <p14:creationId xmlns:p14="http://schemas.microsoft.com/office/powerpoint/2010/main" val="2012086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Use Disorders</a:t>
            </a:r>
            <a:endParaRPr lang="en-US" dirty="0"/>
          </a:p>
        </p:txBody>
      </p:sp>
      <p:sp>
        <p:nvSpPr>
          <p:cNvPr id="3" name="Content Placeholder 2"/>
          <p:cNvSpPr>
            <a:spLocks noGrp="1"/>
          </p:cNvSpPr>
          <p:nvPr>
            <p:ph sz="half" idx="1"/>
          </p:nvPr>
        </p:nvSpPr>
        <p:spPr>
          <a:xfrm>
            <a:off x="628650" y="1593669"/>
            <a:ext cx="7886700" cy="3091347"/>
          </a:xfrm>
        </p:spPr>
        <p:txBody>
          <a:bodyPr/>
          <a:lstStyle/>
          <a:p>
            <a:r>
              <a:rPr lang="en-US" sz="2400" dirty="0"/>
              <a:t>The National Institute on Drug Abuse (NIDA) defines SUD as a </a:t>
            </a:r>
            <a:r>
              <a:rPr lang="en-US" sz="2400" b="1" dirty="0">
                <a:solidFill>
                  <a:schemeClr val="accent2"/>
                </a:solidFill>
              </a:rPr>
              <a:t>long term, relapsing brain disease</a:t>
            </a:r>
            <a:r>
              <a:rPr lang="en-US" sz="2400" dirty="0"/>
              <a:t> that is characterized by compulsive drug-seeking and use despite harmful </a:t>
            </a:r>
            <a:r>
              <a:rPr lang="en-US" sz="2400" dirty="0" smtClean="0"/>
              <a:t>consequences</a:t>
            </a:r>
          </a:p>
          <a:p>
            <a:pPr marL="0" indent="0">
              <a:buNone/>
            </a:pPr>
            <a:endParaRPr lang="en-US" sz="2400" dirty="0" smtClean="0"/>
          </a:p>
          <a:p>
            <a:r>
              <a:rPr lang="en-US" sz="2400" dirty="0"/>
              <a:t>2</a:t>
            </a:r>
            <a:r>
              <a:rPr lang="en-US" sz="2400" dirty="0" smtClean="0"/>
              <a:t>0.8 million people in the US are living with a substance use disorder </a:t>
            </a:r>
            <a:endParaRPr lang="en-US" sz="2400" dirty="0" smtClean="0"/>
          </a:p>
          <a:p>
            <a:pPr lvl="1"/>
            <a:r>
              <a:rPr lang="en-US" sz="2100" dirty="0" smtClean="0"/>
              <a:t>Illinois – 12.74 million people (2018)</a:t>
            </a:r>
            <a:endParaRPr lang="en-US" sz="2100" dirty="0"/>
          </a:p>
          <a:p>
            <a:endParaRPr lang="en-US" dirty="0"/>
          </a:p>
        </p:txBody>
      </p:sp>
    </p:spTree>
    <p:extLst>
      <p:ext uri="{BB962C8B-B14F-4D97-AF65-F5344CB8AC3E}">
        <p14:creationId xmlns:p14="http://schemas.microsoft.com/office/powerpoint/2010/main" val="2425893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2870</TotalTime>
  <Words>2399</Words>
  <Application>Microsoft Office PowerPoint</Application>
  <PresentationFormat>On-screen Show (16:9)</PresentationFormat>
  <Paragraphs>251</Paragraphs>
  <Slides>28</Slides>
  <Notes>24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MS PGothic</vt:lpstr>
      <vt:lpstr>Arial</vt:lpstr>
      <vt:lpstr>Calibri</vt:lpstr>
      <vt:lpstr>Wingdings</vt:lpstr>
      <vt:lpstr>Office Theme</vt:lpstr>
      <vt:lpstr>PowerPoint Presentation</vt:lpstr>
      <vt:lpstr>NSC Mission</vt:lpstr>
      <vt:lpstr>Background </vt:lpstr>
      <vt:lpstr>Phases of the Overdose Crisis</vt:lpstr>
      <vt:lpstr>National Overdose Deaths from Opioids </vt:lpstr>
      <vt:lpstr>PowerPoint Presentation</vt:lpstr>
      <vt:lpstr>About Opioids</vt:lpstr>
      <vt:lpstr>Opioid Basics </vt:lpstr>
      <vt:lpstr>Substance Use Disorders</vt:lpstr>
      <vt:lpstr>Risk Factors for Developing an Opioid Use Disorder</vt:lpstr>
      <vt:lpstr>Addressing the Opioid Crisis</vt:lpstr>
      <vt:lpstr>Opioids + the Workplace</vt:lpstr>
      <vt:lpstr>National Survey on Drug Use and Health </vt:lpstr>
      <vt:lpstr>Effects on the Workplace</vt:lpstr>
      <vt:lpstr>Common Workplace Risks </vt:lpstr>
      <vt:lpstr>Prevention in the Workplace</vt:lpstr>
      <vt:lpstr>Treatment and Recovery in the Workplace</vt:lpstr>
      <vt:lpstr>Workers in Recovery Succeed</vt:lpstr>
      <vt:lpstr>Recovery Friendly Workplaces</vt:lpstr>
      <vt:lpstr>NSC Workplace Efforts</vt:lpstr>
      <vt:lpstr>Opioids At Work: Employer Survey</vt:lpstr>
      <vt:lpstr>Take Aways</vt:lpstr>
      <vt:lpstr>What Can We Do? </vt:lpstr>
      <vt:lpstr>Opioids At Work: Employer Toolkit</vt:lpstr>
      <vt:lpstr>PowerPoint Presentation</vt:lpstr>
      <vt:lpstr>PowerPoint Presentation</vt:lpstr>
      <vt:lpstr>Take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Rachael Cooper</cp:lastModifiedBy>
  <cp:revision>110</cp:revision>
  <dcterms:created xsi:type="dcterms:W3CDTF">2018-05-14T19:48:55Z</dcterms:created>
  <dcterms:modified xsi:type="dcterms:W3CDTF">2019-07-16T01:09:01Z</dcterms:modified>
</cp:coreProperties>
</file>