
<file path=[Content_Types].xml><?xml version="1.0" encoding="utf-8"?>
<Types xmlns="http://schemas.openxmlformats.org/package/2006/content-types">
  <Override PartName="/ppt/slides/slide30.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Layouts/slideLayout41.xml" ContentType="application/vnd.openxmlformats-officedocument.presentationml.slideLayout+xml"/>
  <Override PartName="/ppt/slides/slide72.xml" ContentType="application/vnd.openxmlformats-officedocument.presentationml.slide+xml"/>
  <Override PartName="/ppt/slideLayouts/slideLayout35.xml" ContentType="application/vnd.openxmlformats-officedocument.presentationml.slideLayout+xml"/>
  <Override PartName="/ppt/diagrams/quickStyle5.xml" ContentType="application/vnd.openxmlformats-officedocument.drawingml.diagramStyle+xml"/>
  <Override PartName="/ppt/charts/chart2.xml" ContentType="application/vnd.openxmlformats-officedocument.drawingml.chart+xml"/>
  <Override PartName="/ppt/diagrams/colors3.xml" ContentType="application/vnd.openxmlformats-officedocument.drawingml.diagramColors+xml"/>
  <Override PartName="/ppt/slides/slide66.xml" ContentType="application/vnd.openxmlformats-officedocument.presentationml.slide+xml"/>
  <Override PartName="/ppt/notesSlides/notesSlide47.xml" ContentType="application/vnd.openxmlformats-officedocument.presentationml.notesSlide+xml"/>
  <Override PartName="/ppt/diagrams/layout10.xml" ContentType="application/vnd.openxmlformats-officedocument.drawingml.diagramLayout+xml"/>
  <Override PartName="/ppt/slides/slide50.xml" ContentType="application/vnd.openxmlformats-officedocument.presentationml.slide+xml"/>
  <Override PartName="/ppt/slideLayouts/slideLayout13.xml" ContentType="application/vnd.openxmlformats-officedocument.presentationml.slideLayout+xml"/>
  <Default Extension="xlsm" ContentType="application/vnd.ms-excel.sheet.macroEnabled.12"/>
  <Override PartName="/ppt/notesSlides/notesSlide25.xml" ContentType="application/vnd.openxmlformats-officedocument.presentationml.notesSlide+xml"/>
  <Override PartName="/ppt/slides/slide44.xml" ContentType="application/vnd.openxmlformats-officedocument.presentationml.slide+xml"/>
  <Override PartName="/ppt/slideLayouts/slideLayout55.xml" ContentType="application/vnd.openxmlformats-officedocument.presentationml.slideLayout+xml"/>
  <Override PartName="/ppt/diagrams/data8.xml" ContentType="application/vnd.openxmlformats-officedocument.drawingml.diagramData+xml"/>
  <Override PartName="/ppt/notesSlides/notesSlide67.xml" ContentType="application/vnd.openxmlformats-officedocument.presentationml.notesSlide+xml"/>
  <Default Extension="xlsx" ContentType="application/vnd.openxmlformats-officedocument.spreadsheetml.sheet"/>
  <Override PartName="/ppt/slides/slide22.xml" ContentType="application/vnd.openxmlformats-officedocument.presentationml.slide+xml"/>
  <Override PartName="/ppt/diagrams/colors11.xml" ContentType="application/vnd.openxmlformats-officedocument.drawingml.diagramColors+xml"/>
  <Override PartName="/ppt/diagrams/quickStyle3.xml" ContentType="application/vnd.openxmlformats-officedocument.drawingml.diagramStyle+xml"/>
  <Override PartName="/ppt/slideLayouts/slideLayout33.xml" ContentType="application/vnd.openxmlformats-officedocument.presentationml.slideLayout+xml"/>
  <Override PartName="/ppt/diagrams/colors1.xml" ContentType="application/vnd.openxmlformats-officedocument.drawingml.diagramColors+xml"/>
  <Override PartName="/ppt/slides/slide64.xml" ContentType="application/vnd.openxmlformats-officedocument.presentationml.slide+xml"/>
  <Override PartName="/ppt/slideMasters/slideMaster7.xml" ContentType="application/vnd.openxmlformats-officedocument.presentationml.slideMaster+xml"/>
  <Override PartName="/ppt/notesSlides/notesSlide45.xml" ContentType="application/vnd.openxmlformats-officedocument.presentationml.notesSlide+xml"/>
  <Default Extension="xml" ContentType="application/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slideLayouts/slideLayout53.xml" ContentType="application/vnd.openxmlformats-officedocument.presentationml.slideLayout+xml"/>
  <Override PartName="/ppt/diagrams/data6.xml" ContentType="application/vnd.openxmlformats-officedocument.drawingml.diagramData+xml"/>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diagrams/quickStyle1.xml" ContentType="application/vnd.openxmlformats-officedocument.drawingml.diagramStyle+xml"/>
  <Override PartName="/ppt/slideLayouts/slideLayout31.xml" ContentType="application/vnd.openxmlformats-officedocument.presentationml.slideLayout+xml"/>
  <Override PartName="/ppt/notesSlides/notesSlide43.xml" ContentType="application/vnd.openxmlformats-officedocument.presentationml.notesSlide+xml"/>
  <Override PartName="/ppt/slides/slide62.xml" ContentType="application/vnd.openxmlformats-officedocument.presentationml.slide+xml"/>
  <Override PartName="/ppt/slideMasters/slideMaster5.xml" ContentType="application/vnd.openxmlformats-officedocument.presentationml.slideMaster+xml"/>
  <Override PartName="/ppt/theme/themeOverride2.xml" ContentType="application/vnd.openxmlformats-officedocument.themeOverride+xml"/>
  <Override PartName="/ppt/notesSlides/notesSlide21.xml" ContentType="application/vnd.openxmlformats-officedocument.presentationml.notesSlide+xml"/>
  <Override PartName="/ppt/slides/slide40.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Default Extension="jpeg" ContentType="image/jpeg"/>
  <Override PartName="/ppt/slideLayouts/slideLayout51.xml" ContentType="application/vnd.openxmlformats-officedocument.presentationml.slideLayout+xml"/>
  <Override PartName="/ppt/diagrams/data4.xml" ContentType="application/vnd.openxmlformats-officedocument.drawingml.diagramData+xml"/>
  <Override PartName="/ppt/notesSlides/notesSlide63.xml" ContentType="application/vnd.openxmlformats-officedocument.presentationml.notesSlide+xml"/>
  <Override PartName="/ppt/slides/slide82.xml" ContentType="application/vnd.openxmlformats-officedocument.presentationml.slide+xml"/>
  <Override PartName="/ppt/diagrams/drawing9.xml" ContentType="application/vnd.ms-office.drawingml.diagramDrawing+xml"/>
  <Override PartName="/ppt/notesSlides/notesSlide57.xml" ContentType="application/vnd.openxmlformats-officedocument.presentationml.notesSlide+xml"/>
  <Override PartName="/docProps/app.xml" ContentType="application/vnd.openxmlformats-officedocument.extended-properties+xml"/>
  <Override PartName="/ppt/notesSlides/notesSlide41.xml" ContentType="application/vnd.openxmlformats-officedocument.presentationml.notesSlide+xml"/>
  <Override PartName="/ppt/slides/slide60.xml" ContentType="application/vnd.openxmlformats-officedocument.presentationml.slide+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notesSlides/notesSlide35.xml" ContentType="application/vnd.openxmlformats-officedocument.presentationml.notesSlide+xml"/>
  <Override PartName="/ppt/notesSlides/notesSlide5.xml" ContentType="application/vnd.openxmlformats-officedocument.presentationml.notesSlide+xml"/>
  <Override PartName="/ppt/notesSlides/notesSlide77.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diagrams/data2.xml" ContentType="application/vnd.openxmlformats-officedocument.drawingml.diagramData+xml"/>
  <Override PartName="/ppt/notesSlides/notesSlide61.xml" ContentType="application/vnd.openxmlformats-officedocument.presentationml.notesSlide+xml"/>
  <Override PartName="/ppt/slides/slide80.xml" ContentType="application/vnd.openxmlformats-officedocument.presentationml.slide+xml"/>
  <Override PartName="/ppt/diagrams/drawing7.xml" ContentType="application/vnd.ms-office.drawingml.diagramDrawing+xml"/>
  <Override PartName="/ppt/notesSlides/notesSlide55.xml" ContentType="application/vnd.openxmlformats-officedocument.presentationml.notesSlide+xml"/>
  <Override PartName="/ppt/theme/theme9.xml" ContentType="application/vnd.openxmlformats-officedocument.them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diagrams/layout9.xml" ContentType="application/vnd.openxmlformats-officedocument.drawingml.diagramLayout+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notesSlides/notesSlide75.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diagrams/drawing5.xml" ContentType="application/vnd.ms-office.drawingml.diagramDrawing+xml"/>
  <Override PartName="/ppt/diagrams/quickStyle11.xml" ContentType="application/vnd.openxmlformats-officedocument.drawingml.diagramStyle+xml"/>
  <Override PartName="/ppt/slides/slide59.xml" ContentType="application/vnd.openxmlformats-officedocument.presentationml.slide+xml"/>
  <Override PartName="/ppt/notesSlides/notesSlide53.xml" ContentType="application/vnd.openxmlformats-officedocument.presentationml.notesSlide+xml"/>
  <Override PartName="/ppt/theme/theme7.xml" ContentType="application/vnd.openxmlformats-officedocument.theme+xml"/>
  <Override PartName="/ppt/notesSlides/notesSlide18.xml" ContentType="application/vnd.openxmlformats-officedocument.presentationml.notesSlide+xml"/>
  <Override PartName="/ppt/slides/slide37.xml" ContentType="application/vnd.openxmlformats-officedocument.presentationml.slide+xml"/>
  <Override PartName="/ppt/notesSlides/notesSlide31.xml" ContentType="application/vnd.openxmlformats-officedocument.presentationml.notesSlide+xml"/>
  <Override PartName="/ppt/slideLayouts/slideLayout4.xml" ContentType="application/vnd.openxmlformats-officedocument.presentationml.slideLayout+xml"/>
  <Override PartName="/ppt/diagrams/layout7.xml" ContentType="application/vnd.openxmlformats-officedocument.drawingml.diagramLayout+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slides/slide79.xml" ContentType="application/vnd.openxmlformats-officedocument.presentationml.slide+xml"/>
  <Override PartName="/ppt/notesSlides/notesSlide1.xml" ContentType="application/vnd.openxmlformats-officedocument.presentationml.notesSlide+xml"/>
  <Override PartName="/ppt/notesSlides/notesSlide73.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Layouts/slideLayout26.xml" ContentType="application/vnd.openxmlformats-officedocument.presentationml.slideLayout+xml"/>
  <Override PartName="/ppt/diagrams/drawing3.xml" ContentType="application/vnd.ms-office.drawingml.diagramDrawing+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notesSlides/notesSlide51.xml" ContentType="application/vnd.openxmlformats-officedocument.presentationml.notesSlide+xml"/>
  <Override PartName="/ppt/slideLayouts/slideLayout68.xml" ContentType="application/vnd.openxmlformats-officedocument.presentationml.slideLayout+xml"/>
  <Override PartName="/ppt/notesSlides/notesSlide8.xml" ContentType="application/vnd.openxmlformats-officedocument.presentationml.notesSlide+xml"/>
  <Override PartName="/ppt/theme/theme5.xml" ContentType="application/vnd.openxmlformats-officedocument.theme+xml"/>
  <Override PartName="/ppt/diagrams/drawing10.xml" ContentType="application/vnd.ms-office.drawingml.diagramDrawing+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diagrams/layout5.xml" ContentType="application/vnd.openxmlformats-officedocument.drawingml.diagramLayout+xml"/>
  <Override PartName="/ppt/slides/slide29.xml" ContentType="application/vnd.openxmlformats-officedocument.presentationml.slide+xml"/>
  <Override PartName="/ppt/slideLayouts/slideLayout46.xml" ContentType="application/vnd.openxmlformats-officedocument.presentationml.slideLayout+xml"/>
  <Override PartName="/ppt/slides/slide77.xml" ContentType="application/vnd.openxmlformats-officedocument.presentationml.slide+xml"/>
  <Override PartName="/ppt/notesSlides/notesSlide71.xml" ContentType="application/vnd.openxmlformats-officedocument.presentationml.notesSlide+xml"/>
  <Override PartName="/ppt/slides/slide1.xml" ContentType="application/vnd.openxmlformats-officedocument.presentationml.slide+xml"/>
  <Override PartName="/ppt/slides/slide13.xml" ContentType="application/vnd.openxmlformats-officedocument.presentationml.slide+xml"/>
  <Override PartName="/ppt/diagrams/colors8.xml" ContentType="application/vnd.openxmlformats-officedocument.drawingml.diagramColors+xml"/>
  <Override PartName="/ppt/slideLayouts/slideLayout24.xml" ContentType="application/vnd.openxmlformats-officedocument.presentationml.slideLayout+xml"/>
  <Override PartName="/ppt/diagrams/drawing1.xml" ContentType="application/vnd.ms-office.drawingml.diagramDrawing+xml"/>
  <Override PartName="/ppt/notesSlides/notesSlide36.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slides/slide49.xml" ContentType="application/vnd.openxmlformats-officedocument.presentationml.slide+xml"/>
  <Override PartName="/ppt/slideLayouts/slideLayout66.xml" ContentType="application/vnd.openxmlformats-officedocument.presentationml.slideLayout+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diagrams/layout3.xml" ContentType="application/vnd.openxmlformats-officedocument.drawingml.diagramLayout+xml"/>
  <Override PartName="/ppt/slideLayouts/slideLayout44.xml" ContentType="application/vnd.openxmlformats-officedocument.presentationml.slideLayout+xml"/>
  <Override PartName="/ppt/slides/slide2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diagrams/quickStyle8.xml" ContentType="application/vnd.openxmlformats-officedocument.drawingml.diagramStyl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diagrams/colors6.xml" ContentType="application/vnd.openxmlformats-officedocument.drawingml.diagramColors+xml"/>
  <Override PartName="/ppt/slideLayouts/slideLayout22.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charts/colors1.xml" ContentType="application/vnd.ms-office.chartcolorstyle+xml"/>
  <Override PartName="/ppt/notesSlides/notesSlide28.xml" ContentType="application/vnd.openxmlformats-officedocument.presentationml.notesSlide+xml"/>
  <Override PartName="/ppt/slides/slide47.xml" ContentType="application/vnd.openxmlformats-officedocument.presentationml.slide+xml"/>
  <Override PartName="/ppt/charts/style2.xml" ContentType="application/vnd.ms-office.chartstyle+xml"/>
  <Override PartName="/ppt/theme/theme1.xml" ContentType="application/vnd.openxmlformats-officedocument.theme+xml"/>
  <Override PartName="/ppt/slideLayouts/slideLayout58.xml" ContentType="application/vnd.openxmlformats-officedocument.presentationml.slideLayout+xml"/>
  <Override PartName="/ppt/notesSlides/notesSlide12.xml" ContentType="application/vnd.openxmlformats-officedocument.presentationml.notesSlide+xml"/>
  <Override PartName="/ppt/slides/slide31.xml" ContentType="application/vnd.openxmlformats-officedocument.presentationml.slide+xml"/>
  <Override PartName="/ppt/diagrams/layout1.xml" ContentType="application/vnd.openxmlformats-officedocument.drawingml.diagramLayout+xml"/>
  <Override PartName="/ppt/slides/slide25.xml" ContentType="application/vnd.openxmlformats-officedocument.presentationml.slide+xml"/>
  <Override PartName="/ppt/slideLayouts/slideLayout42.xml" ContentType="application/vnd.openxmlformats-officedocument.presentationml.slideLayout+xml"/>
  <Override PartName="/ppt/slides/slide73.xml" ContentType="application/vnd.openxmlformats-officedocument.presentationml.slide+xml"/>
  <Override PartName="/ppt/slideLayouts/slideLayout36.xml" ContentType="application/vnd.openxmlformats-officedocument.presentationml.slideLayout+xml"/>
  <Override PartName="/ppt/diagrams/quickStyle6.xml" ContentType="application/vnd.openxmlformats-officedocument.drawingml.diagramStyle+xml"/>
  <Override PartName="/ppt/charts/chart3.xml" ContentType="application/vnd.openxmlformats-officedocument.drawingml.chart+xml"/>
  <Override PartName="/ppt/diagrams/colors4.xml" ContentType="application/vnd.openxmlformats-officedocument.drawingml.diagramColors+xml"/>
  <Override PartName="/ppt/slides/slide67.xml" ContentType="application/vnd.openxmlformats-officedocument.presentationml.slide+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1.xml" ContentType="application/vnd.openxmlformats-officedocument.drawingml.diagramLayout+xml"/>
  <Override PartName="/ppt/slideLayouts/slideLayout20.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Layouts/slideLayout56.xml" ContentType="application/vnd.openxmlformats-officedocument.presentationml.slideLayout+xml"/>
  <Override PartName="/ppt/diagrams/data9.xml" ContentType="application/vnd.openxmlformats-officedocument.drawingml.diagramData+xml"/>
  <Override PartName="/ppt/notesSlides/notesSlide68.xml" ContentType="application/vnd.openxmlformats-officedocument.presentationml.notesSlide+xml"/>
  <Override PartName="/ppt/slides/slide23.xml" ContentType="application/vnd.openxmlformats-officedocument.presentationml.slide+xml"/>
  <Override PartName="/ppt/slideLayouts/slideLayout40.xml" ContentType="application/vnd.openxmlformats-officedocument.presentationml.slideLayout+xml"/>
  <Override PartName="/ppt/charts/chart1.xml" ContentType="application/vnd.openxmlformats-officedocument.drawingml.chart+xml"/>
  <Override PartName="/ppt/slideLayouts/slideLayout34.xml" ContentType="application/vnd.openxmlformats-officedocument.presentationml.slideLayout+xml"/>
  <Override PartName="/ppt/diagrams/quickStyle4.xml" ContentType="application/vnd.openxmlformats-officedocument.drawingml.diagramStyle+xml"/>
  <Override PartName="/ppt/diagrams/colors2.xml" ContentType="application/vnd.openxmlformats-officedocument.drawingml.diagramColors+xml"/>
  <Override PartName="/ppt/slides/slide65.xml" ContentType="application/vnd.openxmlformats-officedocument.presentationml.slide+xml"/>
  <Override PartName="/ppt/slideMasters/slideMaster8.xml" ContentType="application/vnd.openxmlformats-officedocument.presentationml.slideMaster+xml"/>
  <Override PartName="/ppt/notesSlides/notesSlide46.xml" ContentType="application/vnd.openxmlformats-officedocument.presentationml.notesSlide+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slideLayouts/slideLayout54.xml" ContentType="application/vnd.openxmlformats-officedocument.presentationml.slideLayout+xml"/>
  <Override PartName="/ppt/commentAuthors.xml" ContentType="application/vnd.openxmlformats-officedocument.presentationml.commentAuthors+xml"/>
  <Override PartName="/ppt/diagrams/data7.xml" ContentType="application/vnd.openxmlformats-officedocument.drawingml.diagramData+xml"/>
  <Override PartName="/ppt/notesSlides/notesSlide66.xml" ContentType="application/vnd.openxmlformats-officedocument.presentationml.notesSlide+xml"/>
  <Override PartName="/ppt/slides/slide21.xml" ContentType="application/vnd.openxmlformats-officedocument.presentationml.slide+xml"/>
  <Override PartName="/ppt/diagrams/colors10.xml" ContentType="application/vnd.openxmlformats-officedocument.drawingml.diagramColors+xml"/>
  <Override PartName="/ppt/diagrams/quickStyle2.xml" ContentType="application/vnd.openxmlformats-officedocument.drawingml.diagramStyle+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Masters/slideMaster6.xml" ContentType="application/vnd.openxmlformats-officedocument.presentationml.slideMaster+xml"/>
  <Default Extension="gif" ContentType="image/gif"/>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52.xml" ContentType="application/vnd.openxmlformats-officedocument.presentationml.slideLayout+xml"/>
  <Override PartName="/ppt/diagrams/data5.xml" ContentType="application/vnd.openxmlformats-officedocument.drawingml.diagramData+xml"/>
  <Override PartName="/ppt/notesSlides/notesSlide64.xml" ContentType="application/vnd.openxmlformats-officedocument.presentationml.notesSlide+xml"/>
  <Override PartName="/ppt/slides/slide83.xml" ContentType="application/vnd.openxmlformats-officedocument.presentationml.slide+xml"/>
  <Override PartName="/ppt/notesSlides/notesSlide58.xml" ContentType="application/vnd.openxmlformats-officedocument.presentationml.notesSlide+xml"/>
  <Override PartName="/ppt/slideLayouts/slideLayout30.xml" ContentType="application/vnd.openxmlformats-officedocument.presentationml.slideLayout+xml"/>
  <Override PartName="/ppt/notesSlides/notesSlide42.xml" ContentType="application/vnd.openxmlformats-officedocument.presentationml.notesSlide+xml"/>
  <Override PartName="/ppt/slides/slide61.xml" ContentType="application/vnd.openxmlformats-officedocument.presentationml.slide+xml"/>
  <Override PartName="/ppt/slideMasters/slideMaster4.xml" ContentType="application/vnd.openxmlformats-officedocument.presentationml.slideMaster+xml"/>
  <Override PartName="/ppt/slideLayouts/slideLayout9.xml" ContentType="application/vnd.openxmlformats-officedocument.presentationml.slideLayou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50.xml" ContentType="application/vnd.openxmlformats-officedocument.presentationml.slideLayout+xml"/>
  <Override PartName="/ppt/diagrams/data3.xml" ContentType="application/vnd.openxmlformats-officedocument.drawingml.diagramData+xml"/>
  <Default Extension="svg" ContentType="image/svg+xml"/>
  <Override PartName="/ppt/notesSlides/notesSlide62.xml" ContentType="application/vnd.openxmlformats-officedocument.presentationml.notesSlide+xml"/>
  <Override PartName="/ppt/slides/slide81.xml" ContentType="application/vnd.openxmlformats-officedocument.presentationml.slide+xml"/>
  <Override PartName="/ppt/diagrams/drawing8.xml" ContentType="application/vnd.ms-office.drawingml.diagramDrawing+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slideLayouts/slideLayout70.xml" ContentType="application/vnd.openxmlformats-officedocument.presentationml.slideLayout+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notesSlides/notesSlide76.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notesSlides/notesSlide60.xml" ContentType="application/vnd.openxmlformats-officedocument.presentationml.notesSlide+xml"/>
  <Override PartName="/ppt/slideLayouts/slideLayout29.xml" ContentType="application/vnd.openxmlformats-officedocument.presentationml.slideLayout+xml"/>
  <Override PartName="/ppt/diagrams/drawing6.xml" ContentType="application/vnd.ms-office.drawingml.diagramDrawing+xml"/>
  <Default Extension="vml" ContentType="application/vnd.openxmlformats-officedocument.vmlDrawing"/>
  <Override PartName="/ppt/notesSlides/notesSlide54.xml" ContentType="application/vnd.openxmlformats-officedocument.presentationml.notesSlide+xml"/>
  <Override PartName="/ppt/theme/theme8.xml" ContentType="application/vnd.openxmlformats-officedocument.theme+xml"/>
  <Override PartName="/ppt/embeddings/oleObject1.bin" ContentType="application/vnd.openxmlformats-officedocument.oleObject"/>
  <Override PartName="/ppt/tableStyles.xml" ContentType="application/vnd.openxmlformats-officedocument.presentationml.tableStyles+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19.xml" ContentType="application/vnd.openxmlformats-officedocument.presentationml.notesSlide+xml"/>
  <Override PartName="/ppt/diagrams/layout8.xml" ContentType="application/vnd.openxmlformats-officedocument.drawingml.diagramLayout+xml"/>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notesSlides/notesSlide2.xml" ContentType="application/vnd.openxmlformats-officedocument.presentationml.notesSlide+xml"/>
  <Override PartName="/ppt/notesSlides/notesSlide74.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diagrams/drawing4.xml" ContentType="application/vnd.ms-office.drawingml.diagramDrawing+xml"/>
  <Override PartName="/ppt/diagrams/quickStyle10.xml" ContentType="application/vnd.openxmlformats-officedocument.drawingml.diagramStyl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Layouts/slideLayout69.xml" ContentType="application/vnd.openxmlformats-officedocument.presentationml.slideLayout+xml"/>
  <Override PartName="/ppt/notesSlides/notesSlide9.xml" ContentType="application/vnd.openxmlformats-officedocument.presentationml.notesSlide+xml"/>
  <Override PartName="/ppt/theme/theme6.xml" ContentType="application/vnd.openxmlformats-officedocument.theme+xml"/>
  <Override PartName="/ppt/diagrams/drawing11.xml" ContentType="application/vnd.ms-office.drawingml.diagramDrawing+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diagrams/layout6.xml" ContentType="application/vnd.openxmlformats-officedocument.drawingml.diagramLayout+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78.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diagrams/colors9.xml" ContentType="application/vnd.openxmlformats-officedocument.drawingml.diagramColors+xml"/>
  <Override PartName="/ppt/slideLayouts/slideLayout25.xml" ContentType="application/vnd.openxmlformats-officedocument.presentationml.slideLayout+xml"/>
  <Override PartName="/ppt/diagrams/drawing2.xml" ContentType="application/vnd.ms-office.drawingml.diagramDrawing+xml"/>
  <Override PartName="/ppt/notesSlides/notesSlide37.xml" ContentType="application/vnd.openxmlformats-officedocument.presentationml.notesSlide+xml"/>
  <Override PartName="/ppt/slides/slide56.xml" ContentType="application/vnd.openxmlformats-officedocument.presentationml.slide+xml"/>
  <Override PartName="/ppt/slideLayouts/slideLayout19.xml" ContentType="application/vnd.openxmlformats-officedocument.presentationml.slideLayout+xml"/>
  <Override PartName="/ppt/notesSlides/notesSlide50.xml" ContentType="application/vnd.openxmlformats-officedocument.presentationml.notesSlide+xml"/>
  <Override PartName="/ppt/slideLayouts/slideLayout67.xml" ContentType="application/vnd.openxmlformats-officedocument.presentationml.slideLayout+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diagrams/layout4.xml" ContentType="application/vnd.openxmlformats-officedocument.drawingml.diagramLayout+xml"/>
  <Override PartName="/ppt/slides/slide28.xml" ContentType="application/vnd.openxmlformats-officedocument.presentationml.slide+xml"/>
  <Override PartName="/ppt/slideLayouts/slideLayout45.xml" ContentType="application/vnd.openxmlformats-officedocument.presentationml.slideLayout+xml"/>
  <Override PartName="/ppt/slides/slide76.xml" ContentType="application/vnd.openxmlformats-officedocument.presentationml.slide+xml"/>
  <Override PartName="/ppt/slideLayouts/slideLayout39.xml" ContentType="application/vnd.openxmlformats-officedocument.presentationml.slideLayout+xml"/>
  <Override PartName="/ppt/notesSlides/notesSlide70.xml" ContentType="application/vnd.openxmlformats-officedocument.presentationml.notesSlide+xml"/>
  <Override PartName="/ppt/diagrams/quickStyle9.xml" ContentType="application/vnd.openxmlformats-officedocument.drawingml.diagramStyle+xml"/>
  <Default Extension="png" ContentType="image/png"/>
  <Override PartName="/ppt/slides/slide12.xml" ContentType="application/vnd.openxmlformats-officedocument.presentationml.slide+xml"/>
  <Override PartName="/ppt/diagrams/colors7.xml" ContentType="application/vnd.openxmlformats-officedocument.drawingml.diagramColors+xml"/>
  <Default Extension="emf" ContentType="image/x-emf"/>
  <Override PartName="/ppt/slideLayouts/slideLayout23.xml" ContentType="application/vnd.openxmlformats-officedocument.presentationml.slideLayout+xml"/>
  <Override PartName="/ppt/slides/slide54.xml" ContentType="application/vnd.openxmlformats-officedocument.presentationml.slide+xml"/>
  <Override PartName="/ppt/slideLayouts/slideLayout17.xml" ContentType="application/vnd.openxmlformats-officedocument.presentationml.slideLayout+xml"/>
  <Override PartName="/ppt/charts/colors2.xml" ContentType="application/vnd.ms-office.chartcolorstyl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Layouts/slideLayout65.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diagrams/layout2.xml" ContentType="application/vnd.openxmlformats-officedocument.drawingml.diagramLayout+xml"/>
  <Override PartName="/ppt/slideLayouts/slideLayout43.xml" ContentType="application/vnd.openxmlformats-officedocument.presentationml.slideLayout+xml"/>
  <Override PartName="/ppt/slides/slide26.xml" ContentType="application/vnd.openxmlformats-officedocument.presentationml.slide+xml"/>
  <Override PartName="/ppt/slides/slide74.xml" ContentType="application/vnd.openxmlformats-officedocument.presentationml.slide+xml"/>
  <Override PartName="/ppt/slideLayouts/slideLayout37.xml" ContentType="application/vnd.openxmlformats-officedocument.presentationml.slideLayout+xml"/>
  <Override PartName="/ppt/diagrams/quickStyle7.xml" ContentType="application/vnd.openxmlformats-officedocument.drawingml.diagramStyle+xml"/>
  <Override PartName="/ppt/diagrams/data11.xml" ContentType="application/vnd.openxmlformats-officedocument.drawingml.diagramData+xml"/>
  <Override PartName="/ppt/slides/slide10.xml" ContentType="application/vnd.openxmlformats-officedocument.presentationml.slide+xml"/>
  <Override PartName="/ppt/slides/slide68.xml" ContentType="application/vnd.openxmlformats-officedocument.presentationml.slide+xml"/>
  <Override PartName="/ppt/diagrams/colors5.xml" ContentType="application/vnd.openxmlformats-officedocument.drawingml.diagramColors+xml"/>
  <Override PartName="/ppt/notesSlides/notesSlide49.xml" ContentType="application/vnd.openxmlformats-officedocument.presentationml.notesSlide+xml"/>
  <Override PartName="/ppt/slideLayouts/slideLayout21.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charts/style1.xml" ContentType="application/vnd.ms-office.chartstyle+xml"/>
  <Override PartName="/ppt/slideLayouts/slideLayout57.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63" r:id="rId1"/>
    <p:sldMasterId id="2147483677" r:id="rId2"/>
    <p:sldMasterId id="2147483689" r:id="rId3"/>
    <p:sldMasterId id="2147483723" r:id="rId4"/>
    <p:sldMasterId id="2147483737" r:id="rId5"/>
    <p:sldMasterId id="2147483739" r:id="rId6"/>
    <p:sldMasterId id="2147483743" r:id="rId7"/>
    <p:sldMasterId id="2147483752" r:id="rId8"/>
  </p:sldMasterIdLst>
  <p:notesMasterIdLst>
    <p:notesMasterId r:id="rId93"/>
  </p:notesMasterIdLst>
  <p:sldIdLst>
    <p:sldId id="448" r:id="rId9"/>
    <p:sldId id="579" r:id="rId10"/>
    <p:sldId id="410" r:id="rId11"/>
    <p:sldId id="411" r:id="rId12"/>
    <p:sldId id="449" r:id="rId13"/>
    <p:sldId id="607" r:id="rId14"/>
    <p:sldId id="451" r:id="rId15"/>
    <p:sldId id="608" r:id="rId16"/>
    <p:sldId id="609" r:id="rId17"/>
    <p:sldId id="454" r:id="rId18"/>
    <p:sldId id="605" r:id="rId19"/>
    <p:sldId id="606" r:id="rId20"/>
    <p:sldId id="591" r:id="rId21"/>
    <p:sldId id="593" r:id="rId22"/>
    <p:sldId id="587" r:id="rId23"/>
    <p:sldId id="599" r:id="rId24"/>
    <p:sldId id="598" r:id="rId25"/>
    <p:sldId id="413" r:id="rId26"/>
    <p:sldId id="412" r:id="rId27"/>
    <p:sldId id="558" r:id="rId28"/>
    <p:sldId id="600" r:id="rId29"/>
    <p:sldId id="601" r:id="rId30"/>
    <p:sldId id="602" r:id="rId31"/>
    <p:sldId id="603" r:id="rId32"/>
    <p:sldId id="612" r:id="rId33"/>
    <p:sldId id="450" r:id="rId34"/>
    <p:sldId id="604" r:id="rId35"/>
    <p:sldId id="610" r:id="rId36"/>
    <p:sldId id="611" r:id="rId37"/>
    <p:sldId id="492" r:id="rId38"/>
    <p:sldId id="613" r:id="rId39"/>
    <p:sldId id="415" r:id="rId40"/>
    <p:sldId id="416" r:id="rId41"/>
    <p:sldId id="592" r:id="rId42"/>
    <p:sldId id="404" r:id="rId43"/>
    <p:sldId id="409" r:id="rId44"/>
    <p:sldId id="419" r:id="rId45"/>
    <p:sldId id="554" r:id="rId46"/>
    <p:sldId id="422" r:id="rId47"/>
    <p:sldId id="568" r:id="rId48"/>
    <p:sldId id="562" r:id="rId49"/>
    <p:sldId id="548" r:id="rId50"/>
    <p:sldId id="564" r:id="rId51"/>
    <p:sldId id="549" r:id="rId52"/>
    <p:sldId id="257" r:id="rId53"/>
    <p:sldId id="569" r:id="rId54"/>
    <p:sldId id="434" r:id="rId55"/>
    <p:sldId id="469" r:id="rId56"/>
    <p:sldId id="259" r:id="rId57"/>
    <p:sldId id="342" r:id="rId58"/>
    <p:sldId id="258" r:id="rId59"/>
    <p:sldId id="616" r:id="rId60"/>
    <p:sldId id="617" r:id="rId61"/>
    <p:sldId id="618" r:id="rId62"/>
    <p:sldId id="619" r:id="rId63"/>
    <p:sldId id="620" r:id="rId64"/>
    <p:sldId id="621" r:id="rId65"/>
    <p:sldId id="622" r:id="rId66"/>
    <p:sldId id="623" r:id="rId67"/>
    <p:sldId id="626" r:id="rId68"/>
    <p:sldId id="629" r:id="rId69"/>
    <p:sldId id="630" r:id="rId70"/>
    <p:sldId id="631" r:id="rId71"/>
    <p:sldId id="632" r:id="rId72"/>
    <p:sldId id="633" r:id="rId73"/>
    <p:sldId id="634" r:id="rId74"/>
    <p:sldId id="635" r:id="rId75"/>
    <p:sldId id="636" r:id="rId76"/>
    <p:sldId id="637" r:id="rId77"/>
    <p:sldId id="638" r:id="rId78"/>
    <p:sldId id="639" r:id="rId79"/>
    <p:sldId id="640" r:id="rId80"/>
    <p:sldId id="642" r:id="rId81"/>
    <p:sldId id="574" r:id="rId82"/>
    <p:sldId id="596" r:id="rId83"/>
    <p:sldId id="565" r:id="rId84"/>
    <p:sldId id="499" r:id="rId85"/>
    <p:sldId id="500" r:id="rId86"/>
    <p:sldId id="475" r:id="rId87"/>
    <p:sldId id="281" r:id="rId88"/>
    <p:sldId id="571" r:id="rId89"/>
    <p:sldId id="405" r:id="rId90"/>
    <p:sldId id="482" r:id="rId91"/>
    <p:sldId id="577" r:id="rId92"/>
  </p:sldIdLst>
  <p:sldSz cx="9144000" cy="6858000" type="screen4x3"/>
  <p:notesSz cx="9309100" cy="7023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Gianforte, Rosie M." initials="GRM" lastIdx="3" clrIdx="0"/>
  <p:cmAuthor id="2" name="Rosie Gianforte" initials="RG" lastIdx="1" clrIdx="1">
    <p:extLst>
      <p:ext uri="{19B8F6BF-5375-455C-9EA6-DF929625EA0E}">
        <p15:presenceInfo xmlns:p15="http://schemas.microsoft.com/office/powerpoint/2012/main" xmlns:p="http://schemas.openxmlformats.org/presentationml/2006/main" xmlns:r="http://schemas.openxmlformats.org/officeDocument/2006/relationships" xmlns:a="http://schemas.openxmlformats.org/drawingml/2006/main" xmlns="" userId="0c45f00df2bd3802" providerId="Windows Live"/>
      </p:ext>
    </p:extLst>
  </p:cmAutho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404040"/>
    <a:srgbClr val="83A5E9"/>
    <a:srgbClr val="AEC2EE"/>
    <a:srgbClr val="B4C9F2"/>
    <a:srgbClr val="9DB5EB"/>
    <a:srgbClr val="ADBDE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34610" autoAdjust="0"/>
    <p:restoredTop sz="86443" autoAdjust="0"/>
  </p:normalViewPr>
  <p:slideViewPr>
    <p:cSldViewPr snapToGrid="0">
      <p:cViewPr varScale="1">
        <p:scale>
          <a:sx n="134" d="100"/>
          <a:sy n="134" d="100"/>
        </p:scale>
        <p:origin x="-1288" y="-104"/>
      </p:cViewPr>
      <p:guideLst>
        <p:guide orient="horz" pos="2160"/>
        <p:guide pos="2880"/>
      </p:guideLst>
    </p:cSldViewPr>
  </p:slideViewPr>
  <p:outlineViewPr>
    <p:cViewPr>
      <p:scale>
        <a:sx n="33" d="100"/>
        <a:sy n="33" d="100"/>
      </p:scale>
      <p:origin x="0" y="-3272"/>
    </p:cViewPr>
  </p:outlineViewPr>
  <p:notesTextViewPr>
    <p:cViewPr>
      <p:scale>
        <a:sx n="1" d="1"/>
        <a:sy n="1" d="1"/>
      </p:scale>
      <p:origin x="0" y="0"/>
    </p:cViewPr>
  </p:notesTextViewPr>
  <p:sorterViewPr>
    <p:cViewPr varScale="1">
      <p:scale>
        <a:sx n="1" d="1"/>
        <a:sy n="1" d="1"/>
      </p:scale>
      <p:origin x="0" y="-22268"/>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notesMaster" Target="notesMasters/notesMaster1.xml"/><Relationship Id="rId94" Type="http://schemas.openxmlformats.org/officeDocument/2006/relationships/printerSettings" Target="printerSettings/printerSettings1.bin"/><Relationship Id="rId95" Type="http://schemas.openxmlformats.org/officeDocument/2006/relationships/commentAuthors" Target="commentAuthors.xml"/><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1.xlsm"/></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4" Type="http://schemas.microsoft.com/office/2011/relationships/chartColorStyle" Target="colors1.xml"/><Relationship Id="rId1" Type="http://schemas.openxmlformats.org/officeDocument/2006/relationships/themeOverride" Target="../theme/themeOverride1.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4" Type="http://schemas.microsoft.com/office/2011/relationships/chartColorStyle" Target="colors2.xml"/><Relationship Id="rId1" Type="http://schemas.openxmlformats.org/officeDocument/2006/relationships/themeOverride" Target="../theme/themeOverride2.xml"/><Relationship Id="rId2"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2"/>
  <c:chart>
    <c:plotArea>
      <c:layout>
        <c:manualLayout>
          <c:layoutTarget val="inner"/>
          <c:xMode val="edge"/>
          <c:yMode val="edge"/>
          <c:x val="0.158117752641237"/>
          <c:y val="0.0445840891844624"/>
          <c:w val="0.736289905465272"/>
          <c:h val="0.849864082497148"/>
        </c:manualLayout>
      </c:layout>
      <c:barChart>
        <c:barDir val="col"/>
        <c:grouping val="clustered"/>
        <c:ser>
          <c:idx val="0"/>
          <c:order val="0"/>
          <c:tx>
            <c:strRef>
              <c:f>Sheet1!$B$1</c:f>
              <c:strCache>
                <c:ptCount val="1"/>
                <c:pt idx="0">
                  <c:v>2015</c:v>
                </c:pt>
              </c:strCache>
            </c:strRef>
          </c:tx>
          <c:spPr>
            <a:solidFill>
              <a:srgbClr val="4472C4"/>
            </a:solidFill>
            <a:ln w="27624">
              <a:noFill/>
            </a:ln>
          </c:spPr>
          <c:dLbls>
            <c:spPr>
              <a:noFill/>
              <a:ln w="27624">
                <a:noFill/>
              </a:ln>
            </c:spPr>
            <c:txPr>
              <a:bodyPr wrap="square" lIns="38100" tIns="19050" rIns="38100" bIns="19050" anchor="ctr">
                <a:spAutoFit/>
              </a:bodyPr>
              <a:lstStyle/>
              <a:p>
                <a:pPr>
                  <a:defRPr sz="1300" b="0" i="0" u="none" strike="noStrike" baseline="0">
                    <a:solidFill>
                      <a:srgbClr val="333333"/>
                    </a:solidFill>
                    <a:latin typeface="Calibri"/>
                    <a:ea typeface="Calibri"/>
                    <a:cs typeface="Calibri"/>
                  </a:defRPr>
                </a:pPr>
                <a:endParaRPr lang="en-US"/>
              </a:p>
            </c:txPr>
            <c:showVal val="1"/>
            <c:extLst xmlns:c16r2="http://schemas.microsoft.com/office/drawing/2015/06/chart">
              <c:ext xmlns:c15="http://schemas.microsoft.com/office/drawing/2012/chart" uri="{CE6537A1-D6FC-4f65-9D91-7224C49458BB}">
                <c15:layout/>
                <c15:showLeaderLines val="0"/>
              </c:ext>
            </c:extLst>
          </c:dLbls>
          <c:cat>
            <c:strRef>
              <c:f>Sheet1!$A$2</c:f>
              <c:strCache>
                <c:ptCount val="1"/>
                <c:pt idx="0">
                  <c:v>Fatal Overdoses</c:v>
                </c:pt>
              </c:strCache>
            </c:strRef>
          </c:cat>
          <c:val>
            <c:numRef>
              <c:f>Sheet1!$B$2</c:f>
              <c:numCache>
                <c:formatCode>#,##0</c:formatCode>
                <c:ptCount val="1"/>
                <c:pt idx="0">
                  <c:v>1382.0</c:v>
                </c:pt>
              </c:numCache>
            </c:numRef>
          </c:val>
          <c:extLst xmlns:c16r2="http://schemas.microsoft.com/office/drawing/2015/06/chart">
            <c:ext xmlns:c16="http://schemas.microsoft.com/office/drawing/2014/chart" uri="{C3380CC4-5D6E-409C-BE32-E72D297353CC}">
              <c16:uniqueId val="{00000000-620F-40D3-B844-7B1205BE5AE1}"/>
            </c:ext>
          </c:extLst>
        </c:ser>
        <c:ser>
          <c:idx val="1"/>
          <c:order val="1"/>
          <c:tx>
            <c:strRef>
              <c:f>Sheet1!$C$1</c:f>
              <c:strCache>
                <c:ptCount val="1"/>
                <c:pt idx="0">
                  <c:v>2016</c:v>
                </c:pt>
              </c:strCache>
            </c:strRef>
          </c:tx>
          <c:spPr>
            <a:solidFill>
              <a:srgbClr val="ED7D31"/>
            </a:solidFill>
            <a:ln w="27624">
              <a:noFill/>
            </a:ln>
          </c:spPr>
          <c:dLbls>
            <c:spPr>
              <a:noFill/>
              <a:ln w="27624">
                <a:noFill/>
              </a:ln>
            </c:spPr>
            <c:txPr>
              <a:bodyPr wrap="square" lIns="38100" tIns="19050" rIns="38100" bIns="19050" anchor="ctr">
                <a:spAutoFit/>
              </a:bodyPr>
              <a:lstStyle/>
              <a:p>
                <a:pPr>
                  <a:defRPr sz="1300" b="0" i="0" u="none" strike="noStrike" baseline="0">
                    <a:solidFill>
                      <a:srgbClr val="333333"/>
                    </a:solidFill>
                    <a:latin typeface="Calibri"/>
                    <a:ea typeface="Calibri"/>
                    <a:cs typeface="Calibri"/>
                  </a:defRPr>
                </a:pPr>
                <a:endParaRPr lang="en-US"/>
              </a:p>
            </c:txPr>
            <c:showVal val="1"/>
            <c:extLst xmlns:c16r2="http://schemas.microsoft.com/office/drawing/2015/06/chart">
              <c:ext xmlns:c15="http://schemas.microsoft.com/office/drawing/2012/chart" uri="{CE6537A1-D6FC-4f65-9D91-7224C49458BB}">
                <c15:layout/>
                <c15:showLeaderLines val="0"/>
              </c:ext>
            </c:extLst>
          </c:dLbls>
          <c:cat>
            <c:strRef>
              <c:f>Sheet1!$A$2</c:f>
              <c:strCache>
                <c:ptCount val="1"/>
                <c:pt idx="0">
                  <c:v>Fatal Overdoses</c:v>
                </c:pt>
              </c:strCache>
            </c:strRef>
          </c:cat>
          <c:val>
            <c:numRef>
              <c:f>Sheet1!$C$2</c:f>
              <c:numCache>
                <c:formatCode>#,##0</c:formatCode>
                <c:ptCount val="1"/>
                <c:pt idx="0">
                  <c:v>1946.0</c:v>
                </c:pt>
              </c:numCache>
            </c:numRef>
          </c:val>
          <c:extLst xmlns:c16r2="http://schemas.microsoft.com/office/drawing/2015/06/chart">
            <c:ext xmlns:c16="http://schemas.microsoft.com/office/drawing/2014/chart" uri="{C3380CC4-5D6E-409C-BE32-E72D297353CC}">
              <c16:uniqueId val="{00000001-620F-40D3-B844-7B1205BE5AE1}"/>
            </c:ext>
          </c:extLst>
        </c:ser>
        <c:ser>
          <c:idx val="2"/>
          <c:order val="2"/>
          <c:tx>
            <c:strRef>
              <c:f>Sheet1!$D$1</c:f>
              <c:strCache>
                <c:ptCount val="1"/>
                <c:pt idx="0">
                  <c:v>2017</c:v>
                </c:pt>
              </c:strCache>
            </c:strRef>
          </c:tx>
          <c:spPr>
            <a:solidFill>
              <a:srgbClr val="A5A5A5"/>
            </a:solidFill>
            <a:ln w="27624">
              <a:noFill/>
            </a:ln>
          </c:spPr>
          <c:dLbls>
            <c:spPr>
              <a:noFill/>
              <a:ln w="27624">
                <a:noFill/>
              </a:ln>
            </c:spPr>
            <c:txPr>
              <a:bodyPr wrap="square" lIns="38100" tIns="19050" rIns="38100" bIns="19050" anchor="ctr">
                <a:spAutoFit/>
              </a:bodyPr>
              <a:lstStyle/>
              <a:p>
                <a:pPr>
                  <a:defRPr sz="1300" b="0" i="0" u="none" strike="noStrike" baseline="0">
                    <a:solidFill>
                      <a:srgbClr val="333333"/>
                    </a:solidFill>
                    <a:latin typeface="Calibri"/>
                    <a:ea typeface="Calibri"/>
                    <a:cs typeface="Calibri"/>
                  </a:defRPr>
                </a:pPr>
                <a:endParaRPr lang="en-US"/>
              </a:p>
            </c:txPr>
            <c:showVal val="1"/>
            <c:extLst xmlns:c16r2="http://schemas.microsoft.com/office/drawing/2015/06/chart">
              <c:ext xmlns:c15="http://schemas.microsoft.com/office/drawing/2012/chart" uri="{CE6537A1-D6FC-4f65-9D91-7224C49458BB}">
                <c15:layout/>
                <c15:showLeaderLines val="0"/>
              </c:ext>
            </c:extLst>
          </c:dLbls>
          <c:cat>
            <c:strRef>
              <c:f>Sheet1!$A$2</c:f>
              <c:strCache>
                <c:ptCount val="1"/>
                <c:pt idx="0">
                  <c:v>Fatal Overdoses</c:v>
                </c:pt>
              </c:strCache>
            </c:strRef>
          </c:cat>
          <c:val>
            <c:numRef>
              <c:f>Sheet1!$D$2</c:f>
              <c:numCache>
                <c:formatCode>#,##0</c:formatCode>
                <c:ptCount val="1"/>
                <c:pt idx="0">
                  <c:v>2202.0</c:v>
                </c:pt>
              </c:numCache>
            </c:numRef>
          </c:val>
          <c:extLst xmlns:c16r2="http://schemas.microsoft.com/office/drawing/2015/06/chart">
            <c:ext xmlns:c16="http://schemas.microsoft.com/office/drawing/2014/chart" uri="{C3380CC4-5D6E-409C-BE32-E72D297353CC}">
              <c16:uniqueId val="{00000002-620F-40D3-B844-7B1205BE5AE1}"/>
            </c:ext>
          </c:extLst>
        </c:ser>
        <c:ser>
          <c:idx val="3"/>
          <c:order val="3"/>
          <c:tx>
            <c:strRef>
              <c:f>Sheet1!$E$1</c:f>
              <c:strCache>
                <c:ptCount val="1"/>
                <c:pt idx="0">
                  <c:v>2018</c:v>
                </c:pt>
              </c:strCache>
            </c:strRef>
          </c:tx>
          <c:spPr>
            <a:solidFill>
              <a:srgbClr val="FFC000"/>
            </a:solidFill>
            <a:ln w="27624">
              <a:noFill/>
            </a:ln>
          </c:spPr>
          <c:dLbls>
            <c:spPr>
              <a:noFill/>
              <a:ln w="27624">
                <a:noFill/>
              </a:ln>
            </c:spPr>
            <c:txPr>
              <a:bodyPr wrap="square" lIns="38100" tIns="19050" rIns="38100" bIns="19050" anchor="ctr">
                <a:spAutoFit/>
              </a:bodyPr>
              <a:lstStyle/>
              <a:p>
                <a:pPr>
                  <a:defRPr sz="1300" b="0" i="0" u="none" strike="noStrike" baseline="0">
                    <a:solidFill>
                      <a:srgbClr val="333333"/>
                    </a:solidFill>
                    <a:latin typeface="Calibri"/>
                    <a:ea typeface="Calibri"/>
                    <a:cs typeface="Calibri"/>
                  </a:defRPr>
                </a:pPr>
                <a:endParaRPr lang="en-US"/>
              </a:p>
            </c:txPr>
            <c:showVal val="1"/>
            <c:extLst xmlns:c16r2="http://schemas.microsoft.com/office/drawing/2015/06/chart">
              <c:ext xmlns:c15="http://schemas.microsoft.com/office/drawing/2012/chart" uri="{CE6537A1-D6FC-4f65-9D91-7224C49458BB}">
                <c15:layout/>
                <c15:showLeaderLines val="0"/>
              </c:ext>
            </c:extLst>
          </c:dLbls>
          <c:cat>
            <c:strRef>
              <c:f>Sheet1!$A$2</c:f>
              <c:strCache>
                <c:ptCount val="1"/>
                <c:pt idx="0">
                  <c:v>Fatal Overdoses</c:v>
                </c:pt>
              </c:strCache>
            </c:strRef>
          </c:cat>
          <c:val>
            <c:numRef>
              <c:f>Sheet1!$E$2</c:f>
              <c:numCache>
                <c:formatCode>#,##0</c:formatCode>
                <c:ptCount val="1"/>
                <c:pt idx="0">
                  <c:v>2063.0</c:v>
                </c:pt>
              </c:numCache>
            </c:numRef>
          </c:val>
          <c:extLst xmlns:c16r2="http://schemas.microsoft.com/office/drawing/2015/06/chart">
            <c:ext xmlns:c16="http://schemas.microsoft.com/office/drawing/2014/chart" uri="{C3380CC4-5D6E-409C-BE32-E72D297353CC}">
              <c16:uniqueId val="{00000003-620F-40D3-B844-7B1205BE5AE1}"/>
            </c:ext>
          </c:extLst>
        </c:ser>
        <c:dLbls/>
        <c:gapWidth val="219"/>
        <c:overlap val="-27"/>
        <c:axId val="626929896"/>
        <c:axId val="427154328"/>
      </c:barChart>
      <c:catAx>
        <c:axId val="626929896"/>
        <c:scaling>
          <c:orientation val="minMax"/>
        </c:scaling>
        <c:axPos val="b"/>
        <c:numFmt formatCode="General" sourceLinked="1"/>
        <c:majorTickMark val="none"/>
        <c:tickLblPos val="nextTo"/>
        <c:spPr>
          <a:noFill/>
          <a:ln w="10359" cap="flat" cmpd="sng" algn="ctr">
            <a:solidFill>
              <a:schemeClr val="tx1">
                <a:lumMod val="15000"/>
                <a:lumOff val="85000"/>
              </a:schemeClr>
            </a:solidFill>
            <a:round/>
          </a:ln>
          <a:effectLst/>
        </c:spPr>
        <c:txPr>
          <a:bodyPr rot="0" vert="horz"/>
          <a:lstStyle/>
          <a:p>
            <a:pPr>
              <a:defRPr sz="1300" b="0" i="0" u="none" strike="noStrike" baseline="0">
                <a:solidFill>
                  <a:srgbClr val="333333"/>
                </a:solidFill>
                <a:latin typeface="Calibri"/>
                <a:ea typeface="Calibri"/>
                <a:cs typeface="Calibri"/>
              </a:defRPr>
            </a:pPr>
            <a:endParaRPr lang="en-US"/>
          </a:p>
        </c:txPr>
        <c:crossAx val="427154328"/>
        <c:crosses val="autoZero"/>
        <c:auto val="1"/>
        <c:lblAlgn val="ctr"/>
        <c:lblOffset val="100"/>
      </c:catAx>
      <c:valAx>
        <c:axId val="427154328"/>
        <c:scaling>
          <c:orientation val="minMax"/>
        </c:scaling>
        <c:axPos val="l"/>
        <c:majorGridlines>
          <c:spPr>
            <a:ln w="10359" cap="flat" cmpd="sng" algn="ctr">
              <a:solidFill>
                <a:schemeClr val="tx1">
                  <a:lumMod val="15000"/>
                  <a:lumOff val="85000"/>
                </a:schemeClr>
              </a:solidFill>
              <a:round/>
            </a:ln>
            <a:effectLst/>
          </c:spPr>
        </c:majorGridlines>
        <c:numFmt formatCode="#,##0" sourceLinked="1"/>
        <c:majorTickMark val="none"/>
        <c:tickLblPos val="nextTo"/>
        <c:spPr>
          <a:ln w="6906">
            <a:noFill/>
          </a:ln>
        </c:spPr>
        <c:txPr>
          <a:bodyPr rot="0" vert="horz"/>
          <a:lstStyle/>
          <a:p>
            <a:pPr>
              <a:defRPr sz="1300" b="0" i="0" u="none" strike="noStrike" baseline="0">
                <a:solidFill>
                  <a:srgbClr val="333333"/>
                </a:solidFill>
                <a:latin typeface="Calibri"/>
                <a:ea typeface="Calibri"/>
                <a:cs typeface="Calibri"/>
              </a:defRPr>
            </a:pPr>
            <a:endParaRPr lang="en-US"/>
          </a:p>
        </c:txPr>
        <c:crossAx val="626929896"/>
        <c:crosses val="autoZero"/>
        <c:crossBetween val="between"/>
      </c:valAx>
      <c:spPr>
        <a:noFill/>
        <a:ln w="27624">
          <a:noFill/>
        </a:ln>
      </c:spPr>
    </c:plotArea>
    <c:legend>
      <c:legendPos val="r"/>
      <c:layout>
        <c:manualLayout>
          <c:xMode val="edge"/>
          <c:yMode val="edge"/>
          <c:x val="0.149105767592886"/>
          <c:y val="0.839257824556474"/>
          <c:w val="0.738373014242116"/>
          <c:h val="0.16074218213939"/>
        </c:manualLayout>
      </c:layout>
      <c:spPr>
        <a:noFill/>
        <a:ln w="27624">
          <a:noFill/>
        </a:ln>
      </c:spPr>
      <c:txPr>
        <a:bodyPr/>
        <a:lstStyle/>
        <a:p>
          <a:pPr>
            <a:defRPr sz="1093" b="0" i="0" u="none" strike="noStrike" baseline="0">
              <a:solidFill>
                <a:srgbClr val="333333"/>
              </a:solidFill>
              <a:latin typeface="Calibri"/>
              <a:ea typeface="Calibri"/>
              <a:cs typeface="Calibri"/>
            </a:defRPr>
          </a:pPr>
          <a:endParaRPr lang="en-US"/>
        </a:p>
      </c:txPr>
    </c:legend>
    <c:plotVisOnly val="1"/>
    <c:dispBlanksAs val="gap"/>
  </c:chart>
  <c:spPr>
    <a:noFill/>
    <a:ln>
      <a:noFill/>
    </a:ln>
  </c:spPr>
  <c:txPr>
    <a:bodyPr/>
    <a:lstStyle/>
    <a:p>
      <a:pPr>
        <a:defRPr sz="1088" b="0" i="0" u="none" strike="noStrike" baseline="0">
          <a:solidFill>
            <a:srgbClr val="000000"/>
          </a:solidFill>
          <a:latin typeface="Calibri"/>
          <a:ea typeface="Calibri"/>
          <a:cs typeface="Calibri"/>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2"/>
  <c:clrMapOvr bg1="lt1" tx1="dk1" bg2="lt2" tx2="dk2" accent1="accent1" accent2="accent2" accent3="accent3" accent4="accent4" accent5="accent5" accent6="accent6" hlink="hlink" folHlink="folHlink"/>
  <c:chart>
    <c:autoTitleDeleted val="1"/>
    <c:plotArea>
      <c:layout/>
      <c:lineChart>
        <c:grouping val="standard"/>
        <c:ser>
          <c:idx val="0"/>
          <c:order val="0"/>
          <c:tx>
            <c:strRef>
              <c:f>'Trained per Year'!$B$1</c:f>
              <c:strCache>
                <c:ptCount val="1"/>
                <c:pt idx="0">
                  <c:v># of Programs</c:v>
                </c:pt>
              </c:strCache>
            </c:strRef>
          </c:tx>
          <c:spPr>
            <a:ln w="28575" cap="rnd">
              <a:solidFill>
                <a:schemeClr val="accent1"/>
              </a:solidFill>
              <a:round/>
            </a:ln>
            <a:effectLst/>
          </c:spPr>
          <c:marker>
            <c:symbol val="none"/>
          </c:marker>
          <c:dLbls>
            <c:dLbl>
              <c:idx val="0"/>
              <c:layout>
                <c:manualLayout>
                  <c:x val="0.00736847418626226"/>
                  <c:y val="0.0204152575919239"/>
                </c:manualLayout>
              </c:layout>
              <c:showVal val="1"/>
              <c:extLst xmlns:c16r2="http://schemas.microsoft.com/office/drawing/2015/06/chart">
                <c:ext xmlns:c16="http://schemas.microsoft.com/office/drawing/2014/chart" uri="{C3380CC4-5D6E-409C-BE32-E72D297353CC}">
                  <c16:uniqueId val="{00000000-AF6B-48EB-88B4-EFD04A500AA4}"/>
                </c:ext>
                <c:ext xmlns:c15="http://schemas.microsoft.com/office/drawing/2012/chart" uri="{CE6537A1-D6FC-4f65-9D91-7224C49458BB}">
                  <c15:layout/>
                </c:ext>
              </c:extLst>
            </c:dLbl>
            <c:dLbl>
              <c:idx val="1"/>
              <c:layout>
                <c:manualLayout>
                  <c:x val="-4.50290442922406E-17"/>
                  <c:y val="0.0153114431939428"/>
                </c:manualLayout>
              </c:layout>
              <c:showVal val="1"/>
              <c:extLst xmlns:c16r2="http://schemas.microsoft.com/office/drawing/2015/06/chart">
                <c:ext xmlns:c16="http://schemas.microsoft.com/office/drawing/2014/chart" uri="{C3380CC4-5D6E-409C-BE32-E72D297353CC}">
                  <c16:uniqueId val="{00000001-AF6B-48EB-88B4-EFD04A500AA4}"/>
                </c:ext>
                <c:ext xmlns:c15="http://schemas.microsoft.com/office/drawing/2012/chart" uri="{CE6537A1-D6FC-4f65-9D91-7224C49458BB}">
                  <c15:layout/>
                </c:ext>
              </c:extLst>
            </c:dLbl>
            <c:dLbl>
              <c:idx val="3"/>
              <c:layout>
                <c:manualLayout>
                  <c:x val="-9.00580885844813E-17"/>
                  <c:y val="0.0153114431939429"/>
                </c:manualLayout>
              </c:layout>
              <c:showVal val="1"/>
              <c:extLst xmlns:c16r2="http://schemas.microsoft.com/office/drawing/2015/06/chart">
                <c:ext xmlns:c16="http://schemas.microsoft.com/office/drawing/2014/chart" uri="{C3380CC4-5D6E-409C-BE32-E72D297353CC}">
                  <c16:uniqueId val="{00000002-AF6B-48EB-88B4-EFD04A500AA4}"/>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'Trained per Year'!$A$2:$A$6</c:f>
              <c:numCache>
                <c:formatCode>General</c:formatCode>
                <c:ptCount val="5"/>
                <c:pt idx="0">
                  <c:v>2014.0</c:v>
                </c:pt>
                <c:pt idx="1">
                  <c:v>2015.0</c:v>
                </c:pt>
                <c:pt idx="2">
                  <c:v>2016.0</c:v>
                </c:pt>
                <c:pt idx="3">
                  <c:v>2017.0</c:v>
                </c:pt>
                <c:pt idx="4">
                  <c:v>2018.0</c:v>
                </c:pt>
              </c:numCache>
            </c:numRef>
          </c:cat>
          <c:val>
            <c:numRef>
              <c:f>'Trained per Year'!$B$2:$B$6</c:f>
              <c:numCache>
                <c:formatCode>General</c:formatCode>
                <c:ptCount val="5"/>
                <c:pt idx="0">
                  <c:v>9.0</c:v>
                </c:pt>
                <c:pt idx="1">
                  <c:v>20.0</c:v>
                </c:pt>
                <c:pt idx="2">
                  <c:v>33.0</c:v>
                </c:pt>
                <c:pt idx="3">
                  <c:v>70.0</c:v>
                </c:pt>
                <c:pt idx="4">
                  <c:v>98.0</c:v>
                </c:pt>
              </c:numCache>
            </c:numRef>
          </c:val>
          <c:extLst xmlns:c16r2="http://schemas.microsoft.com/office/drawing/2015/06/chart">
            <c:ext xmlns:c16="http://schemas.microsoft.com/office/drawing/2014/chart" uri="{C3380CC4-5D6E-409C-BE32-E72D297353CC}">
              <c16:uniqueId val="{00000000-94CA-436C-BEFE-D4A766F5A686}"/>
            </c:ext>
          </c:extLst>
        </c:ser>
        <c:dLbls/>
        <c:marker val="1"/>
        <c:axId val="625174456"/>
        <c:axId val="625080120"/>
      </c:lineChart>
      <c:catAx>
        <c:axId val="62517445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en-US"/>
          </a:p>
        </c:txPr>
        <c:crossAx val="625080120"/>
        <c:crosses val="autoZero"/>
        <c:auto val="1"/>
        <c:lblAlgn val="ctr"/>
        <c:lblOffset val="100"/>
      </c:catAx>
      <c:valAx>
        <c:axId val="625080120"/>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en-US"/>
          </a:p>
        </c:txPr>
        <c:crossAx val="625174456"/>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aseline="0"/>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en-US"/>
  <c:style val="2"/>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i="0" baseline="0"/>
              <a:t>SUPR/DOPP Naloxone Reversal Saves</a:t>
            </a:r>
          </a:p>
        </c:rich>
      </c:tx>
      <c:spPr>
        <a:noFill/>
        <a:ln>
          <a:noFill/>
        </a:ln>
        <a:effectLst/>
      </c:spPr>
    </c:title>
    <c:plotArea>
      <c:layout>
        <c:manualLayout>
          <c:layoutTarget val="inner"/>
          <c:xMode val="edge"/>
          <c:yMode val="edge"/>
          <c:x val="0.0890775725602616"/>
          <c:y val="0.134278633231013"/>
          <c:w val="0.881309887493546"/>
          <c:h val="0.781735610977573"/>
        </c:manualLayout>
      </c:layout>
      <c:lineChart>
        <c:grouping val="standard"/>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Sheet1!$A$24:$A$26</c:f>
              <c:strCache>
                <c:ptCount val="3"/>
                <c:pt idx="0">
                  <c:v>FY 2016</c:v>
                </c:pt>
                <c:pt idx="1">
                  <c:v>FY 2017</c:v>
                </c:pt>
                <c:pt idx="2">
                  <c:v>FY 2018</c:v>
                </c:pt>
              </c:strCache>
            </c:strRef>
          </c:cat>
          <c:val>
            <c:numRef>
              <c:f>Sheet1!$B$24:$B$26</c:f>
              <c:numCache>
                <c:formatCode>General</c:formatCode>
                <c:ptCount val="3"/>
                <c:pt idx="0">
                  <c:v>240.0</c:v>
                </c:pt>
                <c:pt idx="1">
                  <c:v>549.0</c:v>
                </c:pt>
                <c:pt idx="2" formatCode="#,##0">
                  <c:v>1499.0</c:v>
                </c:pt>
              </c:numCache>
            </c:numRef>
          </c:val>
          <c:extLst xmlns:c16r2="http://schemas.microsoft.com/office/drawing/2015/06/chart">
            <c:ext xmlns:c16="http://schemas.microsoft.com/office/drawing/2014/chart" uri="{C3380CC4-5D6E-409C-BE32-E72D297353CC}">
              <c16:uniqueId val="{00000000-55CE-47DF-8334-AC2CFCA7E3E9}"/>
            </c:ext>
          </c:extLst>
        </c:ser>
        <c:dLbls>
          <c:showVal val="1"/>
        </c:dLbls>
        <c:marker val="1"/>
        <c:axId val="261571400"/>
        <c:axId val="261490808"/>
      </c:lineChart>
      <c:catAx>
        <c:axId val="26157140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61490808"/>
        <c:crosses val="autoZero"/>
        <c:auto val="1"/>
        <c:lblAlgn val="ctr"/>
        <c:lblOffset val="100"/>
      </c:catAx>
      <c:valAx>
        <c:axId val="261490808"/>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1571400"/>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9D1313-8051-4C35-B79A-000A353A95D4}"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E0F4F250-216A-4153-AFBE-BA31CC099419}">
      <dgm:prSet custT="1"/>
      <dgm:spPr/>
      <dgm:t>
        <a:bodyPr/>
        <a:lstStyle/>
        <a:p>
          <a:r>
            <a:rPr lang="en-US" sz="1600" dirty="0"/>
            <a:t>The belief that pain was undertreated and opioids carried low risk of addiction. </a:t>
          </a:r>
        </a:p>
      </dgm:t>
    </dgm:pt>
    <dgm:pt modelId="{92EEAA3F-CFF4-473F-88B8-D0235246FC73}" type="parTrans" cxnId="{E6E53BCB-4463-4F1D-91AF-1B209778E95D}">
      <dgm:prSet/>
      <dgm:spPr/>
      <dgm:t>
        <a:bodyPr/>
        <a:lstStyle/>
        <a:p>
          <a:endParaRPr lang="en-US"/>
        </a:p>
      </dgm:t>
    </dgm:pt>
    <dgm:pt modelId="{15166CB8-259E-47A8-875B-2DEDA4476A1E}" type="sibTrans" cxnId="{E6E53BCB-4463-4F1D-91AF-1B209778E95D}">
      <dgm:prSet phldrT="1" phldr="0"/>
      <dgm:spPr/>
      <dgm:t>
        <a:bodyPr/>
        <a:lstStyle/>
        <a:p>
          <a:r>
            <a:rPr lang="en-US"/>
            <a:t>1</a:t>
          </a:r>
        </a:p>
      </dgm:t>
    </dgm:pt>
    <dgm:pt modelId="{354A2765-B451-4EF4-A883-735CB19AD605}">
      <dgm:prSet custT="1"/>
      <dgm:spPr/>
      <dgm:t>
        <a:bodyPr/>
        <a:lstStyle/>
        <a:p>
          <a:r>
            <a:rPr lang="en-US" sz="1600" b="0" dirty="0"/>
            <a:t>Patient satisfaction based in part on federally-mandated patient satisfaction surveys</a:t>
          </a:r>
        </a:p>
      </dgm:t>
    </dgm:pt>
    <dgm:pt modelId="{15330E78-CBAA-4291-9CC3-3A7FF22404D2}" type="parTrans" cxnId="{13A780D6-C8D2-4329-85E7-BB5B76729645}">
      <dgm:prSet/>
      <dgm:spPr/>
      <dgm:t>
        <a:bodyPr/>
        <a:lstStyle/>
        <a:p>
          <a:endParaRPr lang="en-US"/>
        </a:p>
      </dgm:t>
    </dgm:pt>
    <dgm:pt modelId="{6A6BF56F-A55E-4A02-A0A9-ABDB7934B117}" type="sibTrans" cxnId="{13A780D6-C8D2-4329-85E7-BB5B76729645}">
      <dgm:prSet phldrT="2" phldr="0"/>
      <dgm:spPr/>
      <dgm:t>
        <a:bodyPr/>
        <a:lstStyle/>
        <a:p>
          <a:r>
            <a:rPr lang="en-US"/>
            <a:t>2</a:t>
          </a:r>
        </a:p>
      </dgm:t>
    </dgm:pt>
    <dgm:pt modelId="{50AB1BCC-4CAF-44BD-996A-BBC1B8C4D530}">
      <dgm:prSet custT="1"/>
      <dgm:spPr/>
      <dgm:t>
        <a:bodyPr/>
        <a:lstStyle/>
        <a:p>
          <a:r>
            <a:rPr lang="en-US" sz="1600" dirty="0"/>
            <a:t>Drug companies’ aggressive tactics for selling opioid medications</a:t>
          </a:r>
        </a:p>
      </dgm:t>
    </dgm:pt>
    <dgm:pt modelId="{A9C30E97-7DE3-4120-9E3F-819F0E1C4319}" type="parTrans" cxnId="{9749B7D4-56FE-4084-8F3F-4C42967DE9CE}">
      <dgm:prSet/>
      <dgm:spPr/>
      <dgm:t>
        <a:bodyPr/>
        <a:lstStyle/>
        <a:p>
          <a:endParaRPr lang="en-US"/>
        </a:p>
      </dgm:t>
    </dgm:pt>
    <dgm:pt modelId="{B900AB3E-EB8A-46F4-B1A3-107CDB376308}" type="sibTrans" cxnId="{9749B7D4-56FE-4084-8F3F-4C42967DE9CE}">
      <dgm:prSet phldrT="3" phldr="0"/>
      <dgm:spPr/>
      <dgm:t>
        <a:bodyPr/>
        <a:lstStyle/>
        <a:p>
          <a:r>
            <a:rPr lang="en-US"/>
            <a:t>3</a:t>
          </a:r>
        </a:p>
      </dgm:t>
    </dgm:pt>
    <dgm:pt modelId="{A026ED74-9A53-4C0D-8FA4-E420B6BDB636}">
      <dgm:prSet/>
      <dgm:spPr/>
      <dgm:t>
        <a:bodyPr/>
        <a:lstStyle/>
        <a:p>
          <a:r>
            <a:rPr lang="en-US" dirty="0"/>
            <a:t>“Pill Mills”</a:t>
          </a:r>
        </a:p>
      </dgm:t>
    </dgm:pt>
    <dgm:pt modelId="{880F8B1D-7B80-4356-B7A5-EC67E4CFC929}" type="parTrans" cxnId="{356D5664-7827-44E0-BA6C-C147661EAE4F}">
      <dgm:prSet/>
      <dgm:spPr/>
      <dgm:t>
        <a:bodyPr/>
        <a:lstStyle/>
        <a:p>
          <a:endParaRPr lang="en-US"/>
        </a:p>
      </dgm:t>
    </dgm:pt>
    <dgm:pt modelId="{59AA559C-4229-45A6-A38A-E98283571499}" type="sibTrans" cxnId="{356D5664-7827-44E0-BA6C-C147661EAE4F}">
      <dgm:prSet phldrT="4" phldr="0"/>
      <dgm:spPr/>
      <dgm:t>
        <a:bodyPr/>
        <a:lstStyle/>
        <a:p>
          <a:r>
            <a:rPr lang="en-US"/>
            <a:t>4</a:t>
          </a:r>
        </a:p>
      </dgm:t>
    </dgm:pt>
    <dgm:pt modelId="{468105D1-E4C3-4EB9-9903-B34E2F4D33A0}" type="pres">
      <dgm:prSet presAssocID="{4D9D1313-8051-4C35-B79A-000A353A95D4}" presName="linearFlow" presStyleCnt="0">
        <dgm:presLayoutVars>
          <dgm:dir/>
          <dgm:animLvl val="lvl"/>
          <dgm:resizeHandles val="exact"/>
        </dgm:presLayoutVars>
      </dgm:prSet>
      <dgm:spPr/>
      <dgm:t>
        <a:bodyPr/>
        <a:lstStyle/>
        <a:p>
          <a:endParaRPr lang="en-US"/>
        </a:p>
      </dgm:t>
    </dgm:pt>
    <dgm:pt modelId="{543623E8-E394-4297-80C6-7172918043B6}" type="pres">
      <dgm:prSet presAssocID="{E0F4F250-216A-4153-AFBE-BA31CC099419}" presName="compositeNode" presStyleCnt="0"/>
      <dgm:spPr/>
    </dgm:pt>
    <dgm:pt modelId="{BE55045B-259C-49F9-88DF-187C6CE89319}" type="pres">
      <dgm:prSet presAssocID="{E0F4F250-216A-4153-AFBE-BA31CC099419}" presName="parTx" presStyleLbl="node1" presStyleIdx="0" presStyleCnt="0">
        <dgm:presLayoutVars>
          <dgm:chMax val="0"/>
          <dgm:chPref val="0"/>
          <dgm:bulletEnabled val="1"/>
        </dgm:presLayoutVars>
      </dgm:prSet>
      <dgm:spPr/>
    </dgm:pt>
    <dgm:pt modelId="{C2449A14-35FA-4575-9FC7-5EE16FCCD922}" type="pres">
      <dgm:prSet presAssocID="{E0F4F250-216A-4153-AFBE-BA31CC099419}" presName="parSh" presStyleCnt="0"/>
      <dgm:spPr/>
    </dgm:pt>
    <dgm:pt modelId="{FEE1F8EB-234D-4D2D-BF88-34CB9DEE8083}" type="pres">
      <dgm:prSet presAssocID="{E0F4F250-216A-4153-AFBE-BA31CC099419}" presName="lineNode" presStyleLbl="alignAccFollowNode1" presStyleIdx="0" presStyleCnt="12"/>
      <dgm:spPr/>
    </dgm:pt>
    <dgm:pt modelId="{22F098F4-23FC-4A74-AE30-870635EB1A2F}" type="pres">
      <dgm:prSet presAssocID="{E0F4F250-216A-4153-AFBE-BA31CC099419}" presName="lineArrowNode" presStyleLbl="alignAccFollowNode1" presStyleIdx="1" presStyleCnt="12"/>
      <dgm:spPr/>
    </dgm:pt>
    <dgm:pt modelId="{47741A03-1B46-4762-AFCD-9E4D8D81AFDE}" type="pres">
      <dgm:prSet presAssocID="{15166CB8-259E-47A8-875B-2DEDA4476A1E}" presName="sibTransNodeCircle" presStyleLbl="alignNode1" presStyleIdx="0" presStyleCnt="4">
        <dgm:presLayoutVars>
          <dgm:chMax val="0"/>
          <dgm:bulletEnabled/>
        </dgm:presLayoutVars>
      </dgm:prSet>
      <dgm:spPr/>
      <dgm:t>
        <a:bodyPr/>
        <a:lstStyle/>
        <a:p>
          <a:endParaRPr lang="en-US"/>
        </a:p>
      </dgm:t>
    </dgm:pt>
    <dgm:pt modelId="{6A9D5275-07BD-4230-85B0-80AB450D3C56}" type="pres">
      <dgm:prSet presAssocID="{15166CB8-259E-47A8-875B-2DEDA4476A1E}" presName="spacerBetweenCircleAndCallout" presStyleCnt="0">
        <dgm:presLayoutVars/>
      </dgm:prSet>
      <dgm:spPr/>
    </dgm:pt>
    <dgm:pt modelId="{091527EE-2D3E-485D-9283-B2124477C928}" type="pres">
      <dgm:prSet presAssocID="{E0F4F250-216A-4153-AFBE-BA31CC099419}" presName="nodeText" presStyleLbl="alignAccFollowNode1" presStyleIdx="2" presStyleCnt="12">
        <dgm:presLayoutVars>
          <dgm:bulletEnabled val="1"/>
        </dgm:presLayoutVars>
      </dgm:prSet>
      <dgm:spPr/>
      <dgm:t>
        <a:bodyPr/>
        <a:lstStyle/>
        <a:p>
          <a:endParaRPr lang="en-US"/>
        </a:p>
      </dgm:t>
    </dgm:pt>
    <dgm:pt modelId="{70CA0198-69F6-49EF-A412-68C414658E5B}" type="pres">
      <dgm:prSet presAssocID="{15166CB8-259E-47A8-875B-2DEDA4476A1E}" presName="sibTransComposite" presStyleCnt="0"/>
      <dgm:spPr/>
    </dgm:pt>
    <dgm:pt modelId="{69D69431-C677-4C98-85C3-8759771AB283}" type="pres">
      <dgm:prSet presAssocID="{354A2765-B451-4EF4-A883-735CB19AD605}" presName="compositeNode" presStyleCnt="0"/>
      <dgm:spPr/>
    </dgm:pt>
    <dgm:pt modelId="{EB523E4D-F79C-4B6D-8DCF-B7BB3BAC34A7}" type="pres">
      <dgm:prSet presAssocID="{354A2765-B451-4EF4-A883-735CB19AD605}" presName="parTx" presStyleLbl="node1" presStyleIdx="0" presStyleCnt="0">
        <dgm:presLayoutVars>
          <dgm:chMax val="0"/>
          <dgm:chPref val="0"/>
          <dgm:bulletEnabled val="1"/>
        </dgm:presLayoutVars>
      </dgm:prSet>
      <dgm:spPr/>
    </dgm:pt>
    <dgm:pt modelId="{A6999E52-9981-4F81-9185-FF9A53C3793C}" type="pres">
      <dgm:prSet presAssocID="{354A2765-B451-4EF4-A883-735CB19AD605}" presName="parSh" presStyleCnt="0"/>
      <dgm:spPr/>
    </dgm:pt>
    <dgm:pt modelId="{8518617F-390D-4599-BE03-DE23C59FAE0D}" type="pres">
      <dgm:prSet presAssocID="{354A2765-B451-4EF4-A883-735CB19AD605}" presName="lineNode" presStyleLbl="alignAccFollowNode1" presStyleIdx="3" presStyleCnt="12"/>
      <dgm:spPr/>
    </dgm:pt>
    <dgm:pt modelId="{D4573AE5-F888-4FF2-8A22-1795D15E416A}" type="pres">
      <dgm:prSet presAssocID="{354A2765-B451-4EF4-A883-735CB19AD605}" presName="lineArrowNode" presStyleLbl="alignAccFollowNode1" presStyleIdx="4" presStyleCnt="12"/>
      <dgm:spPr/>
    </dgm:pt>
    <dgm:pt modelId="{D0A71438-9F99-4253-837B-893C80E55292}" type="pres">
      <dgm:prSet presAssocID="{6A6BF56F-A55E-4A02-A0A9-ABDB7934B117}" presName="sibTransNodeCircle" presStyleLbl="alignNode1" presStyleIdx="1" presStyleCnt="4">
        <dgm:presLayoutVars>
          <dgm:chMax val="0"/>
          <dgm:bulletEnabled/>
        </dgm:presLayoutVars>
      </dgm:prSet>
      <dgm:spPr/>
      <dgm:t>
        <a:bodyPr/>
        <a:lstStyle/>
        <a:p>
          <a:endParaRPr lang="en-US"/>
        </a:p>
      </dgm:t>
    </dgm:pt>
    <dgm:pt modelId="{B041BD79-8273-481F-B1FC-502BCC115A5C}" type="pres">
      <dgm:prSet presAssocID="{6A6BF56F-A55E-4A02-A0A9-ABDB7934B117}" presName="spacerBetweenCircleAndCallout" presStyleCnt="0">
        <dgm:presLayoutVars/>
      </dgm:prSet>
      <dgm:spPr/>
    </dgm:pt>
    <dgm:pt modelId="{AAB4C69D-61C4-45FF-800F-24C05045CE7B}" type="pres">
      <dgm:prSet presAssocID="{354A2765-B451-4EF4-A883-735CB19AD605}" presName="nodeText" presStyleLbl="alignAccFollowNode1" presStyleIdx="5" presStyleCnt="12" custScaleY="103218">
        <dgm:presLayoutVars>
          <dgm:bulletEnabled val="1"/>
        </dgm:presLayoutVars>
      </dgm:prSet>
      <dgm:spPr/>
      <dgm:t>
        <a:bodyPr/>
        <a:lstStyle/>
        <a:p>
          <a:endParaRPr lang="en-US"/>
        </a:p>
      </dgm:t>
    </dgm:pt>
    <dgm:pt modelId="{C218E455-13C7-4E94-B6A7-E58E814E3BBA}" type="pres">
      <dgm:prSet presAssocID="{6A6BF56F-A55E-4A02-A0A9-ABDB7934B117}" presName="sibTransComposite" presStyleCnt="0"/>
      <dgm:spPr/>
    </dgm:pt>
    <dgm:pt modelId="{093F434C-EC27-4CF2-B1D0-FC3CF0A24215}" type="pres">
      <dgm:prSet presAssocID="{50AB1BCC-4CAF-44BD-996A-BBC1B8C4D530}" presName="compositeNode" presStyleCnt="0"/>
      <dgm:spPr/>
    </dgm:pt>
    <dgm:pt modelId="{9B4D7124-239D-4584-BF19-805F0C1A7B67}" type="pres">
      <dgm:prSet presAssocID="{50AB1BCC-4CAF-44BD-996A-BBC1B8C4D530}" presName="parTx" presStyleLbl="node1" presStyleIdx="0" presStyleCnt="0">
        <dgm:presLayoutVars>
          <dgm:chMax val="0"/>
          <dgm:chPref val="0"/>
          <dgm:bulletEnabled val="1"/>
        </dgm:presLayoutVars>
      </dgm:prSet>
      <dgm:spPr/>
    </dgm:pt>
    <dgm:pt modelId="{7ABBCFDA-DE6D-4932-AB9C-EA304991F46D}" type="pres">
      <dgm:prSet presAssocID="{50AB1BCC-4CAF-44BD-996A-BBC1B8C4D530}" presName="parSh" presStyleCnt="0"/>
      <dgm:spPr/>
    </dgm:pt>
    <dgm:pt modelId="{42770FBD-4A6C-4EAB-80AE-752A3F96A530}" type="pres">
      <dgm:prSet presAssocID="{50AB1BCC-4CAF-44BD-996A-BBC1B8C4D530}" presName="lineNode" presStyleLbl="alignAccFollowNode1" presStyleIdx="6" presStyleCnt="12"/>
      <dgm:spPr/>
    </dgm:pt>
    <dgm:pt modelId="{BBDABE9C-D678-4126-BDA8-2A0173070032}" type="pres">
      <dgm:prSet presAssocID="{50AB1BCC-4CAF-44BD-996A-BBC1B8C4D530}" presName="lineArrowNode" presStyleLbl="alignAccFollowNode1" presStyleIdx="7" presStyleCnt="12"/>
      <dgm:spPr/>
    </dgm:pt>
    <dgm:pt modelId="{4C20ECD7-B94B-4B41-872C-20AB9C10A186}" type="pres">
      <dgm:prSet presAssocID="{B900AB3E-EB8A-46F4-B1A3-107CDB376308}" presName="sibTransNodeCircle" presStyleLbl="alignNode1" presStyleIdx="2" presStyleCnt="4">
        <dgm:presLayoutVars>
          <dgm:chMax val="0"/>
          <dgm:bulletEnabled/>
        </dgm:presLayoutVars>
      </dgm:prSet>
      <dgm:spPr/>
      <dgm:t>
        <a:bodyPr/>
        <a:lstStyle/>
        <a:p>
          <a:endParaRPr lang="en-US"/>
        </a:p>
      </dgm:t>
    </dgm:pt>
    <dgm:pt modelId="{DBB4365A-8F25-4657-AE06-6C31EEAF2456}" type="pres">
      <dgm:prSet presAssocID="{B900AB3E-EB8A-46F4-B1A3-107CDB376308}" presName="spacerBetweenCircleAndCallout" presStyleCnt="0">
        <dgm:presLayoutVars/>
      </dgm:prSet>
      <dgm:spPr/>
    </dgm:pt>
    <dgm:pt modelId="{8945FD13-1425-4EA0-AE14-E883DCC6E904}" type="pres">
      <dgm:prSet presAssocID="{50AB1BCC-4CAF-44BD-996A-BBC1B8C4D530}" presName="nodeText" presStyleLbl="alignAccFollowNode1" presStyleIdx="8" presStyleCnt="12" custLinFactNeighborY="-4971">
        <dgm:presLayoutVars>
          <dgm:bulletEnabled val="1"/>
        </dgm:presLayoutVars>
      </dgm:prSet>
      <dgm:spPr/>
      <dgm:t>
        <a:bodyPr/>
        <a:lstStyle/>
        <a:p>
          <a:endParaRPr lang="en-US"/>
        </a:p>
      </dgm:t>
    </dgm:pt>
    <dgm:pt modelId="{6D7E7036-A57D-4162-9A7A-0134A1B01E5F}" type="pres">
      <dgm:prSet presAssocID="{B900AB3E-EB8A-46F4-B1A3-107CDB376308}" presName="sibTransComposite" presStyleCnt="0"/>
      <dgm:spPr/>
    </dgm:pt>
    <dgm:pt modelId="{84A98EF8-0525-4AEA-9773-7C816D9E81CA}" type="pres">
      <dgm:prSet presAssocID="{A026ED74-9A53-4C0D-8FA4-E420B6BDB636}" presName="compositeNode" presStyleCnt="0"/>
      <dgm:spPr/>
    </dgm:pt>
    <dgm:pt modelId="{EA89BD6A-B3A6-478F-A852-B68BEA9A7216}" type="pres">
      <dgm:prSet presAssocID="{A026ED74-9A53-4C0D-8FA4-E420B6BDB636}" presName="parTx" presStyleLbl="node1" presStyleIdx="0" presStyleCnt="0">
        <dgm:presLayoutVars>
          <dgm:chMax val="0"/>
          <dgm:chPref val="0"/>
          <dgm:bulletEnabled val="1"/>
        </dgm:presLayoutVars>
      </dgm:prSet>
      <dgm:spPr/>
    </dgm:pt>
    <dgm:pt modelId="{2C5F3747-88D4-4677-BFA8-0E4C2D0B50AE}" type="pres">
      <dgm:prSet presAssocID="{A026ED74-9A53-4C0D-8FA4-E420B6BDB636}" presName="parSh" presStyleCnt="0"/>
      <dgm:spPr/>
    </dgm:pt>
    <dgm:pt modelId="{6C291D8F-CDF2-4401-9056-D068104A3D41}" type="pres">
      <dgm:prSet presAssocID="{A026ED74-9A53-4C0D-8FA4-E420B6BDB636}" presName="lineNode" presStyleLbl="alignAccFollowNode1" presStyleIdx="9" presStyleCnt="12"/>
      <dgm:spPr/>
    </dgm:pt>
    <dgm:pt modelId="{42102553-2B48-4B42-A844-3C625CAF2DA2}" type="pres">
      <dgm:prSet presAssocID="{A026ED74-9A53-4C0D-8FA4-E420B6BDB636}" presName="lineArrowNode" presStyleLbl="alignAccFollowNode1" presStyleIdx="10" presStyleCnt="12"/>
      <dgm:spPr/>
    </dgm:pt>
    <dgm:pt modelId="{AC72179B-5FF5-4DD3-9AC0-69529CCE08E8}" type="pres">
      <dgm:prSet presAssocID="{59AA559C-4229-45A6-A38A-E98283571499}" presName="sibTransNodeCircle" presStyleLbl="alignNode1" presStyleIdx="3" presStyleCnt="4">
        <dgm:presLayoutVars>
          <dgm:chMax val="0"/>
          <dgm:bulletEnabled/>
        </dgm:presLayoutVars>
      </dgm:prSet>
      <dgm:spPr/>
      <dgm:t>
        <a:bodyPr/>
        <a:lstStyle/>
        <a:p>
          <a:endParaRPr lang="en-US"/>
        </a:p>
      </dgm:t>
    </dgm:pt>
    <dgm:pt modelId="{3C9C90B0-10C8-4844-B888-F699EE99A7B1}" type="pres">
      <dgm:prSet presAssocID="{59AA559C-4229-45A6-A38A-E98283571499}" presName="spacerBetweenCircleAndCallout" presStyleCnt="0">
        <dgm:presLayoutVars/>
      </dgm:prSet>
      <dgm:spPr/>
    </dgm:pt>
    <dgm:pt modelId="{F19AF702-AC91-4643-B756-A288F90B6506}" type="pres">
      <dgm:prSet presAssocID="{A026ED74-9A53-4C0D-8FA4-E420B6BDB636}" presName="nodeText" presStyleLbl="alignAccFollowNode1" presStyleIdx="11" presStyleCnt="12">
        <dgm:presLayoutVars>
          <dgm:bulletEnabled val="1"/>
        </dgm:presLayoutVars>
      </dgm:prSet>
      <dgm:spPr/>
      <dgm:t>
        <a:bodyPr/>
        <a:lstStyle/>
        <a:p>
          <a:endParaRPr lang="en-US"/>
        </a:p>
      </dgm:t>
    </dgm:pt>
  </dgm:ptLst>
  <dgm:cxnLst>
    <dgm:cxn modelId="{AB57975E-B0EB-4F69-91FB-8E95F1E20864}" type="presOf" srcId="{B900AB3E-EB8A-46F4-B1A3-107CDB376308}" destId="{4C20ECD7-B94B-4B41-872C-20AB9C10A186}" srcOrd="0" destOrd="0" presId="urn:microsoft.com/office/officeart/2016/7/layout/LinearArrowProcessNumbered"/>
    <dgm:cxn modelId="{EB82F03A-B464-4D45-9D7A-97D29C0FE884}" type="presOf" srcId="{59AA559C-4229-45A6-A38A-E98283571499}" destId="{AC72179B-5FF5-4DD3-9AC0-69529CCE08E8}" srcOrd="0" destOrd="0" presId="urn:microsoft.com/office/officeart/2016/7/layout/LinearArrowProcessNumbered"/>
    <dgm:cxn modelId="{9749B7D4-56FE-4084-8F3F-4C42967DE9CE}" srcId="{4D9D1313-8051-4C35-B79A-000A353A95D4}" destId="{50AB1BCC-4CAF-44BD-996A-BBC1B8C4D530}" srcOrd="2" destOrd="0" parTransId="{A9C30E97-7DE3-4120-9E3F-819F0E1C4319}" sibTransId="{B900AB3E-EB8A-46F4-B1A3-107CDB376308}"/>
    <dgm:cxn modelId="{89557239-277B-424B-A38F-36CD4EAE20DD}" type="presOf" srcId="{15166CB8-259E-47A8-875B-2DEDA4476A1E}" destId="{47741A03-1B46-4762-AFCD-9E4D8D81AFDE}" srcOrd="0" destOrd="0" presId="urn:microsoft.com/office/officeart/2016/7/layout/LinearArrowProcessNumbered"/>
    <dgm:cxn modelId="{26DDC6FA-5A7E-4625-81BC-AF6FA3F71397}" type="presOf" srcId="{6A6BF56F-A55E-4A02-A0A9-ABDB7934B117}" destId="{D0A71438-9F99-4253-837B-893C80E55292}" srcOrd="0" destOrd="0" presId="urn:microsoft.com/office/officeart/2016/7/layout/LinearArrowProcessNumbered"/>
    <dgm:cxn modelId="{BAB5C0A0-FAD4-4B87-9287-DC7239AF1515}" type="presOf" srcId="{E0F4F250-216A-4153-AFBE-BA31CC099419}" destId="{091527EE-2D3E-485D-9283-B2124477C928}" srcOrd="0" destOrd="0" presId="urn:microsoft.com/office/officeart/2016/7/layout/LinearArrowProcessNumbered"/>
    <dgm:cxn modelId="{356D5664-7827-44E0-BA6C-C147661EAE4F}" srcId="{4D9D1313-8051-4C35-B79A-000A353A95D4}" destId="{A026ED74-9A53-4C0D-8FA4-E420B6BDB636}" srcOrd="3" destOrd="0" parTransId="{880F8B1D-7B80-4356-B7A5-EC67E4CFC929}" sibTransId="{59AA559C-4229-45A6-A38A-E98283571499}"/>
    <dgm:cxn modelId="{1E77B9B3-ADC6-410C-995D-971D805F8907}" type="presOf" srcId="{A026ED74-9A53-4C0D-8FA4-E420B6BDB636}" destId="{F19AF702-AC91-4643-B756-A288F90B6506}" srcOrd="0" destOrd="0" presId="urn:microsoft.com/office/officeart/2016/7/layout/LinearArrowProcessNumbered"/>
    <dgm:cxn modelId="{7582769B-5EE9-4E2F-BE71-7A987BDD39C1}" type="presOf" srcId="{354A2765-B451-4EF4-A883-735CB19AD605}" destId="{AAB4C69D-61C4-45FF-800F-24C05045CE7B}" srcOrd="0" destOrd="0" presId="urn:microsoft.com/office/officeart/2016/7/layout/LinearArrowProcessNumbered"/>
    <dgm:cxn modelId="{E6E53BCB-4463-4F1D-91AF-1B209778E95D}" srcId="{4D9D1313-8051-4C35-B79A-000A353A95D4}" destId="{E0F4F250-216A-4153-AFBE-BA31CC099419}" srcOrd="0" destOrd="0" parTransId="{92EEAA3F-CFF4-473F-88B8-D0235246FC73}" sibTransId="{15166CB8-259E-47A8-875B-2DEDA4476A1E}"/>
    <dgm:cxn modelId="{1BB0A075-E8C8-4D2A-AB88-637F5036AC9A}" type="presOf" srcId="{50AB1BCC-4CAF-44BD-996A-BBC1B8C4D530}" destId="{8945FD13-1425-4EA0-AE14-E883DCC6E904}" srcOrd="0" destOrd="0" presId="urn:microsoft.com/office/officeart/2016/7/layout/LinearArrowProcessNumbered"/>
    <dgm:cxn modelId="{13A780D6-C8D2-4329-85E7-BB5B76729645}" srcId="{4D9D1313-8051-4C35-B79A-000A353A95D4}" destId="{354A2765-B451-4EF4-A883-735CB19AD605}" srcOrd="1" destOrd="0" parTransId="{15330E78-CBAA-4291-9CC3-3A7FF22404D2}" sibTransId="{6A6BF56F-A55E-4A02-A0A9-ABDB7934B117}"/>
    <dgm:cxn modelId="{2554666F-81BB-4F09-9CC4-78ACB9041100}" type="presOf" srcId="{4D9D1313-8051-4C35-B79A-000A353A95D4}" destId="{468105D1-E4C3-4EB9-9903-B34E2F4D33A0}" srcOrd="0" destOrd="0" presId="urn:microsoft.com/office/officeart/2016/7/layout/LinearArrowProcessNumbered"/>
    <dgm:cxn modelId="{A5C6BB5E-B47E-43EE-AE0F-48032B38DCD7}" type="presParOf" srcId="{468105D1-E4C3-4EB9-9903-B34E2F4D33A0}" destId="{543623E8-E394-4297-80C6-7172918043B6}" srcOrd="0" destOrd="0" presId="urn:microsoft.com/office/officeart/2016/7/layout/LinearArrowProcessNumbered"/>
    <dgm:cxn modelId="{8CB313CD-A9EF-4BAD-A74B-9E018F19B7C6}" type="presParOf" srcId="{543623E8-E394-4297-80C6-7172918043B6}" destId="{BE55045B-259C-49F9-88DF-187C6CE89319}" srcOrd="0" destOrd="0" presId="urn:microsoft.com/office/officeart/2016/7/layout/LinearArrowProcessNumbered"/>
    <dgm:cxn modelId="{0AD78DBD-1B36-45E9-BB3C-F93E51EFC137}" type="presParOf" srcId="{543623E8-E394-4297-80C6-7172918043B6}" destId="{C2449A14-35FA-4575-9FC7-5EE16FCCD922}" srcOrd="1" destOrd="0" presId="urn:microsoft.com/office/officeart/2016/7/layout/LinearArrowProcessNumbered"/>
    <dgm:cxn modelId="{A6938C04-6E70-4A25-9956-C9216331C1BF}" type="presParOf" srcId="{C2449A14-35FA-4575-9FC7-5EE16FCCD922}" destId="{FEE1F8EB-234D-4D2D-BF88-34CB9DEE8083}" srcOrd="0" destOrd="0" presId="urn:microsoft.com/office/officeart/2016/7/layout/LinearArrowProcessNumbered"/>
    <dgm:cxn modelId="{7A183664-1CD0-4E0B-90FA-8FD999B3EDD1}" type="presParOf" srcId="{C2449A14-35FA-4575-9FC7-5EE16FCCD922}" destId="{22F098F4-23FC-4A74-AE30-870635EB1A2F}" srcOrd="1" destOrd="0" presId="urn:microsoft.com/office/officeart/2016/7/layout/LinearArrowProcessNumbered"/>
    <dgm:cxn modelId="{0BDBE93C-70ED-47FB-8FC2-B061DEF241F9}" type="presParOf" srcId="{C2449A14-35FA-4575-9FC7-5EE16FCCD922}" destId="{47741A03-1B46-4762-AFCD-9E4D8D81AFDE}" srcOrd="2" destOrd="0" presId="urn:microsoft.com/office/officeart/2016/7/layout/LinearArrowProcessNumbered"/>
    <dgm:cxn modelId="{01461FAC-69DD-4639-AD8B-4851D2EC9C24}" type="presParOf" srcId="{C2449A14-35FA-4575-9FC7-5EE16FCCD922}" destId="{6A9D5275-07BD-4230-85B0-80AB450D3C56}" srcOrd="3" destOrd="0" presId="urn:microsoft.com/office/officeart/2016/7/layout/LinearArrowProcessNumbered"/>
    <dgm:cxn modelId="{A2DDC669-3F5E-4466-A418-656835AE345B}" type="presParOf" srcId="{543623E8-E394-4297-80C6-7172918043B6}" destId="{091527EE-2D3E-485D-9283-B2124477C928}" srcOrd="2" destOrd="0" presId="urn:microsoft.com/office/officeart/2016/7/layout/LinearArrowProcessNumbered"/>
    <dgm:cxn modelId="{3ABFB056-242B-4CCD-BB30-71F0468DE5C7}" type="presParOf" srcId="{468105D1-E4C3-4EB9-9903-B34E2F4D33A0}" destId="{70CA0198-69F6-49EF-A412-68C414658E5B}" srcOrd="1" destOrd="0" presId="urn:microsoft.com/office/officeart/2016/7/layout/LinearArrowProcessNumbered"/>
    <dgm:cxn modelId="{EE187E7B-3FD0-4CE0-A585-05C7F8ABC649}" type="presParOf" srcId="{468105D1-E4C3-4EB9-9903-B34E2F4D33A0}" destId="{69D69431-C677-4C98-85C3-8759771AB283}" srcOrd="2" destOrd="0" presId="urn:microsoft.com/office/officeart/2016/7/layout/LinearArrowProcessNumbered"/>
    <dgm:cxn modelId="{ECEEA925-6637-4B71-87D0-48F04AC71543}" type="presParOf" srcId="{69D69431-C677-4C98-85C3-8759771AB283}" destId="{EB523E4D-F79C-4B6D-8DCF-B7BB3BAC34A7}" srcOrd="0" destOrd="0" presId="urn:microsoft.com/office/officeart/2016/7/layout/LinearArrowProcessNumbered"/>
    <dgm:cxn modelId="{D3B70F35-1B0F-4EF8-A27B-3B36FF2DB92F}" type="presParOf" srcId="{69D69431-C677-4C98-85C3-8759771AB283}" destId="{A6999E52-9981-4F81-9185-FF9A53C3793C}" srcOrd="1" destOrd="0" presId="urn:microsoft.com/office/officeart/2016/7/layout/LinearArrowProcessNumbered"/>
    <dgm:cxn modelId="{360A47F7-BDDD-4035-9FB3-F94F719D7AC3}" type="presParOf" srcId="{A6999E52-9981-4F81-9185-FF9A53C3793C}" destId="{8518617F-390D-4599-BE03-DE23C59FAE0D}" srcOrd="0" destOrd="0" presId="urn:microsoft.com/office/officeart/2016/7/layout/LinearArrowProcessNumbered"/>
    <dgm:cxn modelId="{0CE1D18A-13FD-46F9-AD19-0CE71406D232}" type="presParOf" srcId="{A6999E52-9981-4F81-9185-FF9A53C3793C}" destId="{D4573AE5-F888-4FF2-8A22-1795D15E416A}" srcOrd="1" destOrd="0" presId="urn:microsoft.com/office/officeart/2016/7/layout/LinearArrowProcessNumbered"/>
    <dgm:cxn modelId="{3E9D605D-532C-4D0E-8B82-C5B4B64CB123}" type="presParOf" srcId="{A6999E52-9981-4F81-9185-FF9A53C3793C}" destId="{D0A71438-9F99-4253-837B-893C80E55292}" srcOrd="2" destOrd="0" presId="urn:microsoft.com/office/officeart/2016/7/layout/LinearArrowProcessNumbered"/>
    <dgm:cxn modelId="{5C883025-0779-4E36-A123-3F26897E8EAB}" type="presParOf" srcId="{A6999E52-9981-4F81-9185-FF9A53C3793C}" destId="{B041BD79-8273-481F-B1FC-502BCC115A5C}" srcOrd="3" destOrd="0" presId="urn:microsoft.com/office/officeart/2016/7/layout/LinearArrowProcessNumbered"/>
    <dgm:cxn modelId="{49E21861-24D5-4A6C-9AE4-ABB26D5D183B}" type="presParOf" srcId="{69D69431-C677-4C98-85C3-8759771AB283}" destId="{AAB4C69D-61C4-45FF-800F-24C05045CE7B}" srcOrd="2" destOrd="0" presId="urn:microsoft.com/office/officeart/2016/7/layout/LinearArrowProcessNumbered"/>
    <dgm:cxn modelId="{EA8217F4-B701-4D54-AEF9-8B26B4549376}" type="presParOf" srcId="{468105D1-E4C3-4EB9-9903-B34E2F4D33A0}" destId="{C218E455-13C7-4E94-B6A7-E58E814E3BBA}" srcOrd="3" destOrd="0" presId="urn:microsoft.com/office/officeart/2016/7/layout/LinearArrowProcessNumbered"/>
    <dgm:cxn modelId="{60219881-A68A-4FDE-BEE6-105E184D046C}" type="presParOf" srcId="{468105D1-E4C3-4EB9-9903-B34E2F4D33A0}" destId="{093F434C-EC27-4CF2-B1D0-FC3CF0A24215}" srcOrd="4" destOrd="0" presId="urn:microsoft.com/office/officeart/2016/7/layout/LinearArrowProcessNumbered"/>
    <dgm:cxn modelId="{6E0EB33C-29D6-40C0-B5E1-218C7803E512}" type="presParOf" srcId="{093F434C-EC27-4CF2-B1D0-FC3CF0A24215}" destId="{9B4D7124-239D-4584-BF19-805F0C1A7B67}" srcOrd="0" destOrd="0" presId="urn:microsoft.com/office/officeart/2016/7/layout/LinearArrowProcessNumbered"/>
    <dgm:cxn modelId="{2A067015-A4A1-4349-8390-A5FF45134CD4}" type="presParOf" srcId="{093F434C-EC27-4CF2-B1D0-FC3CF0A24215}" destId="{7ABBCFDA-DE6D-4932-AB9C-EA304991F46D}" srcOrd="1" destOrd="0" presId="urn:microsoft.com/office/officeart/2016/7/layout/LinearArrowProcessNumbered"/>
    <dgm:cxn modelId="{82807815-DBFA-4DA3-B28C-A6DCB0898A99}" type="presParOf" srcId="{7ABBCFDA-DE6D-4932-AB9C-EA304991F46D}" destId="{42770FBD-4A6C-4EAB-80AE-752A3F96A530}" srcOrd="0" destOrd="0" presId="urn:microsoft.com/office/officeart/2016/7/layout/LinearArrowProcessNumbered"/>
    <dgm:cxn modelId="{E051110E-7698-461A-AB8B-FBD60E9262ED}" type="presParOf" srcId="{7ABBCFDA-DE6D-4932-AB9C-EA304991F46D}" destId="{BBDABE9C-D678-4126-BDA8-2A0173070032}" srcOrd="1" destOrd="0" presId="urn:microsoft.com/office/officeart/2016/7/layout/LinearArrowProcessNumbered"/>
    <dgm:cxn modelId="{D786849A-F3A8-430D-B715-FB45AF4F00E5}" type="presParOf" srcId="{7ABBCFDA-DE6D-4932-AB9C-EA304991F46D}" destId="{4C20ECD7-B94B-4B41-872C-20AB9C10A186}" srcOrd="2" destOrd="0" presId="urn:microsoft.com/office/officeart/2016/7/layout/LinearArrowProcessNumbered"/>
    <dgm:cxn modelId="{88CC9922-F61D-477E-ACFB-C850CB6FC697}" type="presParOf" srcId="{7ABBCFDA-DE6D-4932-AB9C-EA304991F46D}" destId="{DBB4365A-8F25-4657-AE06-6C31EEAF2456}" srcOrd="3" destOrd="0" presId="urn:microsoft.com/office/officeart/2016/7/layout/LinearArrowProcessNumbered"/>
    <dgm:cxn modelId="{17F94E65-85EE-4FF9-B3C8-6282CD81E2F4}" type="presParOf" srcId="{093F434C-EC27-4CF2-B1D0-FC3CF0A24215}" destId="{8945FD13-1425-4EA0-AE14-E883DCC6E904}" srcOrd="2" destOrd="0" presId="urn:microsoft.com/office/officeart/2016/7/layout/LinearArrowProcessNumbered"/>
    <dgm:cxn modelId="{6BDE89F3-B4C9-4D12-8083-5CB6AFD2481C}" type="presParOf" srcId="{468105D1-E4C3-4EB9-9903-B34E2F4D33A0}" destId="{6D7E7036-A57D-4162-9A7A-0134A1B01E5F}" srcOrd="5" destOrd="0" presId="urn:microsoft.com/office/officeart/2016/7/layout/LinearArrowProcessNumbered"/>
    <dgm:cxn modelId="{79CCCD24-BE62-4D76-BA57-B8B10F87BAE9}" type="presParOf" srcId="{468105D1-E4C3-4EB9-9903-B34E2F4D33A0}" destId="{84A98EF8-0525-4AEA-9773-7C816D9E81CA}" srcOrd="6" destOrd="0" presId="urn:microsoft.com/office/officeart/2016/7/layout/LinearArrowProcessNumbered"/>
    <dgm:cxn modelId="{7B5B53BD-0731-4210-B341-505230B4D9FF}" type="presParOf" srcId="{84A98EF8-0525-4AEA-9773-7C816D9E81CA}" destId="{EA89BD6A-B3A6-478F-A852-B68BEA9A7216}" srcOrd="0" destOrd="0" presId="urn:microsoft.com/office/officeart/2016/7/layout/LinearArrowProcessNumbered"/>
    <dgm:cxn modelId="{50E42C68-E6FB-492C-86B2-5D6C42239F48}" type="presParOf" srcId="{84A98EF8-0525-4AEA-9773-7C816D9E81CA}" destId="{2C5F3747-88D4-4677-BFA8-0E4C2D0B50AE}" srcOrd="1" destOrd="0" presId="urn:microsoft.com/office/officeart/2016/7/layout/LinearArrowProcessNumbered"/>
    <dgm:cxn modelId="{7462F717-8F51-4606-9295-AA90E926EB0D}" type="presParOf" srcId="{2C5F3747-88D4-4677-BFA8-0E4C2D0B50AE}" destId="{6C291D8F-CDF2-4401-9056-D068104A3D41}" srcOrd="0" destOrd="0" presId="urn:microsoft.com/office/officeart/2016/7/layout/LinearArrowProcessNumbered"/>
    <dgm:cxn modelId="{78BD8949-A134-4A40-A65E-2630CA125AD5}" type="presParOf" srcId="{2C5F3747-88D4-4677-BFA8-0E4C2D0B50AE}" destId="{42102553-2B48-4B42-A844-3C625CAF2DA2}" srcOrd="1" destOrd="0" presId="urn:microsoft.com/office/officeart/2016/7/layout/LinearArrowProcessNumbered"/>
    <dgm:cxn modelId="{E6D5DBB0-9F20-4C02-ACC1-85401F56F4F6}" type="presParOf" srcId="{2C5F3747-88D4-4677-BFA8-0E4C2D0B50AE}" destId="{AC72179B-5FF5-4DD3-9AC0-69529CCE08E8}" srcOrd="2" destOrd="0" presId="urn:microsoft.com/office/officeart/2016/7/layout/LinearArrowProcessNumbered"/>
    <dgm:cxn modelId="{9A4A6AAD-F442-46B5-9DB1-9AEADBDECAE3}" type="presParOf" srcId="{2C5F3747-88D4-4677-BFA8-0E4C2D0B50AE}" destId="{3C9C90B0-10C8-4844-B888-F699EE99A7B1}" srcOrd="3" destOrd="0" presId="urn:microsoft.com/office/officeart/2016/7/layout/LinearArrowProcessNumbered"/>
    <dgm:cxn modelId="{D64C07B7-1E41-43B8-A9B0-60D4E2098FE9}" type="presParOf" srcId="{84A98EF8-0525-4AEA-9773-7C816D9E81CA}" destId="{F19AF702-AC91-4643-B756-A288F90B6506}" srcOrd="2" destOrd="0" presId="urn:microsoft.com/office/officeart/2016/7/layout/LinearArrowProcessNumbered"/>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41923A-5063-4FF2-B62E-75D26916D39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65EB6A4-8109-4552-95D7-C2B458317A18}">
      <dgm:prSet/>
      <dgm:spPr>
        <a:solidFill>
          <a:srgbClr val="0070C0"/>
        </a:solidFill>
      </dgm:spPr>
      <dgm:t>
        <a:bodyPr/>
        <a:lstStyle/>
        <a:p>
          <a:r>
            <a:rPr lang="en-US" b="1" dirty="0"/>
            <a:t>Require certification by multiple federal agencies as an OTP and licensure by SUPR</a:t>
          </a:r>
          <a:endParaRPr lang="en-US" dirty="0"/>
        </a:p>
      </dgm:t>
    </dgm:pt>
    <dgm:pt modelId="{A5F0F857-9F8D-4EE1-985B-17B56D469481}" type="parTrans" cxnId="{2F1D7A9F-17A8-4393-8CD6-D6A221E39C13}">
      <dgm:prSet/>
      <dgm:spPr/>
      <dgm:t>
        <a:bodyPr/>
        <a:lstStyle/>
        <a:p>
          <a:endParaRPr lang="en-US"/>
        </a:p>
      </dgm:t>
    </dgm:pt>
    <dgm:pt modelId="{9166652C-E083-4636-8CA9-C0F7463769B0}" type="sibTrans" cxnId="{2F1D7A9F-17A8-4393-8CD6-D6A221E39C13}">
      <dgm:prSet/>
      <dgm:spPr/>
      <dgm:t>
        <a:bodyPr/>
        <a:lstStyle/>
        <a:p>
          <a:endParaRPr lang="en-US"/>
        </a:p>
      </dgm:t>
    </dgm:pt>
    <dgm:pt modelId="{23F13F26-7CA7-48A7-B039-304F8B2B54EC}">
      <dgm:prSet/>
      <dgm:spPr>
        <a:solidFill>
          <a:srgbClr val="83A5E9"/>
        </a:solidFill>
      </dgm:spPr>
      <dgm:t>
        <a:bodyPr/>
        <a:lstStyle/>
        <a:p>
          <a:r>
            <a:rPr lang="en-US" b="1" dirty="0"/>
            <a:t>Funded by Medicaid, Federal Substance Abuse Block Grant and state funds</a:t>
          </a:r>
          <a:endParaRPr lang="en-US" dirty="0"/>
        </a:p>
      </dgm:t>
    </dgm:pt>
    <dgm:pt modelId="{32296A9D-58F4-4678-ACE7-7F135F927739}" type="parTrans" cxnId="{0E7D6158-E69C-4C6C-A4C8-5CA9A789B016}">
      <dgm:prSet/>
      <dgm:spPr/>
      <dgm:t>
        <a:bodyPr/>
        <a:lstStyle/>
        <a:p>
          <a:endParaRPr lang="en-US"/>
        </a:p>
      </dgm:t>
    </dgm:pt>
    <dgm:pt modelId="{4D0DA0E0-925A-40D8-8992-3625FBF695DE}" type="sibTrans" cxnId="{0E7D6158-E69C-4C6C-A4C8-5CA9A789B016}">
      <dgm:prSet/>
      <dgm:spPr/>
      <dgm:t>
        <a:bodyPr/>
        <a:lstStyle/>
        <a:p>
          <a:endParaRPr lang="en-US"/>
        </a:p>
      </dgm:t>
    </dgm:pt>
    <dgm:pt modelId="{2BE49406-2539-43A9-9BA0-DA7388B1628A}">
      <dgm:prSet/>
      <dgm:spPr>
        <a:solidFill>
          <a:srgbClr val="002060"/>
        </a:solidFill>
      </dgm:spPr>
      <dgm:t>
        <a:bodyPr/>
        <a:lstStyle/>
        <a:p>
          <a:r>
            <a:rPr lang="en-US" b="1" dirty="0"/>
            <a:t>Eighty five OMT programs statewide</a:t>
          </a:r>
          <a:endParaRPr lang="en-US" dirty="0"/>
        </a:p>
      </dgm:t>
    </dgm:pt>
    <dgm:pt modelId="{2E959111-49C2-4A24-89FB-B5FDAC9A6D0E}" type="parTrans" cxnId="{68011801-B7BB-43CC-A00A-A80BB10AA22C}">
      <dgm:prSet/>
      <dgm:spPr/>
      <dgm:t>
        <a:bodyPr/>
        <a:lstStyle/>
        <a:p>
          <a:endParaRPr lang="en-US"/>
        </a:p>
      </dgm:t>
    </dgm:pt>
    <dgm:pt modelId="{A89DC231-2313-45D5-868C-FD1B3973BB7C}" type="sibTrans" cxnId="{68011801-B7BB-43CC-A00A-A80BB10AA22C}">
      <dgm:prSet/>
      <dgm:spPr/>
      <dgm:t>
        <a:bodyPr/>
        <a:lstStyle/>
        <a:p>
          <a:endParaRPr lang="en-US"/>
        </a:p>
      </dgm:t>
    </dgm:pt>
    <dgm:pt modelId="{EE3B7B59-1E8A-450F-AC06-55322898F280}">
      <dgm:prSet/>
      <dgm:spPr/>
      <dgm:t>
        <a:bodyPr/>
        <a:lstStyle/>
        <a:p>
          <a:r>
            <a:rPr lang="en-US" b="1" dirty="0"/>
            <a:t>As of May 22, 2019, 3,088 clients admitted to 12 OCR-funded OTP community based programs. </a:t>
          </a:r>
          <a:endParaRPr lang="en-US" dirty="0"/>
        </a:p>
      </dgm:t>
    </dgm:pt>
    <dgm:pt modelId="{C0C07D44-156A-4368-A715-592F629DE677}" type="parTrans" cxnId="{C4A5B45B-64E6-45BA-814F-7561C4E15313}">
      <dgm:prSet/>
      <dgm:spPr/>
      <dgm:t>
        <a:bodyPr/>
        <a:lstStyle/>
        <a:p>
          <a:endParaRPr lang="en-US"/>
        </a:p>
      </dgm:t>
    </dgm:pt>
    <dgm:pt modelId="{1FDF105C-B467-41CD-AAD1-8E8D9991C7A4}" type="sibTrans" cxnId="{C4A5B45B-64E6-45BA-814F-7561C4E15313}">
      <dgm:prSet/>
      <dgm:spPr/>
      <dgm:t>
        <a:bodyPr/>
        <a:lstStyle/>
        <a:p>
          <a:endParaRPr lang="en-US"/>
        </a:p>
      </dgm:t>
    </dgm:pt>
    <dgm:pt modelId="{DDB7082A-DF12-40EA-8C33-A7DA6A2C5911}" type="pres">
      <dgm:prSet presAssocID="{F141923A-5063-4FF2-B62E-75D26916D39F}" presName="linear" presStyleCnt="0">
        <dgm:presLayoutVars>
          <dgm:animLvl val="lvl"/>
          <dgm:resizeHandles val="exact"/>
        </dgm:presLayoutVars>
      </dgm:prSet>
      <dgm:spPr/>
      <dgm:t>
        <a:bodyPr/>
        <a:lstStyle/>
        <a:p>
          <a:endParaRPr lang="en-US"/>
        </a:p>
      </dgm:t>
    </dgm:pt>
    <dgm:pt modelId="{785B5A85-D2C2-4A24-9BCE-B292D8FDDED2}" type="pres">
      <dgm:prSet presAssocID="{365EB6A4-8109-4552-95D7-C2B458317A18}" presName="parentText" presStyleLbl="node1" presStyleIdx="0" presStyleCnt="4">
        <dgm:presLayoutVars>
          <dgm:chMax val="0"/>
          <dgm:bulletEnabled val="1"/>
        </dgm:presLayoutVars>
      </dgm:prSet>
      <dgm:spPr/>
      <dgm:t>
        <a:bodyPr/>
        <a:lstStyle/>
        <a:p>
          <a:endParaRPr lang="en-US"/>
        </a:p>
      </dgm:t>
    </dgm:pt>
    <dgm:pt modelId="{7DEB19FE-B47C-4B19-A9A1-1247A0A471E8}" type="pres">
      <dgm:prSet presAssocID="{9166652C-E083-4636-8CA9-C0F7463769B0}" presName="spacer" presStyleCnt="0"/>
      <dgm:spPr/>
    </dgm:pt>
    <dgm:pt modelId="{D162562F-D8AE-43AF-9B5F-E47ED8CAC91C}" type="pres">
      <dgm:prSet presAssocID="{23F13F26-7CA7-48A7-B039-304F8B2B54EC}" presName="parentText" presStyleLbl="node1" presStyleIdx="1" presStyleCnt="4">
        <dgm:presLayoutVars>
          <dgm:chMax val="0"/>
          <dgm:bulletEnabled val="1"/>
        </dgm:presLayoutVars>
      </dgm:prSet>
      <dgm:spPr/>
      <dgm:t>
        <a:bodyPr/>
        <a:lstStyle/>
        <a:p>
          <a:endParaRPr lang="en-US"/>
        </a:p>
      </dgm:t>
    </dgm:pt>
    <dgm:pt modelId="{40478302-3CF5-43FA-8668-6330F22B39F7}" type="pres">
      <dgm:prSet presAssocID="{4D0DA0E0-925A-40D8-8992-3625FBF695DE}" presName="spacer" presStyleCnt="0"/>
      <dgm:spPr/>
    </dgm:pt>
    <dgm:pt modelId="{DBD68AAD-440B-488E-847C-FE1DA7850BF1}" type="pres">
      <dgm:prSet presAssocID="{2BE49406-2539-43A9-9BA0-DA7388B1628A}" presName="parentText" presStyleLbl="node1" presStyleIdx="2" presStyleCnt="4">
        <dgm:presLayoutVars>
          <dgm:chMax val="0"/>
          <dgm:bulletEnabled val="1"/>
        </dgm:presLayoutVars>
      </dgm:prSet>
      <dgm:spPr/>
      <dgm:t>
        <a:bodyPr/>
        <a:lstStyle/>
        <a:p>
          <a:endParaRPr lang="en-US"/>
        </a:p>
      </dgm:t>
    </dgm:pt>
    <dgm:pt modelId="{B2F26810-333A-434D-9B83-096DA4F5E264}" type="pres">
      <dgm:prSet presAssocID="{A89DC231-2313-45D5-868C-FD1B3973BB7C}" presName="spacer" presStyleCnt="0"/>
      <dgm:spPr/>
    </dgm:pt>
    <dgm:pt modelId="{D615CDF4-0DBD-4C55-A074-946181443038}" type="pres">
      <dgm:prSet presAssocID="{EE3B7B59-1E8A-450F-AC06-55322898F280}" presName="parentText" presStyleLbl="node1" presStyleIdx="3" presStyleCnt="4">
        <dgm:presLayoutVars>
          <dgm:chMax val="0"/>
          <dgm:bulletEnabled val="1"/>
        </dgm:presLayoutVars>
      </dgm:prSet>
      <dgm:spPr/>
      <dgm:t>
        <a:bodyPr/>
        <a:lstStyle/>
        <a:p>
          <a:endParaRPr lang="en-US"/>
        </a:p>
      </dgm:t>
    </dgm:pt>
  </dgm:ptLst>
  <dgm:cxnLst>
    <dgm:cxn modelId="{C4A5B45B-64E6-45BA-814F-7561C4E15313}" srcId="{F141923A-5063-4FF2-B62E-75D26916D39F}" destId="{EE3B7B59-1E8A-450F-AC06-55322898F280}" srcOrd="3" destOrd="0" parTransId="{C0C07D44-156A-4368-A715-592F629DE677}" sibTransId="{1FDF105C-B467-41CD-AAD1-8E8D9991C7A4}"/>
    <dgm:cxn modelId="{08BAEF57-CB74-48B6-AE18-AB67AFCA7A4F}" type="presOf" srcId="{23F13F26-7CA7-48A7-B039-304F8B2B54EC}" destId="{D162562F-D8AE-43AF-9B5F-E47ED8CAC91C}" srcOrd="0" destOrd="0" presId="urn:microsoft.com/office/officeart/2005/8/layout/vList2"/>
    <dgm:cxn modelId="{29046142-4A70-4F5D-9E9B-5A763DE8FEB9}" type="presOf" srcId="{2BE49406-2539-43A9-9BA0-DA7388B1628A}" destId="{DBD68AAD-440B-488E-847C-FE1DA7850BF1}" srcOrd="0" destOrd="0" presId="urn:microsoft.com/office/officeart/2005/8/layout/vList2"/>
    <dgm:cxn modelId="{2F1D7A9F-17A8-4393-8CD6-D6A221E39C13}" srcId="{F141923A-5063-4FF2-B62E-75D26916D39F}" destId="{365EB6A4-8109-4552-95D7-C2B458317A18}" srcOrd="0" destOrd="0" parTransId="{A5F0F857-9F8D-4EE1-985B-17B56D469481}" sibTransId="{9166652C-E083-4636-8CA9-C0F7463769B0}"/>
    <dgm:cxn modelId="{5FE086B7-1B34-4BC2-A5A3-D882742A50F0}" type="presOf" srcId="{365EB6A4-8109-4552-95D7-C2B458317A18}" destId="{785B5A85-D2C2-4A24-9BCE-B292D8FDDED2}" srcOrd="0" destOrd="0" presId="urn:microsoft.com/office/officeart/2005/8/layout/vList2"/>
    <dgm:cxn modelId="{68011801-B7BB-43CC-A00A-A80BB10AA22C}" srcId="{F141923A-5063-4FF2-B62E-75D26916D39F}" destId="{2BE49406-2539-43A9-9BA0-DA7388B1628A}" srcOrd="2" destOrd="0" parTransId="{2E959111-49C2-4A24-89FB-B5FDAC9A6D0E}" sibTransId="{A89DC231-2313-45D5-868C-FD1B3973BB7C}"/>
    <dgm:cxn modelId="{0E7D6158-E69C-4C6C-A4C8-5CA9A789B016}" srcId="{F141923A-5063-4FF2-B62E-75D26916D39F}" destId="{23F13F26-7CA7-48A7-B039-304F8B2B54EC}" srcOrd="1" destOrd="0" parTransId="{32296A9D-58F4-4678-ACE7-7F135F927739}" sibTransId="{4D0DA0E0-925A-40D8-8992-3625FBF695DE}"/>
    <dgm:cxn modelId="{4CB8B152-4306-45CF-A351-5F60D8FBDBCB}" type="presOf" srcId="{EE3B7B59-1E8A-450F-AC06-55322898F280}" destId="{D615CDF4-0DBD-4C55-A074-946181443038}" srcOrd="0" destOrd="0" presId="urn:microsoft.com/office/officeart/2005/8/layout/vList2"/>
    <dgm:cxn modelId="{8D9590A9-0DCF-427E-B0D0-66504E2EE474}" type="presOf" srcId="{F141923A-5063-4FF2-B62E-75D26916D39F}" destId="{DDB7082A-DF12-40EA-8C33-A7DA6A2C5911}" srcOrd="0" destOrd="0" presId="urn:microsoft.com/office/officeart/2005/8/layout/vList2"/>
    <dgm:cxn modelId="{1FDE7E37-963A-4F2A-A4F9-6608450FAD09}" type="presParOf" srcId="{DDB7082A-DF12-40EA-8C33-A7DA6A2C5911}" destId="{785B5A85-D2C2-4A24-9BCE-B292D8FDDED2}" srcOrd="0" destOrd="0" presId="urn:microsoft.com/office/officeart/2005/8/layout/vList2"/>
    <dgm:cxn modelId="{1F0D0E0B-B5F1-469F-ADB4-2463D0CDD20E}" type="presParOf" srcId="{DDB7082A-DF12-40EA-8C33-A7DA6A2C5911}" destId="{7DEB19FE-B47C-4B19-A9A1-1247A0A471E8}" srcOrd="1" destOrd="0" presId="urn:microsoft.com/office/officeart/2005/8/layout/vList2"/>
    <dgm:cxn modelId="{6042D535-5727-4751-AC33-27853C3070D3}" type="presParOf" srcId="{DDB7082A-DF12-40EA-8C33-A7DA6A2C5911}" destId="{D162562F-D8AE-43AF-9B5F-E47ED8CAC91C}" srcOrd="2" destOrd="0" presId="urn:microsoft.com/office/officeart/2005/8/layout/vList2"/>
    <dgm:cxn modelId="{A0FCDB69-C3FC-4AD5-B6F9-86D9101C3E96}" type="presParOf" srcId="{DDB7082A-DF12-40EA-8C33-A7DA6A2C5911}" destId="{40478302-3CF5-43FA-8668-6330F22B39F7}" srcOrd="3" destOrd="0" presId="urn:microsoft.com/office/officeart/2005/8/layout/vList2"/>
    <dgm:cxn modelId="{E741A121-8B17-4693-8BAA-2E6BB424E3A7}" type="presParOf" srcId="{DDB7082A-DF12-40EA-8C33-A7DA6A2C5911}" destId="{DBD68AAD-440B-488E-847C-FE1DA7850BF1}" srcOrd="4" destOrd="0" presId="urn:microsoft.com/office/officeart/2005/8/layout/vList2"/>
    <dgm:cxn modelId="{51E6C2BD-B9A4-48E3-AC43-28C862DC9791}" type="presParOf" srcId="{DDB7082A-DF12-40EA-8C33-A7DA6A2C5911}" destId="{B2F26810-333A-434D-9B83-096DA4F5E264}" srcOrd="5" destOrd="0" presId="urn:microsoft.com/office/officeart/2005/8/layout/vList2"/>
    <dgm:cxn modelId="{B297799C-E9C5-4E34-BA93-FB40629C0747}" type="presParOf" srcId="{DDB7082A-DF12-40EA-8C33-A7DA6A2C5911}" destId="{D615CDF4-0DBD-4C55-A074-946181443038}"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DE62FA1-1B2F-406D-B41E-A708E7FDE97F}" type="doc">
      <dgm:prSet loTypeId="urn:microsoft.com/office/officeart/2016/7/layout/RepeatingBendingProcessNew" loCatId="process" qsTypeId="urn:microsoft.com/office/officeart/2005/8/quickstyle/simple2" qsCatId="simple" csTypeId="urn:microsoft.com/office/officeart/2005/8/colors/colorful1#4" csCatId="colorful" phldr="1"/>
      <dgm:spPr/>
      <dgm:t>
        <a:bodyPr/>
        <a:lstStyle/>
        <a:p>
          <a:endParaRPr lang="en-US"/>
        </a:p>
      </dgm:t>
    </dgm:pt>
    <dgm:pt modelId="{1537587F-B2D0-4A9E-9076-2B26AA9F7C9E}">
      <dgm:prSet custT="1"/>
      <dgm:spPr/>
      <dgm:t>
        <a:bodyPr/>
        <a:lstStyle/>
        <a:p>
          <a:r>
            <a:rPr lang="en-US" sz="1800" baseline="0" dirty="0">
              <a:solidFill>
                <a:schemeClr val="bg1"/>
              </a:solidFill>
            </a:rPr>
            <a:t>Aim to address the opioid crisis by expanding the availability of medication assisted treatment (MAT)</a:t>
          </a:r>
          <a:endParaRPr lang="en-US" sz="1800" dirty="0">
            <a:solidFill>
              <a:schemeClr val="bg1"/>
            </a:solidFill>
          </a:endParaRPr>
        </a:p>
      </dgm:t>
    </dgm:pt>
    <dgm:pt modelId="{97A2E740-F653-47C2-B587-1625F5B96E58}" type="parTrans" cxnId="{C44AC2AD-47D5-43C9-8ED4-77D78A5577B5}">
      <dgm:prSet/>
      <dgm:spPr/>
      <dgm:t>
        <a:bodyPr/>
        <a:lstStyle/>
        <a:p>
          <a:endParaRPr lang="en-US"/>
        </a:p>
      </dgm:t>
    </dgm:pt>
    <dgm:pt modelId="{A4E82FB2-6C1F-4779-8F00-5733CA7856AF}" type="sibTrans" cxnId="{C44AC2AD-47D5-43C9-8ED4-77D78A5577B5}">
      <dgm:prSet/>
      <dgm:spPr/>
      <dgm:t>
        <a:bodyPr/>
        <a:lstStyle/>
        <a:p>
          <a:endParaRPr lang="en-US"/>
        </a:p>
      </dgm:t>
    </dgm:pt>
    <dgm:pt modelId="{41FAB204-FEBC-4DB4-B218-1483B989FEE4}">
      <dgm:prSet custT="1"/>
      <dgm:spPr/>
      <dgm:t>
        <a:bodyPr/>
        <a:lstStyle/>
        <a:p>
          <a:r>
            <a:rPr lang="en-US" sz="1800" baseline="0" dirty="0">
              <a:solidFill>
                <a:schemeClr val="bg1"/>
              </a:solidFill>
            </a:rPr>
            <a:t>Improve the quality of the MAT provided </a:t>
          </a:r>
          <a:endParaRPr lang="en-US" sz="1800" dirty="0">
            <a:solidFill>
              <a:schemeClr val="bg1"/>
            </a:solidFill>
          </a:endParaRPr>
        </a:p>
      </dgm:t>
    </dgm:pt>
    <dgm:pt modelId="{9818972E-EB48-4AAF-B86B-F8A74ED54683}" type="parTrans" cxnId="{F0AFA41B-CF93-4ECE-984D-8A2A586B9D03}">
      <dgm:prSet/>
      <dgm:spPr/>
      <dgm:t>
        <a:bodyPr/>
        <a:lstStyle/>
        <a:p>
          <a:endParaRPr lang="en-US"/>
        </a:p>
      </dgm:t>
    </dgm:pt>
    <dgm:pt modelId="{3EE07872-6FBA-462E-A75E-6444632027E4}" type="sibTrans" cxnId="{F0AFA41B-CF93-4ECE-984D-8A2A586B9D03}">
      <dgm:prSet/>
      <dgm:spPr/>
      <dgm:t>
        <a:bodyPr/>
        <a:lstStyle/>
        <a:p>
          <a:endParaRPr lang="en-US"/>
        </a:p>
      </dgm:t>
    </dgm:pt>
    <dgm:pt modelId="{B97507AA-E389-4EA1-A876-7C51CE9F30B3}">
      <dgm:prSet custT="1"/>
      <dgm:spPr/>
      <dgm:t>
        <a:bodyPr/>
        <a:lstStyle/>
        <a:p>
          <a:r>
            <a:rPr lang="en-US" sz="1800" baseline="0" dirty="0">
              <a:solidFill>
                <a:schemeClr val="bg1"/>
              </a:solidFill>
            </a:rPr>
            <a:t>Reduce opioid overdose related deaths </a:t>
          </a:r>
          <a:endParaRPr lang="en-US" sz="1800" dirty="0">
            <a:solidFill>
              <a:schemeClr val="bg1"/>
            </a:solidFill>
          </a:endParaRPr>
        </a:p>
      </dgm:t>
    </dgm:pt>
    <dgm:pt modelId="{EFCE8D43-8729-4787-9346-D2ADA0085E2F}" type="parTrans" cxnId="{63F30FD2-30AD-463D-AD3C-A9153B757669}">
      <dgm:prSet/>
      <dgm:spPr/>
      <dgm:t>
        <a:bodyPr/>
        <a:lstStyle/>
        <a:p>
          <a:endParaRPr lang="en-US"/>
        </a:p>
      </dgm:t>
    </dgm:pt>
    <dgm:pt modelId="{EC536405-0B03-4B5F-B52E-AE2D233C852B}" type="sibTrans" cxnId="{63F30FD2-30AD-463D-AD3C-A9153B757669}">
      <dgm:prSet/>
      <dgm:spPr/>
      <dgm:t>
        <a:bodyPr/>
        <a:lstStyle/>
        <a:p>
          <a:endParaRPr lang="en-US"/>
        </a:p>
      </dgm:t>
    </dgm:pt>
    <dgm:pt modelId="{2273C14D-54D5-47F0-8D6B-BDFCE6568E7C}">
      <dgm:prSet custT="1"/>
      <dgm:spPr/>
      <dgm:t>
        <a:bodyPr/>
        <a:lstStyle/>
        <a:p>
          <a:r>
            <a:rPr lang="en-US" sz="1800" baseline="0" dirty="0"/>
            <a:t>Increase public awareness of opioid-related problems  </a:t>
          </a:r>
          <a:endParaRPr lang="en-US" sz="1800" dirty="0"/>
        </a:p>
      </dgm:t>
    </dgm:pt>
    <dgm:pt modelId="{AEA6BB0F-EF22-4DD1-887F-9295C7E0B9A7}" type="parTrans" cxnId="{2DCB01F8-480F-4AB6-B3EA-D73857DC493C}">
      <dgm:prSet/>
      <dgm:spPr/>
      <dgm:t>
        <a:bodyPr/>
        <a:lstStyle/>
        <a:p>
          <a:endParaRPr lang="en-US"/>
        </a:p>
      </dgm:t>
    </dgm:pt>
    <dgm:pt modelId="{977B58D3-36C2-41B6-9920-CE060E07C0C6}" type="sibTrans" cxnId="{2DCB01F8-480F-4AB6-B3EA-D73857DC493C}">
      <dgm:prSet/>
      <dgm:spPr/>
      <dgm:t>
        <a:bodyPr/>
        <a:lstStyle/>
        <a:p>
          <a:endParaRPr lang="en-US"/>
        </a:p>
      </dgm:t>
    </dgm:pt>
    <dgm:pt modelId="{CF1A3DE4-3BCF-484B-BE82-B85B80ED1B47}">
      <dgm:prSet custT="1"/>
      <dgm:spPr/>
      <dgm:t>
        <a:bodyPr/>
        <a:lstStyle/>
        <a:p>
          <a:r>
            <a:rPr lang="en-US" sz="1800" dirty="0">
              <a:solidFill>
                <a:schemeClr val="tx1"/>
              </a:solidFill>
            </a:rPr>
            <a:t>Make RECOVERY more accessible and possible!</a:t>
          </a:r>
        </a:p>
      </dgm:t>
    </dgm:pt>
    <dgm:pt modelId="{F38764DD-655C-4CFC-A7D8-862167C081DF}" type="parTrans" cxnId="{6410B0CE-B592-4098-9212-3155643152C3}">
      <dgm:prSet/>
      <dgm:spPr/>
      <dgm:t>
        <a:bodyPr/>
        <a:lstStyle/>
        <a:p>
          <a:endParaRPr lang="en-US"/>
        </a:p>
      </dgm:t>
    </dgm:pt>
    <dgm:pt modelId="{CC988C21-B5B0-40E6-85C8-DD17F2E69DD9}" type="sibTrans" cxnId="{6410B0CE-B592-4098-9212-3155643152C3}">
      <dgm:prSet/>
      <dgm:spPr/>
      <dgm:t>
        <a:bodyPr/>
        <a:lstStyle/>
        <a:p>
          <a:endParaRPr lang="en-US"/>
        </a:p>
      </dgm:t>
    </dgm:pt>
    <dgm:pt modelId="{77D76E35-FB28-425B-B72E-877B7F495CCF}" type="pres">
      <dgm:prSet presAssocID="{1DE62FA1-1B2F-406D-B41E-A708E7FDE97F}" presName="Name0" presStyleCnt="0">
        <dgm:presLayoutVars>
          <dgm:dir/>
          <dgm:resizeHandles val="exact"/>
        </dgm:presLayoutVars>
      </dgm:prSet>
      <dgm:spPr/>
      <dgm:t>
        <a:bodyPr/>
        <a:lstStyle/>
        <a:p>
          <a:endParaRPr lang="en-US"/>
        </a:p>
      </dgm:t>
    </dgm:pt>
    <dgm:pt modelId="{C387FC6D-30F6-453D-AECC-FA0A756EC806}" type="pres">
      <dgm:prSet presAssocID="{1537587F-B2D0-4A9E-9076-2B26AA9F7C9E}" presName="node" presStyleLbl="node1" presStyleIdx="0" presStyleCnt="5" custScaleX="194506">
        <dgm:presLayoutVars>
          <dgm:bulletEnabled val="1"/>
        </dgm:presLayoutVars>
      </dgm:prSet>
      <dgm:spPr/>
      <dgm:t>
        <a:bodyPr/>
        <a:lstStyle/>
        <a:p>
          <a:endParaRPr lang="en-US"/>
        </a:p>
      </dgm:t>
    </dgm:pt>
    <dgm:pt modelId="{5796DF6C-5B03-4352-9A21-AEC0CF0E0D73}" type="pres">
      <dgm:prSet presAssocID="{A4E82FB2-6C1F-4779-8F00-5733CA7856AF}" presName="sibTrans" presStyleLbl="sibTrans1D1" presStyleIdx="0" presStyleCnt="4"/>
      <dgm:spPr/>
      <dgm:t>
        <a:bodyPr/>
        <a:lstStyle/>
        <a:p>
          <a:endParaRPr lang="en-US"/>
        </a:p>
      </dgm:t>
    </dgm:pt>
    <dgm:pt modelId="{2E75AA04-4BF0-4D5F-B2C3-A8A2D0D1C670}" type="pres">
      <dgm:prSet presAssocID="{A4E82FB2-6C1F-4779-8F00-5733CA7856AF}" presName="connectorText" presStyleLbl="sibTrans1D1" presStyleIdx="0" presStyleCnt="4"/>
      <dgm:spPr/>
      <dgm:t>
        <a:bodyPr/>
        <a:lstStyle/>
        <a:p>
          <a:endParaRPr lang="en-US"/>
        </a:p>
      </dgm:t>
    </dgm:pt>
    <dgm:pt modelId="{BE779011-8A0A-45EB-9846-604B04D4DCC8}" type="pres">
      <dgm:prSet presAssocID="{41FAB204-FEBC-4DB4-B218-1483B989FEE4}" presName="node" presStyleLbl="node1" presStyleIdx="1" presStyleCnt="5">
        <dgm:presLayoutVars>
          <dgm:bulletEnabled val="1"/>
        </dgm:presLayoutVars>
      </dgm:prSet>
      <dgm:spPr/>
      <dgm:t>
        <a:bodyPr/>
        <a:lstStyle/>
        <a:p>
          <a:endParaRPr lang="en-US"/>
        </a:p>
      </dgm:t>
    </dgm:pt>
    <dgm:pt modelId="{CB3986F9-BFCB-4D5B-8B7F-34451ADD4654}" type="pres">
      <dgm:prSet presAssocID="{3EE07872-6FBA-462E-A75E-6444632027E4}" presName="sibTrans" presStyleLbl="sibTrans1D1" presStyleIdx="1" presStyleCnt="4"/>
      <dgm:spPr/>
      <dgm:t>
        <a:bodyPr/>
        <a:lstStyle/>
        <a:p>
          <a:endParaRPr lang="en-US"/>
        </a:p>
      </dgm:t>
    </dgm:pt>
    <dgm:pt modelId="{E7BDF9EB-04E3-40B4-B384-43DD16AFDB56}" type="pres">
      <dgm:prSet presAssocID="{3EE07872-6FBA-462E-A75E-6444632027E4}" presName="connectorText" presStyleLbl="sibTrans1D1" presStyleIdx="1" presStyleCnt="4"/>
      <dgm:spPr/>
      <dgm:t>
        <a:bodyPr/>
        <a:lstStyle/>
        <a:p>
          <a:endParaRPr lang="en-US"/>
        </a:p>
      </dgm:t>
    </dgm:pt>
    <dgm:pt modelId="{8AD191F2-2614-4554-BAB3-90536B01A008}" type="pres">
      <dgm:prSet presAssocID="{B97507AA-E389-4EA1-A876-7C51CE9F30B3}" presName="node" presStyleLbl="node1" presStyleIdx="2" presStyleCnt="5">
        <dgm:presLayoutVars>
          <dgm:bulletEnabled val="1"/>
        </dgm:presLayoutVars>
      </dgm:prSet>
      <dgm:spPr/>
      <dgm:t>
        <a:bodyPr/>
        <a:lstStyle/>
        <a:p>
          <a:endParaRPr lang="en-US"/>
        </a:p>
      </dgm:t>
    </dgm:pt>
    <dgm:pt modelId="{E60938A0-4D2F-4EB3-9CB9-27E94B9BE28F}" type="pres">
      <dgm:prSet presAssocID="{EC536405-0B03-4B5F-B52E-AE2D233C852B}" presName="sibTrans" presStyleLbl="sibTrans1D1" presStyleIdx="2" presStyleCnt="4"/>
      <dgm:spPr/>
      <dgm:t>
        <a:bodyPr/>
        <a:lstStyle/>
        <a:p>
          <a:endParaRPr lang="en-US"/>
        </a:p>
      </dgm:t>
    </dgm:pt>
    <dgm:pt modelId="{3067BC9F-29EB-45DF-815A-772B32A0300A}" type="pres">
      <dgm:prSet presAssocID="{EC536405-0B03-4B5F-B52E-AE2D233C852B}" presName="connectorText" presStyleLbl="sibTrans1D1" presStyleIdx="2" presStyleCnt="4"/>
      <dgm:spPr/>
      <dgm:t>
        <a:bodyPr/>
        <a:lstStyle/>
        <a:p>
          <a:endParaRPr lang="en-US"/>
        </a:p>
      </dgm:t>
    </dgm:pt>
    <dgm:pt modelId="{BF417896-E01D-4D42-B6A8-D647E56775BB}" type="pres">
      <dgm:prSet presAssocID="{2273C14D-54D5-47F0-8D6B-BDFCE6568E7C}" presName="node" presStyleLbl="node1" presStyleIdx="3" presStyleCnt="5">
        <dgm:presLayoutVars>
          <dgm:bulletEnabled val="1"/>
        </dgm:presLayoutVars>
      </dgm:prSet>
      <dgm:spPr/>
      <dgm:t>
        <a:bodyPr/>
        <a:lstStyle/>
        <a:p>
          <a:endParaRPr lang="en-US"/>
        </a:p>
      </dgm:t>
    </dgm:pt>
    <dgm:pt modelId="{56161BF0-DB81-4ACE-BAE6-DBB36769CC02}" type="pres">
      <dgm:prSet presAssocID="{977B58D3-36C2-41B6-9920-CE060E07C0C6}" presName="sibTrans" presStyleLbl="sibTrans1D1" presStyleIdx="3" presStyleCnt="4"/>
      <dgm:spPr/>
      <dgm:t>
        <a:bodyPr/>
        <a:lstStyle/>
        <a:p>
          <a:endParaRPr lang="en-US"/>
        </a:p>
      </dgm:t>
    </dgm:pt>
    <dgm:pt modelId="{BD4E7C86-8063-48A1-9527-FC54E3D20CCB}" type="pres">
      <dgm:prSet presAssocID="{977B58D3-36C2-41B6-9920-CE060E07C0C6}" presName="connectorText" presStyleLbl="sibTrans1D1" presStyleIdx="3" presStyleCnt="4"/>
      <dgm:spPr/>
      <dgm:t>
        <a:bodyPr/>
        <a:lstStyle/>
        <a:p>
          <a:endParaRPr lang="en-US"/>
        </a:p>
      </dgm:t>
    </dgm:pt>
    <dgm:pt modelId="{EC0C2761-03A3-4E3E-9882-BCF61F8E666D}" type="pres">
      <dgm:prSet presAssocID="{CF1A3DE4-3BCF-484B-BE82-B85B80ED1B47}" presName="node" presStyleLbl="node1" presStyleIdx="4" presStyleCnt="5" custLinFactNeighborX="18848" custLinFactNeighborY="-6632">
        <dgm:presLayoutVars>
          <dgm:bulletEnabled val="1"/>
        </dgm:presLayoutVars>
      </dgm:prSet>
      <dgm:spPr/>
      <dgm:t>
        <a:bodyPr/>
        <a:lstStyle/>
        <a:p>
          <a:endParaRPr lang="en-US"/>
        </a:p>
      </dgm:t>
    </dgm:pt>
  </dgm:ptLst>
  <dgm:cxnLst>
    <dgm:cxn modelId="{6410B0CE-B592-4098-9212-3155643152C3}" srcId="{1DE62FA1-1B2F-406D-B41E-A708E7FDE97F}" destId="{CF1A3DE4-3BCF-484B-BE82-B85B80ED1B47}" srcOrd="4" destOrd="0" parTransId="{F38764DD-655C-4CFC-A7D8-862167C081DF}" sibTransId="{CC988C21-B5B0-40E6-85C8-DD17F2E69DD9}"/>
    <dgm:cxn modelId="{F5D04F76-A7EF-4D34-BE6F-1265A3F8CAC8}" type="presOf" srcId="{2273C14D-54D5-47F0-8D6B-BDFCE6568E7C}" destId="{BF417896-E01D-4D42-B6A8-D647E56775BB}" srcOrd="0" destOrd="0" presId="urn:microsoft.com/office/officeart/2016/7/layout/RepeatingBendingProcessNew"/>
    <dgm:cxn modelId="{EE2A65FB-1216-4A64-ADA7-2D0859698B0D}" type="presOf" srcId="{A4E82FB2-6C1F-4779-8F00-5733CA7856AF}" destId="{2E75AA04-4BF0-4D5F-B2C3-A8A2D0D1C670}" srcOrd="1" destOrd="0" presId="urn:microsoft.com/office/officeart/2016/7/layout/RepeatingBendingProcessNew"/>
    <dgm:cxn modelId="{63F30FD2-30AD-463D-AD3C-A9153B757669}" srcId="{1DE62FA1-1B2F-406D-B41E-A708E7FDE97F}" destId="{B97507AA-E389-4EA1-A876-7C51CE9F30B3}" srcOrd="2" destOrd="0" parTransId="{EFCE8D43-8729-4787-9346-D2ADA0085E2F}" sibTransId="{EC536405-0B03-4B5F-B52E-AE2D233C852B}"/>
    <dgm:cxn modelId="{ABE50E3A-10BD-43CB-B807-3659C4C02E52}" type="presOf" srcId="{41FAB204-FEBC-4DB4-B218-1483B989FEE4}" destId="{BE779011-8A0A-45EB-9846-604B04D4DCC8}" srcOrd="0" destOrd="0" presId="urn:microsoft.com/office/officeart/2016/7/layout/RepeatingBendingProcessNew"/>
    <dgm:cxn modelId="{F0AFA41B-CF93-4ECE-984D-8A2A586B9D03}" srcId="{1DE62FA1-1B2F-406D-B41E-A708E7FDE97F}" destId="{41FAB204-FEBC-4DB4-B218-1483B989FEE4}" srcOrd="1" destOrd="0" parTransId="{9818972E-EB48-4AAF-B86B-F8A74ED54683}" sibTransId="{3EE07872-6FBA-462E-A75E-6444632027E4}"/>
    <dgm:cxn modelId="{5B8308D5-6FD2-4C39-8BB2-359B8A247B22}" type="presOf" srcId="{977B58D3-36C2-41B6-9920-CE060E07C0C6}" destId="{BD4E7C86-8063-48A1-9527-FC54E3D20CCB}" srcOrd="1" destOrd="0" presId="urn:microsoft.com/office/officeart/2016/7/layout/RepeatingBendingProcessNew"/>
    <dgm:cxn modelId="{1F5AD63A-8A20-4D28-A3C4-A1EF2F85EDD8}" type="presOf" srcId="{A4E82FB2-6C1F-4779-8F00-5733CA7856AF}" destId="{5796DF6C-5B03-4352-9A21-AEC0CF0E0D73}" srcOrd="0" destOrd="0" presId="urn:microsoft.com/office/officeart/2016/7/layout/RepeatingBendingProcessNew"/>
    <dgm:cxn modelId="{5739559A-8E8D-413E-B87C-91404B9ECA9D}" type="presOf" srcId="{1DE62FA1-1B2F-406D-B41E-A708E7FDE97F}" destId="{77D76E35-FB28-425B-B72E-877B7F495CCF}" srcOrd="0" destOrd="0" presId="urn:microsoft.com/office/officeart/2016/7/layout/RepeatingBendingProcessNew"/>
    <dgm:cxn modelId="{C44AC2AD-47D5-43C9-8ED4-77D78A5577B5}" srcId="{1DE62FA1-1B2F-406D-B41E-A708E7FDE97F}" destId="{1537587F-B2D0-4A9E-9076-2B26AA9F7C9E}" srcOrd="0" destOrd="0" parTransId="{97A2E740-F653-47C2-B587-1625F5B96E58}" sibTransId="{A4E82FB2-6C1F-4779-8F00-5733CA7856AF}"/>
    <dgm:cxn modelId="{E6D78F15-89E2-44F8-A2DF-C48CD4502CDB}" type="presOf" srcId="{3EE07872-6FBA-462E-A75E-6444632027E4}" destId="{CB3986F9-BFCB-4D5B-8B7F-34451ADD4654}" srcOrd="0" destOrd="0" presId="urn:microsoft.com/office/officeart/2016/7/layout/RepeatingBendingProcessNew"/>
    <dgm:cxn modelId="{8670B245-4B01-4008-8249-13DF6A022CAA}" type="presOf" srcId="{EC536405-0B03-4B5F-B52E-AE2D233C852B}" destId="{3067BC9F-29EB-45DF-815A-772B32A0300A}" srcOrd="1" destOrd="0" presId="urn:microsoft.com/office/officeart/2016/7/layout/RepeatingBendingProcessNew"/>
    <dgm:cxn modelId="{73A559BC-521D-43B1-B241-968706D07861}" type="presOf" srcId="{B97507AA-E389-4EA1-A876-7C51CE9F30B3}" destId="{8AD191F2-2614-4554-BAB3-90536B01A008}" srcOrd="0" destOrd="0" presId="urn:microsoft.com/office/officeart/2016/7/layout/RepeatingBendingProcessNew"/>
    <dgm:cxn modelId="{4B0F5958-EF19-4680-8805-14A03608E12F}" type="presOf" srcId="{977B58D3-36C2-41B6-9920-CE060E07C0C6}" destId="{56161BF0-DB81-4ACE-BAE6-DBB36769CC02}" srcOrd="0" destOrd="0" presId="urn:microsoft.com/office/officeart/2016/7/layout/RepeatingBendingProcessNew"/>
    <dgm:cxn modelId="{DC47C611-C8A9-4ADB-A5E5-E83E01A7073F}" type="presOf" srcId="{CF1A3DE4-3BCF-484B-BE82-B85B80ED1B47}" destId="{EC0C2761-03A3-4E3E-9882-BCF61F8E666D}" srcOrd="0" destOrd="0" presId="urn:microsoft.com/office/officeart/2016/7/layout/RepeatingBendingProcessNew"/>
    <dgm:cxn modelId="{69FE9C5D-4C20-4927-9B12-9DB8FBE26EB6}" type="presOf" srcId="{3EE07872-6FBA-462E-A75E-6444632027E4}" destId="{E7BDF9EB-04E3-40B4-B384-43DD16AFDB56}" srcOrd="1" destOrd="0" presId="urn:microsoft.com/office/officeart/2016/7/layout/RepeatingBendingProcessNew"/>
    <dgm:cxn modelId="{873BD8E4-A10C-4F49-ACAA-65A1D06E5B26}" type="presOf" srcId="{1537587F-B2D0-4A9E-9076-2B26AA9F7C9E}" destId="{C387FC6D-30F6-453D-AECC-FA0A756EC806}" srcOrd="0" destOrd="0" presId="urn:microsoft.com/office/officeart/2016/7/layout/RepeatingBendingProcessNew"/>
    <dgm:cxn modelId="{26157B76-BA32-43C0-913A-F7314C7C256C}" type="presOf" srcId="{EC536405-0B03-4B5F-B52E-AE2D233C852B}" destId="{E60938A0-4D2F-4EB3-9CB9-27E94B9BE28F}" srcOrd="0" destOrd="0" presId="urn:microsoft.com/office/officeart/2016/7/layout/RepeatingBendingProcessNew"/>
    <dgm:cxn modelId="{2DCB01F8-480F-4AB6-B3EA-D73857DC493C}" srcId="{1DE62FA1-1B2F-406D-B41E-A708E7FDE97F}" destId="{2273C14D-54D5-47F0-8D6B-BDFCE6568E7C}" srcOrd="3" destOrd="0" parTransId="{AEA6BB0F-EF22-4DD1-887F-9295C7E0B9A7}" sibTransId="{977B58D3-36C2-41B6-9920-CE060E07C0C6}"/>
    <dgm:cxn modelId="{69DED411-9990-4CB5-AA26-C13B661E6278}" type="presParOf" srcId="{77D76E35-FB28-425B-B72E-877B7F495CCF}" destId="{C387FC6D-30F6-453D-AECC-FA0A756EC806}" srcOrd="0" destOrd="0" presId="urn:microsoft.com/office/officeart/2016/7/layout/RepeatingBendingProcessNew"/>
    <dgm:cxn modelId="{5F7A8C5E-3D1D-4CFD-AC6C-C738F6B075C5}" type="presParOf" srcId="{77D76E35-FB28-425B-B72E-877B7F495CCF}" destId="{5796DF6C-5B03-4352-9A21-AEC0CF0E0D73}" srcOrd="1" destOrd="0" presId="urn:microsoft.com/office/officeart/2016/7/layout/RepeatingBendingProcessNew"/>
    <dgm:cxn modelId="{E778E070-F1B6-486D-B2AA-302A773E9C93}" type="presParOf" srcId="{5796DF6C-5B03-4352-9A21-AEC0CF0E0D73}" destId="{2E75AA04-4BF0-4D5F-B2C3-A8A2D0D1C670}" srcOrd="0" destOrd="0" presId="urn:microsoft.com/office/officeart/2016/7/layout/RepeatingBendingProcessNew"/>
    <dgm:cxn modelId="{D55FCA41-0EDC-4735-84F2-21A60ED89CCE}" type="presParOf" srcId="{77D76E35-FB28-425B-B72E-877B7F495CCF}" destId="{BE779011-8A0A-45EB-9846-604B04D4DCC8}" srcOrd="2" destOrd="0" presId="urn:microsoft.com/office/officeart/2016/7/layout/RepeatingBendingProcessNew"/>
    <dgm:cxn modelId="{D5F57FEA-C634-40A2-A018-BAE9930F2BF8}" type="presParOf" srcId="{77D76E35-FB28-425B-B72E-877B7F495CCF}" destId="{CB3986F9-BFCB-4D5B-8B7F-34451ADD4654}" srcOrd="3" destOrd="0" presId="urn:microsoft.com/office/officeart/2016/7/layout/RepeatingBendingProcessNew"/>
    <dgm:cxn modelId="{4B27244F-AEA1-45E8-ADB1-4B0EF0C78E65}" type="presParOf" srcId="{CB3986F9-BFCB-4D5B-8B7F-34451ADD4654}" destId="{E7BDF9EB-04E3-40B4-B384-43DD16AFDB56}" srcOrd="0" destOrd="0" presId="urn:microsoft.com/office/officeart/2016/7/layout/RepeatingBendingProcessNew"/>
    <dgm:cxn modelId="{D8CF095A-99DD-40D4-A829-FD55279CF684}" type="presParOf" srcId="{77D76E35-FB28-425B-B72E-877B7F495CCF}" destId="{8AD191F2-2614-4554-BAB3-90536B01A008}" srcOrd="4" destOrd="0" presId="urn:microsoft.com/office/officeart/2016/7/layout/RepeatingBendingProcessNew"/>
    <dgm:cxn modelId="{260D4446-025F-4C81-AC47-3C30D17EB50A}" type="presParOf" srcId="{77D76E35-FB28-425B-B72E-877B7F495CCF}" destId="{E60938A0-4D2F-4EB3-9CB9-27E94B9BE28F}" srcOrd="5" destOrd="0" presId="urn:microsoft.com/office/officeart/2016/7/layout/RepeatingBendingProcessNew"/>
    <dgm:cxn modelId="{56EFB270-048C-4EAD-A3A3-10C4B376EE86}" type="presParOf" srcId="{E60938A0-4D2F-4EB3-9CB9-27E94B9BE28F}" destId="{3067BC9F-29EB-45DF-815A-772B32A0300A}" srcOrd="0" destOrd="0" presId="urn:microsoft.com/office/officeart/2016/7/layout/RepeatingBendingProcessNew"/>
    <dgm:cxn modelId="{0995EA39-027E-4E54-A7AB-4167A8081910}" type="presParOf" srcId="{77D76E35-FB28-425B-B72E-877B7F495CCF}" destId="{BF417896-E01D-4D42-B6A8-D647E56775BB}" srcOrd="6" destOrd="0" presId="urn:microsoft.com/office/officeart/2016/7/layout/RepeatingBendingProcessNew"/>
    <dgm:cxn modelId="{7521D839-BF19-453E-A73A-1ACFC8716548}" type="presParOf" srcId="{77D76E35-FB28-425B-B72E-877B7F495CCF}" destId="{56161BF0-DB81-4ACE-BAE6-DBB36769CC02}" srcOrd="7" destOrd="0" presId="urn:microsoft.com/office/officeart/2016/7/layout/RepeatingBendingProcessNew"/>
    <dgm:cxn modelId="{1B13C357-CA9D-41C3-8F85-4C704274779C}" type="presParOf" srcId="{56161BF0-DB81-4ACE-BAE6-DBB36769CC02}" destId="{BD4E7C86-8063-48A1-9527-FC54E3D20CCB}" srcOrd="0" destOrd="0" presId="urn:microsoft.com/office/officeart/2016/7/layout/RepeatingBendingProcessNew"/>
    <dgm:cxn modelId="{BEEA6DAB-A3D7-4978-88BD-1A1538FF5EA1}" type="presParOf" srcId="{77D76E35-FB28-425B-B72E-877B7F495CCF}" destId="{EC0C2761-03A3-4E3E-9882-BCF61F8E666D}" srcOrd="8" destOrd="0" presId="urn:microsoft.com/office/officeart/2016/7/layout/RepeatingBendingProcessNew"/>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2104D4-4D47-4612-9BF6-287A9456729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1DC2A5D-7A10-4BF0-A110-52BCCF868E1B}">
      <dgm:prSet/>
      <dgm:spPr/>
      <dgm:t>
        <a:bodyPr/>
        <a:lstStyle/>
        <a:p>
          <a:r>
            <a:rPr lang="en-US" dirty="0"/>
            <a:t>There were </a:t>
          </a:r>
          <a:r>
            <a:rPr lang="en-US" b="1" dirty="0"/>
            <a:t>1.5x</a:t>
          </a:r>
          <a:r>
            <a:rPr lang="en-US" dirty="0"/>
            <a:t> as many opioid overdose deaths as </a:t>
          </a:r>
          <a:r>
            <a:rPr lang="en-US" b="1" dirty="0"/>
            <a:t>homicides</a:t>
          </a:r>
          <a:r>
            <a:rPr lang="en-US" dirty="0"/>
            <a:t> in Illinois</a:t>
          </a:r>
        </a:p>
      </dgm:t>
    </dgm:pt>
    <dgm:pt modelId="{57747818-6916-417A-ACFD-2B1B7E10DBDC}" type="parTrans" cxnId="{F029070B-DC33-407E-8F02-5EAE75525936}">
      <dgm:prSet/>
      <dgm:spPr/>
      <dgm:t>
        <a:bodyPr/>
        <a:lstStyle/>
        <a:p>
          <a:endParaRPr lang="en-US"/>
        </a:p>
      </dgm:t>
    </dgm:pt>
    <dgm:pt modelId="{23D20162-DC20-47B4-B217-4CF6FEAE301D}" type="sibTrans" cxnId="{F029070B-DC33-407E-8F02-5EAE75525936}">
      <dgm:prSet/>
      <dgm:spPr/>
      <dgm:t>
        <a:bodyPr/>
        <a:lstStyle/>
        <a:p>
          <a:endParaRPr lang="en-US"/>
        </a:p>
      </dgm:t>
    </dgm:pt>
    <dgm:pt modelId="{78CAF531-9A4D-4AFD-8536-774CE8DFD298}">
      <dgm:prSet/>
      <dgm:spPr/>
      <dgm:t>
        <a:bodyPr/>
        <a:lstStyle/>
        <a:p>
          <a:r>
            <a:rPr lang="en-US" b="0" dirty="0"/>
            <a:t>There were </a:t>
          </a:r>
          <a:r>
            <a:rPr lang="en-US" b="1" dirty="0"/>
            <a:t>2x</a:t>
          </a:r>
          <a:r>
            <a:rPr lang="en-US" dirty="0"/>
            <a:t> as many people in Illinois who died from opioid overdoses than died in </a:t>
          </a:r>
          <a:r>
            <a:rPr lang="en-US" b="1" dirty="0"/>
            <a:t>car accidents </a:t>
          </a:r>
        </a:p>
      </dgm:t>
    </dgm:pt>
    <dgm:pt modelId="{E290EE98-276A-4597-AE3C-5BB2430F095E}" type="parTrans" cxnId="{D2506465-D95A-483D-9A4F-CF60719686FC}">
      <dgm:prSet/>
      <dgm:spPr/>
      <dgm:t>
        <a:bodyPr/>
        <a:lstStyle/>
        <a:p>
          <a:endParaRPr lang="en-US"/>
        </a:p>
      </dgm:t>
    </dgm:pt>
    <dgm:pt modelId="{5C9CDA5C-9298-41F7-AB09-C7830D088631}" type="sibTrans" cxnId="{D2506465-D95A-483D-9A4F-CF60719686FC}">
      <dgm:prSet/>
      <dgm:spPr/>
      <dgm:t>
        <a:bodyPr/>
        <a:lstStyle/>
        <a:p>
          <a:endParaRPr lang="en-US"/>
        </a:p>
      </dgm:t>
    </dgm:pt>
    <dgm:pt modelId="{D8CAB7AD-70B7-48C9-ACE5-DD96CFD09387}" type="pres">
      <dgm:prSet presAssocID="{822104D4-4D47-4612-9BF6-287A94567297}" presName="vert0" presStyleCnt="0">
        <dgm:presLayoutVars>
          <dgm:dir/>
          <dgm:animOne val="branch"/>
          <dgm:animLvl val="lvl"/>
        </dgm:presLayoutVars>
      </dgm:prSet>
      <dgm:spPr/>
      <dgm:t>
        <a:bodyPr/>
        <a:lstStyle/>
        <a:p>
          <a:endParaRPr lang="en-US"/>
        </a:p>
      </dgm:t>
    </dgm:pt>
    <dgm:pt modelId="{4A0B5FDE-279B-4059-B52B-3A64BF954AAA}" type="pres">
      <dgm:prSet presAssocID="{61DC2A5D-7A10-4BF0-A110-52BCCF868E1B}" presName="thickLine" presStyleLbl="alignNode1" presStyleIdx="0" presStyleCnt="2"/>
      <dgm:spPr/>
    </dgm:pt>
    <dgm:pt modelId="{EA135C61-B7E2-493E-AFC0-B8B8187E9EB2}" type="pres">
      <dgm:prSet presAssocID="{61DC2A5D-7A10-4BF0-A110-52BCCF868E1B}" presName="horz1" presStyleCnt="0"/>
      <dgm:spPr/>
    </dgm:pt>
    <dgm:pt modelId="{D3D5157F-12FC-4F27-B058-EF7421FD8E62}" type="pres">
      <dgm:prSet presAssocID="{61DC2A5D-7A10-4BF0-A110-52BCCF868E1B}" presName="tx1" presStyleLbl="revTx" presStyleIdx="0" presStyleCnt="2"/>
      <dgm:spPr/>
      <dgm:t>
        <a:bodyPr/>
        <a:lstStyle/>
        <a:p>
          <a:endParaRPr lang="en-US"/>
        </a:p>
      </dgm:t>
    </dgm:pt>
    <dgm:pt modelId="{3D4239F4-070E-4C76-BE33-A6964A9BBBEE}" type="pres">
      <dgm:prSet presAssocID="{61DC2A5D-7A10-4BF0-A110-52BCCF868E1B}" presName="vert1" presStyleCnt="0"/>
      <dgm:spPr/>
    </dgm:pt>
    <dgm:pt modelId="{FC01AB0A-D793-4E00-842E-319D9D7FD4F2}" type="pres">
      <dgm:prSet presAssocID="{78CAF531-9A4D-4AFD-8536-774CE8DFD298}" presName="thickLine" presStyleLbl="alignNode1" presStyleIdx="1" presStyleCnt="2"/>
      <dgm:spPr/>
    </dgm:pt>
    <dgm:pt modelId="{53F9C0ED-605B-446D-A37A-8A755395738B}" type="pres">
      <dgm:prSet presAssocID="{78CAF531-9A4D-4AFD-8536-774CE8DFD298}" presName="horz1" presStyleCnt="0"/>
      <dgm:spPr/>
    </dgm:pt>
    <dgm:pt modelId="{74663A0D-9958-4F8A-8184-BB93C505C120}" type="pres">
      <dgm:prSet presAssocID="{78CAF531-9A4D-4AFD-8536-774CE8DFD298}" presName="tx1" presStyleLbl="revTx" presStyleIdx="1" presStyleCnt="2"/>
      <dgm:spPr/>
      <dgm:t>
        <a:bodyPr/>
        <a:lstStyle/>
        <a:p>
          <a:endParaRPr lang="en-US"/>
        </a:p>
      </dgm:t>
    </dgm:pt>
    <dgm:pt modelId="{78A25F0E-08A4-48E8-9130-2667822CEA6E}" type="pres">
      <dgm:prSet presAssocID="{78CAF531-9A4D-4AFD-8536-774CE8DFD298}" presName="vert1" presStyleCnt="0"/>
      <dgm:spPr/>
    </dgm:pt>
  </dgm:ptLst>
  <dgm:cxnLst>
    <dgm:cxn modelId="{F029070B-DC33-407E-8F02-5EAE75525936}" srcId="{822104D4-4D47-4612-9BF6-287A94567297}" destId="{61DC2A5D-7A10-4BF0-A110-52BCCF868E1B}" srcOrd="0" destOrd="0" parTransId="{57747818-6916-417A-ACFD-2B1B7E10DBDC}" sibTransId="{23D20162-DC20-47B4-B217-4CF6FEAE301D}"/>
    <dgm:cxn modelId="{D2506465-D95A-483D-9A4F-CF60719686FC}" srcId="{822104D4-4D47-4612-9BF6-287A94567297}" destId="{78CAF531-9A4D-4AFD-8536-774CE8DFD298}" srcOrd="1" destOrd="0" parTransId="{E290EE98-276A-4597-AE3C-5BB2430F095E}" sibTransId="{5C9CDA5C-9298-41F7-AB09-C7830D088631}"/>
    <dgm:cxn modelId="{ACA2E953-EC59-4768-9C13-A72E8F3C4AFD}" type="presOf" srcId="{78CAF531-9A4D-4AFD-8536-774CE8DFD298}" destId="{74663A0D-9958-4F8A-8184-BB93C505C120}" srcOrd="0" destOrd="0" presId="urn:microsoft.com/office/officeart/2008/layout/LinedList"/>
    <dgm:cxn modelId="{DE83E204-1B61-4F44-9145-07901A93B8CD}" type="presOf" srcId="{822104D4-4D47-4612-9BF6-287A94567297}" destId="{D8CAB7AD-70B7-48C9-ACE5-DD96CFD09387}" srcOrd="0" destOrd="0" presId="urn:microsoft.com/office/officeart/2008/layout/LinedList"/>
    <dgm:cxn modelId="{07E9FD7D-3511-4399-8912-EBC1716508BC}" type="presOf" srcId="{61DC2A5D-7A10-4BF0-A110-52BCCF868E1B}" destId="{D3D5157F-12FC-4F27-B058-EF7421FD8E62}" srcOrd="0" destOrd="0" presId="urn:microsoft.com/office/officeart/2008/layout/LinedList"/>
    <dgm:cxn modelId="{2BF3D4CB-C98F-4793-95A9-540E2FF37641}" type="presParOf" srcId="{D8CAB7AD-70B7-48C9-ACE5-DD96CFD09387}" destId="{4A0B5FDE-279B-4059-B52B-3A64BF954AAA}" srcOrd="0" destOrd="0" presId="urn:microsoft.com/office/officeart/2008/layout/LinedList"/>
    <dgm:cxn modelId="{5A1DFB92-E457-4522-BB2B-1C8373542731}" type="presParOf" srcId="{D8CAB7AD-70B7-48C9-ACE5-DD96CFD09387}" destId="{EA135C61-B7E2-493E-AFC0-B8B8187E9EB2}" srcOrd="1" destOrd="0" presId="urn:microsoft.com/office/officeart/2008/layout/LinedList"/>
    <dgm:cxn modelId="{61AD2606-A8B4-4C31-8794-2C475C4D9B1E}" type="presParOf" srcId="{EA135C61-B7E2-493E-AFC0-B8B8187E9EB2}" destId="{D3D5157F-12FC-4F27-B058-EF7421FD8E62}" srcOrd="0" destOrd="0" presId="urn:microsoft.com/office/officeart/2008/layout/LinedList"/>
    <dgm:cxn modelId="{2F01C429-12D7-4389-ACFB-240BA414689C}" type="presParOf" srcId="{EA135C61-B7E2-493E-AFC0-B8B8187E9EB2}" destId="{3D4239F4-070E-4C76-BE33-A6964A9BBBEE}" srcOrd="1" destOrd="0" presId="urn:microsoft.com/office/officeart/2008/layout/LinedList"/>
    <dgm:cxn modelId="{0759FCF7-0A6F-4CD7-8106-13C30F75FB52}" type="presParOf" srcId="{D8CAB7AD-70B7-48C9-ACE5-DD96CFD09387}" destId="{FC01AB0A-D793-4E00-842E-319D9D7FD4F2}" srcOrd="2" destOrd="0" presId="urn:microsoft.com/office/officeart/2008/layout/LinedList"/>
    <dgm:cxn modelId="{F0496A6D-388C-44C0-90CD-532D6D524CE8}" type="presParOf" srcId="{D8CAB7AD-70B7-48C9-ACE5-DD96CFD09387}" destId="{53F9C0ED-605B-446D-A37A-8A755395738B}" srcOrd="3" destOrd="0" presId="urn:microsoft.com/office/officeart/2008/layout/LinedList"/>
    <dgm:cxn modelId="{1704AFB1-A94C-4065-8E08-2D0CF18E7A4F}" type="presParOf" srcId="{53F9C0ED-605B-446D-A37A-8A755395738B}" destId="{74663A0D-9958-4F8A-8184-BB93C505C120}" srcOrd="0" destOrd="0" presId="urn:microsoft.com/office/officeart/2008/layout/LinedList"/>
    <dgm:cxn modelId="{E223F20D-D6C1-47D9-8EA8-8E37C541947F}" type="presParOf" srcId="{53F9C0ED-605B-446D-A37A-8A755395738B}" destId="{78A25F0E-08A4-48E8-9130-2667822CEA6E}"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DFFEE1-90E0-41D5-89A7-A604B6943D3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0027F20-9ED9-4D6F-B282-759F7123850F}">
      <dgm:prSet/>
      <dgm:spPr/>
      <dgm:t>
        <a:bodyPr/>
        <a:lstStyle/>
        <a:p>
          <a:r>
            <a:rPr lang="en-US"/>
            <a:t>Those with:</a:t>
          </a:r>
        </a:p>
      </dgm:t>
    </dgm:pt>
    <dgm:pt modelId="{32398B07-5610-40BF-858A-A555F11D3A29}" type="parTrans" cxnId="{4278C7DE-ACA5-4B9D-9BFF-27C339B602E0}">
      <dgm:prSet/>
      <dgm:spPr/>
      <dgm:t>
        <a:bodyPr/>
        <a:lstStyle/>
        <a:p>
          <a:endParaRPr lang="en-US"/>
        </a:p>
      </dgm:t>
    </dgm:pt>
    <dgm:pt modelId="{5B4A2736-90A3-433B-978E-957D0864F1BE}" type="sibTrans" cxnId="{4278C7DE-ACA5-4B9D-9BFF-27C339B602E0}">
      <dgm:prSet/>
      <dgm:spPr/>
      <dgm:t>
        <a:bodyPr/>
        <a:lstStyle/>
        <a:p>
          <a:endParaRPr lang="en-US"/>
        </a:p>
      </dgm:t>
    </dgm:pt>
    <dgm:pt modelId="{693D1401-B0EF-4462-8721-2771E8C3BDB4}">
      <dgm:prSet/>
      <dgm:spPr/>
      <dgm:t>
        <a:bodyPr/>
        <a:lstStyle/>
        <a:p>
          <a:r>
            <a:rPr lang="en-US"/>
            <a:t>Opioid dependence</a:t>
          </a:r>
        </a:p>
      </dgm:t>
    </dgm:pt>
    <dgm:pt modelId="{75BF9B8B-E278-4F24-8443-BD9B4CCD6B8C}" type="parTrans" cxnId="{C249FF9C-8CD4-46A4-BCB2-0E3190336D44}">
      <dgm:prSet/>
      <dgm:spPr/>
      <dgm:t>
        <a:bodyPr/>
        <a:lstStyle/>
        <a:p>
          <a:endParaRPr lang="en-US"/>
        </a:p>
      </dgm:t>
    </dgm:pt>
    <dgm:pt modelId="{2DDF29F0-8EBB-4D16-9569-781206E768AE}" type="sibTrans" cxnId="{C249FF9C-8CD4-46A4-BCB2-0E3190336D44}">
      <dgm:prSet/>
      <dgm:spPr/>
      <dgm:t>
        <a:bodyPr/>
        <a:lstStyle/>
        <a:p>
          <a:endParaRPr lang="en-US"/>
        </a:p>
      </dgm:t>
    </dgm:pt>
    <dgm:pt modelId="{C529AD51-EF22-42BC-B111-81E9E2297DE9}">
      <dgm:prSet/>
      <dgm:spPr/>
      <dgm:t>
        <a:bodyPr/>
        <a:lstStyle/>
        <a:p>
          <a:r>
            <a:rPr lang="en-US"/>
            <a:t>Reduced tolerance to opioids</a:t>
          </a:r>
        </a:p>
      </dgm:t>
    </dgm:pt>
    <dgm:pt modelId="{639994E4-7E36-4141-8DFF-338AC1988E6D}" type="parTrans" cxnId="{A4D3EE3D-C2DC-48CA-A603-04DDBEB92055}">
      <dgm:prSet/>
      <dgm:spPr/>
      <dgm:t>
        <a:bodyPr/>
        <a:lstStyle/>
        <a:p>
          <a:endParaRPr lang="en-US"/>
        </a:p>
      </dgm:t>
    </dgm:pt>
    <dgm:pt modelId="{9F19010A-A110-4B00-835A-C85A2F8A9511}" type="sibTrans" cxnId="{A4D3EE3D-C2DC-48CA-A603-04DDBEB92055}">
      <dgm:prSet/>
      <dgm:spPr/>
      <dgm:t>
        <a:bodyPr/>
        <a:lstStyle/>
        <a:p>
          <a:endParaRPr lang="en-US"/>
        </a:p>
      </dgm:t>
    </dgm:pt>
    <dgm:pt modelId="{195B3949-5903-4323-AE5A-396DDAF8CA76}">
      <dgm:prSet/>
      <dgm:spPr/>
      <dgm:t>
        <a:bodyPr/>
        <a:lstStyle/>
        <a:p>
          <a:r>
            <a:rPr lang="en-US"/>
            <a:t>Those Who:</a:t>
          </a:r>
        </a:p>
      </dgm:t>
    </dgm:pt>
    <dgm:pt modelId="{33F79438-57DD-4BDD-BDC1-3FE8FC5697EE}" type="parTrans" cxnId="{0994936A-52D9-4AD3-98FB-7C0EB02AF27D}">
      <dgm:prSet/>
      <dgm:spPr/>
      <dgm:t>
        <a:bodyPr/>
        <a:lstStyle/>
        <a:p>
          <a:endParaRPr lang="en-US"/>
        </a:p>
      </dgm:t>
    </dgm:pt>
    <dgm:pt modelId="{9DE19AEB-8449-4D39-9B94-37D23A780F97}" type="sibTrans" cxnId="{0994936A-52D9-4AD3-98FB-7C0EB02AF27D}">
      <dgm:prSet/>
      <dgm:spPr/>
      <dgm:t>
        <a:bodyPr/>
        <a:lstStyle/>
        <a:p>
          <a:endParaRPr lang="en-US"/>
        </a:p>
      </dgm:t>
    </dgm:pt>
    <dgm:pt modelId="{957CBE25-774D-4192-B47E-864AB872984F}">
      <dgm:prSet/>
      <dgm:spPr/>
      <dgm:t>
        <a:bodyPr/>
        <a:lstStyle/>
        <a:p>
          <a:r>
            <a:rPr lang="en-US"/>
            <a:t>Take opioids at a high dose</a:t>
          </a:r>
        </a:p>
      </dgm:t>
    </dgm:pt>
    <dgm:pt modelId="{2F6DC208-EEB2-481C-A559-44AEDC83089C}" type="parTrans" cxnId="{FB7E5AD0-228F-4676-99D9-490D32CAFDC9}">
      <dgm:prSet/>
      <dgm:spPr/>
      <dgm:t>
        <a:bodyPr/>
        <a:lstStyle/>
        <a:p>
          <a:endParaRPr lang="en-US"/>
        </a:p>
      </dgm:t>
    </dgm:pt>
    <dgm:pt modelId="{7885CAF1-7265-4F69-813F-8B5266D9DCA6}" type="sibTrans" cxnId="{FB7E5AD0-228F-4676-99D9-490D32CAFDC9}">
      <dgm:prSet/>
      <dgm:spPr/>
      <dgm:t>
        <a:bodyPr/>
        <a:lstStyle/>
        <a:p>
          <a:endParaRPr lang="en-US"/>
        </a:p>
      </dgm:t>
    </dgm:pt>
    <dgm:pt modelId="{15FE912E-AA82-4C78-93B8-9EA22ED7FF6D}">
      <dgm:prSet/>
      <dgm:spPr/>
      <dgm:t>
        <a:bodyPr/>
        <a:lstStyle/>
        <a:p>
          <a:r>
            <a:rPr lang="en-US"/>
            <a:t>Take opioids with sedating agents</a:t>
          </a:r>
        </a:p>
      </dgm:t>
    </dgm:pt>
    <dgm:pt modelId="{FE79D5EA-EFC2-4497-9071-E5C443435EB6}" type="parTrans" cxnId="{A970B550-4FA4-4B9A-BE4C-3AA409EB0652}">
      <dgm:prSet/>
      <dgm:spPr/>
      <dgm:t>
        <a:bodyPr/>
        <a:lstStyle/>
        <a:p>
          <a:endParaRPr lang="en-US"/>
        </a:p>
      </dgm:t>
    </dgm:pt>
    <dgm:pt modelId="{9F32A1F2-DF35-4194-89CC-3BF722E9E40D}" type="sibTrans" cxnId="{A970B550-4FA4-4B9A-BE4C-3AA409EB0652}">
      <dgm:prSet/>
      <dgm:spPr/>
      <dgm:t>
        <a:bodyPr/>
        <a:lstStyle/>
        <a:p>
          <a:endParaRPr lang="en-US"/>
        </a:p>
      </dgm:t>
    </dgm:pt>
    <dgm:pt modelId="{EDFE5EC5-EEB0-4CD2-B2AB-4FACCA6A4930}">
      <dgm:prSet/>
      <dgm:spPr/>
      <dgm:t>
        <a:bodyPr/>
        <a:lstStyle/>
        <a:p>
          <a:r>
            <a:rPr lang="en-US"/>
            <a:t>Take opioids with medical conditions such as:</a:t>
          </a:r>
        </a:p>
      </dgm:t>
    </dgm:pt>
    <dgm:pt modelId="{31E4978C-38A6-4004-AD48-075A5E9B52C5}" type="parTrans" cxnId="{2ECC670F-0E49-43BB-B14E-E62055222014}">
      <dgm:prSet/>
      <dgm:spPr/>
      <dgm:t>
        <a:bodyPr/>
        <a:lstStyle/>
        <a:p>
          <a:endParaRPr lang="en-US"/>
        </a:p>
      </dgm:t>
    </dgm:pt>
    <dgm:pt modelId="{096B1FE4-ABF8-45C5-98F2-AE4CE69542BB}" type="sibTrans" cxnId="{2ECC670F-0E49-43BB-B14E-E62055222014}">
      <dgm:prSet/>
      <dgm:spPr/>
      <dgm:t>
        <a:bodyPr/>
        <a:lstStyle/>
        <a:p>
          <a:endParaRPr lang="en-US"/>
        </a:p>
      </dgm:t>
    </dgm:pt>
    <dgm:pt modelId="{C85026C0-A6C0-418D-991D-7DE20A12EAF4}">
      <dgm:prSet/>
      <dgm:spPr/>
      <dgm:t>
        <a:bodyPr/>
        <a:lstStyle/>
        <a:p>
          <a:r>
            <a:rPr lang="en-US" dirty="0"/>
            <a:t>HIV Infection, Lung/Liver Disease, Depression</a:t>
          </a:r>
        </a:p>
      </dgm:t>
    </dgm:pt>
    <dgm:pt modelId="{2A42C1C5-02FA-4C2A-9F1B-DF2850B4EEFB}" type="parTrans" cxnId="{0E179F10-A1FD-4FCC-980A-CAE3E390500A}">
      <dgm:prSet/>
      <dgm:spPr/>
      <dgm:t>
        <a:bodyPr/>
        <a:lstStyle/>
        <a:p>
          <a:endParaRPr lang="en-US"/>
        </a:p>
      </dgm:t>
    </dgm:pt>
    <dgm:pt modelId="{A6DC23AB-D356-480A-964B-B6E6F5DCD964}" type="sibTrans" cxnId="{0E179F10-A1FD-4FCC-980A-CAE3E390500A}">
      <dgm:prSet/>
      <dgm:spPr/>
      <dgm:t>
        <a:bodyPr/>
        <a:lstStyle/>
        <a:p>
          <a:endParaRPr lang="en-US"/>
        </a:p>
      </dgm:t>
    </dgm:pt>
    <dgm:pt modelId="{C9B45D02-9D30-42D6-9C27-389960ED6EF1}" type="pres">
      <dgm:prSet presAssocID="{60DFFEE1-90E0-41D5-89A7-A604B6943D31}" presName="linear" presStyleCnt="0">
        <dgm:presLayoutVars>
          <dgm:animLvl val="lvl"/>
          <dgm:resizeHandles val="exact"/>
        </dgm:presLayoutVars>
      </dgm:prSet>
      <dgm:spPr/>
      <dgm:t>
        <a:bodyPr/>
        <a:lstStyle/>
        <a:p>
          <a:endParaRPr lang="en-US"/>
        </a:p>
      </dgm:t>
    </dgm:pt>
    <dgm:pt modelId="{94E27948-6F14-4171-B823-0E2C3D46A78E}" type="pres">
      <dgm:prSet presAssocID="{10027F20-9ED9-4D6F-B282-759F7123850F}" presName="parentText" presStyleLbl="node1" presStyleIdx="0" presStyleCnt="2">
        <dgm:presLayoutVars>
          <dgm:chMax val="0"/>
          <dgm:bulletEnabled val="1"/>
        </dgm:presLayoutVars>
      </dgm:prSet>
      <dgm:spPr/>
      <dgm:t>
        <a:bodyPr/>
        <a:lstStyle/>
        <a:p>
          <a:endParaRPr lang="en-US"/>
        </a:p>
      </dgm:t>
    </dgm:pt>
    <dgm:pt modelId="{D9D6C08D-E49F-4D09-AFC9-4807C1756688}" type="pres">
      <dgm:prSet presAssocID="{10027F20-9ED9-4D6F-B282-759F7123850F}" presName="childText" presStyleLbl="revTx" presStyleIdx="0" presStyleCnt="2">
        <dgm:presLayoutVars>
          <dgm:bulletEnabled val="1"/>
        </dgm:presLayoutVars>
      </dgm:prSet>
      <dgm:spPr/>
      <dgm:t>
        <a:bodyPr/>
        <a:lstStyle/>
        <a:p>
          <a:endParaRPr lang="en-US"/>
        </a:p>
      </dgm:t>
    </dgm:pt>
    <dgm:pt modelId="{EA4F8E73-03D5-4AB6-8A34-1CC2D1F523E1}" type="pres">
      <dgm:prSet presAssocID="{195B3949-5903-4323-AE5A-396DDAF8CA76}" presName="parentText" presStyleLbl="node1" presStyleIdx="1" presStyleCnt="2">
        <dgm:presLayoutVars>
          <dgm:chMax val="0"/>
          <dgm:bulletEnabled val="1"/>
        </dgm:presLayoutVars>
      </dgm:prSet>
      <dgm:spPr/>
      <dgm:t>
        <a:bodyPr/>
        <a:lstStyle/>
        <a:p>
          <a:endParaRPr lang="en-US"/>
        </a:p>
      </dgm:t>
    </dgm:pt>
    <dgm:pt modelId="{C58777DE-7082-4328-99C5-793E525B5778}" type="pres">
      <dgm:prSet presAssocID="{195B3949-5903-4323-AE5A-396DDAF8CA76}" presName="childText" presStyleLbl="revTx" presStyleIdx="1" presStyleCnt="2">
        <dgm:presLayoutVars>
          <dgm:bulletEnabled val="1"/>
        </dgm:presLayoutVars>
      </dgm:prSet>
      <dgm:spPr/>
      <dgm:t>
        <a:bodyPr/>
        <a:lstStyle/>
        <a:p>
          <a:endParaRPr lang="en-US"/>
        </a:p>
      </dgm:t>
    </dgm:pt>
  </dgm:ptLst>
  <dgm:cxnLst>
    <dgm:cxn modelId="{4278C7DE-ACA5-4B9D-9BFF-27C339B602E0}" srcId="{60DFFEE1-90E0-41D5-89A7-A604B6943D31}" destId="{10027F20-9ED9-4D6F-B282-759F7123850F}" srcOrd="0" destOrd="0" parTransId="{32398B07-5610-40BF-858A-A555F11D3A29}" sibTransId="{5B4A2736-90A3-433B-978E-957D0864F1BE}"/>
    <dgm:cxn modelId="{C45118D3-CFC9-4802-8C3D-6EEEE7F265E2}" type="presOf" srcId="{15FE912E-AA82-4C78-93B8-9EA22ED7FF6D}" destId="{C58777DE-7082-4328-99C5-793E525B5778}" srcOrd="0" destOrd="1" presId="urn:microsoft.com/office/officeart/2005/8/layout/vList2"/>
    <dgm:cxn modelId="{AFCD01DA-B663-42CD-834F-D5E35AB93AC0}" type="presOf" srcId="{693D1401-B0EF-4462-8721-2771E8C3BDB4}" destId="{D9D6C08D-E49F-4D09-AFC9-4807C1756688}" srcOrd="0" destOrd="0" presId="urn:microsoft.com/office/officeart/2005/8/layout/vList2"/>
    <dgm:cxn modelId="{0994936A-52D9-4AD3-98FB-7C0EB02AF27D}" srcId="{60DFFEE1-90E0-41D5-89A7-A604B6943D31}" destId="{195B3949-5903-4323-AE5A-396DDAF8CA76}" srcOrd="1" destOrd="0" parTransId="{33F79438-57DD-4BDD-BDC1-3FE8FC5697EE}" sibTransId="{9DE19AEB-8449-4D39-9B94-37D23A780F97}"/>
    <dgm:cxn modelId="{A970B550-4FA4-4B9A-BE4C-3AA409EB0652}" srcId="{195B3949-5903-4323-AE5A-396DDAF8CA76}" destId="{15FE912E-AA82-4C78-93B8-9EA22ED7FF6D}" srcOrd="1" destOrd="0" parTransId="{FE79D5EA-EFC2-4497-9071-E5C443435EB6}" sibTransId="{9F32A1F2-DF35-4194-89CC-3BF722E9E40D}"/>
    <dgm:cxn modelId="{B8F30569-2025-4F0D-8881-DAE6C9C0AEA6}" type="presOf" srcId="{957CBE25-774D-4192-B47E-864AB872984F}" destId="{C58777DE-7082-4328-99C5-793E525B5778}" srcOrd="0" destOrd="0" presId="urn:microsoft.com/office/officeart/2005/8/layout/vList2"/>
    <dgm:cxn modelId="{C249FF9C-8CD4-46A4-BCB2-0E3190336D44}" srcId="{10027F20-9ED9-4D6F-B282-759F7123850F}" destId="{693D1401-B0EF-4462-8721-2771E8C3BDB4}" srcOrd="0" destOrd="0" parTransId="{75BF9B8B-E278-4F24-8443-BD9B4CCD6B8C}" sibTransId="{2DDF29F0-8EBB-4D16-9569-781206E768AE}"/>
    <dgm:cxn modelId="{1D6334CB-FD32-481D-8ACB-4E9596518B81}" type="presOf" srcId="{195B3949-5903-4323-AE5A-396DDAF8CA76}" destId="{EA4F8E73-03D5-4AB6-8A34-1CC2D1F523E1}" srcOrd="0" destOrd="0" presId="urn:microsoft.com/office/officeart/2005/8/layout/vList2"/>
    <dgm:cxn modelId="{5E536EA8-C2D5-4AF7-AE81-6C68FFDC8DC9}" type="presOf" srcId="{60DFFEE1-90E0-41D5-89A7-A604B6943D31}" destId="{C9B45D02-9D30-42D6-9C27-389960ED6EF1}" srcOrd="0" destOrd="0" presId="urn:microsoft.com/office/officeart/2005/8/layout/vList2"/>
    <dgm:cxn modelId="{83F42801-27D0-4FD8-BC67-3FCFB8301930}" type="presOf" srcId="{EDFE5EC5-EEB0-4CD2-B2AB-4FACCA6A4930}" destId="{C58777DE-7082-4328-99C5-793E525B5778}" srcOrd="0" destOrd="2" presId="urn:microsoft.com/office/officeart/2005/8/layout/vList2"/>
    <dgm:cxn modelId="{FB7E5AD0-228F-4676-99D9-490D32CAFDC9}" srcId="{195B3949-5903-4323-AE5A-396DDAF8CA76}" destId="{957CBE25-774D-4192-B47E-864AB872984F}" srcOrd="0" destOrd="0" parTransId="{2F6DC208-EEB2-481C-A559-44AEDC83089C}" sibTransId="{7885CAF1-7265-4F69-813F-8B5266D9DCA6}"/>
    <dgm:cxn modelId="{A4D3EE3D-C2DC-48CA-A603-04DDBEB92055}" srcId="{10027F20-9ED9-4D6F-B282-759F7123850F}" destId="{C529AD51-EF22-42BC-B111-81E9E2297DE9}" srcOrd="1" destOrd="0" parTransId="{639994E4-7E36-4141-8DFF-338AC1988E6D}" sibTransId="{9F19010A-A110-4B00-835A-C85A2F8A9511}"/>
    <dgm:cxn modelId="{DA8AFF27-AFF0-45CF-8129-775B8EC41C46}" type="presOf" srcId="{10027F20-9ED9-4D6F-B282-759F7123850F}" destId="{94E27948-6F14-4171-B823-0E2C3D46A78E}" srcOrd="0" destOrd="0" presId="urn:microsoft.com/office/officeart/2005/8/layout/vList2"/>
    <dgm:cxn modelId="{0E179F10-A1FD-4FCC-980A-CAE3E390500A}" srcId="{EDFE5EC5-EEB0-4CD2-B2AB-4FACCA6A4930}" destId="{C85026C0-A6C0-418D-991D-7DE20A12EAF4}" srcOrd="0" destOrd="0" parTransId="{2A42C1C5-02FA-4C2A-9F1B-DF2850B4EEFB}" sibTransId="{A6DC23AB-D356-480A-964B-B6E6F5DCD964}"/>
    <dgm:cxn modelId="{83B8C67A-147D-403E-A7C7-F14EEA55E3BC}" type="presOf" srcId="{C529AD51-EF22-42BC-B111-81E9E2297DE9}" destId="{D9D6C08D-E49F-4D09-AFC9-4807C1756688}" srcOrd="0" destOrd="1" presId="urn:microsoft.com/office/officeart/2005/8/layout/vList2"/>
    <dgm:cxn modelId="{2ECC670F-0E49-43BB-B14E-E62055222014}" srcId="{195B3949-5903-4323-AE5A-396DDAF8CA76}" destId="{EDFE5EC5-EEB0-4CD2-B2AB-4FACCA6A4930}" srcOrd="2" destOrd="0" parTransId="{31E4978C-38A6-4004-AD48-075A5E9B52C5}" sibTransId="{096B1FE4-ABF8-45C5-98F2-AE4CE69542BB}"/>
    <dgm:cxn modelId="{743CF719-7242-4268-BC64-EECE9C214CC0}" type="presOf" srcId="{C85026C0-A6C0-418D-991D-7DE20A12EAF4}" destId="{C58777DE-7082-4328-99C5-793E525B5778}" srcOrd="0" destOrd="3" presId="urn:microsoft.com/office/officeart/2005/8/layout/vList2"/>
    <dgm:cxn modelId="{B6E05740-1842-4895-8F71-2616C717EA8B}" type="presParOf" srcId="{C9B45D02-9D30-42D6-9C27-389960ED6EF1}" destId="{94E27948-6F14-4171-B823-0E2C3D46A78E}" srcOrd="0" destOrd="0" presId="urn:microsoft.com/office/officeart/2005/8/layout/vList2"/>
    <dgm:cxn modelId="{C7C35245-E0E1-47E3-8DC6-20DB788FE0AE}" type="presParOf" srcId="{C9B45D02-9D30-42D6-9C27-389960ED6EF1}" destId="{D9D6C08D-E49F-4D09-AFC9-4807C1756688}" srcOrd="1" destOrd="0" presId="urn:microsoft.com/office/officeart/2005/8/layout/vList2"/>
    <dgm:cxn modelId="{C318A8CB-DBC1-478A-A49F-5D7A7243A8E5}" type="presParOf" srcId="{C9B45D02-9D30-42D6-9C27-389960ED6EF1}" destId="{EA4F8E73-03D5-4AB6-8A34-1CC2D1F523E1}" srcOrd="2" destOrd="0" presId="urn:microsoft.com/office/officeart/2005/8/layout/vList2"/>
    <dgm:cxn modelId="{7579A34D-C9A5-48AC-8C79-F09AB8E96D31}" type="presParOf" srcId="{C9B45D02-9D30-42D6-9C27-389960ED6EF1}" destId="{C58777DE-7082-4328-99C5-793E525B5778}" srcOrd="3"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83BA59-6239-4F75-828D-79652181C96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BB85A72-8894-4D13-AA5C-ED7458EBA9BB}">
      <dgm:prSet/>
      <dgm:spPr/>
      <dgm:t>
        <a:bodyPr/>
        <a:lstStyle/>
        <a:p>
          <a:r>
            <a:rPr lang="en-US" b="1" i="0" baseline="0" dirty="0"/>
            <a:t>Assessment</a:t>
          </a:r>
        </a:p>
      </dgm:t>
    </dgm:pt>
    <dgm:pt modelId="{42EB6A86-E716-4456-8612-FCED7830ADFA}" type="parTrans" cxnId="{60059863-C995-437A-AD90-07F90731F393}">
      <dgm:prSet/>
      <dgm:spPr/>
      <dgm:t>
        <a:bodyPr/>
        <a:lstStyle/>
        <a:p>
          <a:endParaRPr lang="en-US"/>
        </a:p>
      </dgm:t>
    </dgm:pt>
    <dgm:pt modelId="{68D27D39-54E0-4A20-AD21-C17302426D1E}" type="sibTrans" cxnId="{60059863-C995-437A-AD90-07F90731F393}">
      <dgm:prSet/>
      <dgm:spPr/>
      <dgm:t>
        <a:bodyPr/>
        <a:lstStyle/>
        <a:p>
          <a:endParaRPr lang="en-US"/>
        </a:p>
      </dgm:t>
    </dgm:pt>
    <dgm:pt modelId="{D7A08E72-D4CC-4489-A6AD-402539267AE3}">
      <dgm:prSet/>
      <dgm:spPr/>
      <dgm:t>
        <a:bodyPr/>
        <a:lstStyle/>
        <a:p>
          <a:r>
            <a:rPr lang="en-US" b="1" dirty="0"/>
            <a:t>Early </a:t>
          </a:r>
          <a:r>
            <a:rPr lang="en-US" b="1" i="0" baseline="0" dirty="0"/>
            <a:t>Intervention</a:t>
          </a:r>
        </a:p>
      </dgm:t>
    </dgm:pt>
    <dgm:pt modelId="{D83D1626-E512-48A0-BA36-047945BB939C}" type="parTrans" cxnId="{67E1AF9F-1B7C-4A7C-B4A6-B11966E0025E}">
      <dgm:prSet/>
      <dgm:spPr/>
      <dgm:t>
        <a:bodyPr/>
        <a:lstStyle/>
        <a:p>
          <a:endParaRPr lang="en-US"/>
        </a:p>
      </dgm:t>
    </dgm:pt>
    <dgm:pt modelId="{7ED6DFA6-16B7-4640-BDE2-67DCAE9B8E5F}" type="sibTrans" cxnId="{67E1AF9F-1B7C-4A7C-B4A6-B11966E0025E}">
      <dgm:prSet/>
      <dgm:spPr/>
      <dgm:t>
        <a:bodyPr/>
        <a:lstStyle/>
        <a:p>
          <a:endParaRPr lang="en-US"/>
        </a:p>
      </dgm:t>
    </dgm:pt>
    <dgm:pt modelId="{EFD2386F-FF7C-468D-8F7F-AC5E0AA470C5}">
      <dgm:prSet/>
      <dgm:spPr/>
      <dgm:t>
        <a:bodyPr/>
        <a:lstStyle/>
        <a:p>
          <a:r>
            <a:rPr lang="en-US" b="1" dirty="0"/>
            <a:t>Outpatient Treatment</a:t>
          </a:r>
        </a:p>
      </dgm:t>
    </dgm:pt>
    <dgm:pt modelId="{0E1E3AC2-8319-4A88-81AC-5B19E15903C7}" type="parTrans" cxnId="{45F3AF8A-1D09-41A5-8196-BE2350C83FB4}">
      <dgm:prSet/>
      <dgm:spPr/>
      <dgm:t>
        <a:bodyPr/>
        <a:lstStyle/>
        <a:p>
          <a:endParaRPr lang="en-US"/>
        </a:p>
      </dgm:t>
    </dgm:pt>
    <dgm:pt modelId="{A32582AB-44F9-48DA-95CE-450F7299729F}" type="sibTrans" cxnId="{45F3AF8A-1D09-41A5-8196-BE2350C83FB4}">
      <dgm:prSet/>
      <dgm:spPr/>
      <dgm:t>
        <a:bodyPr/>
        <a:lstStyle/>
        <a:p>
          <a:endParaRPr lang="en-US"/>
        </a:p>
      </dgm:t>
    </dgm:pt>
    <dgm:pt modelId="{FD86165A-56C4-4A5A-8BE9-0C148720F72A}">
      <dgm:prSet/>
      <dgm:spPr/>
      <dgm:t>
        <a:bodyPr/>
        <a:lstStyle/>
        <a:p>
          <a:r>
            <a:rPr lang="en-US" b="1" dirty="0"/>
            <a:t>Intensive Outpatient Treatment</a:t>
          </a:r>
        </a:p>
      </dgm:t>
    </dgm:pt>
    <dgm:pt modelId="{7D9EA7B7-79CB-4EC8-9E0A-4A0C90D9A453}" type="parTrans" cxnId="{4281E50F-22FF-46F5-A407-C28EF7532E59}">
      <dgm:prSet/>
      <dgm:spPr/>
      <dgm:t>
        <a:bodyPr/>
        <a:lstStyle/>
        <a:p>
          <a:endParaRPr lang="en-US"/>
        </a:p>
      </dgm:t>
    </dgm:pt>
    <dgm:pt modelId="{DA1C43C1-B19A-4AD2-AE4B-1B56E74CC7EF}" type="sibTrans" cxnId="{4281E50F-22FF-46F5-A407-C28EF7532E59}">
      <dgm:prSet/>
      <dgm:spPr/>
      <dgm:t>
        <a:bodyPr/>
        <a:lstStyle/>
        <a:p>
          <a:endParaRPr lang="en-US"/>
        </a:p>
      </dgm:t>
    </dgm:pt>
    <dgm:pt modelId="{A2634E71-C7AC-4CBE-A13A-576B3E2B5788}">
      <dgm:prSet/>
      <dgm:spPr/>
      <dgm:t>
        <a:bodyPr/>
        <a:lstStyle/>
        <a:p>
          <a:r>
            <a:rPr lang="en-US" b="0" dirty="0"/>
            <a:t>Residential Extended Care</a:t>
          </a:r>
        </a:p>
      </dgm:t>
    </dgm:pt>
    <dgm:pt modelId="{907D619F-6C15-4AF6-9A54-B50107C4E087}" type="parTrans" cxnId="{18655481-3B5F-4041-99A0-66F585F93C9A}">
      <dgm:prSet/>
      <dgm:spPr/>
      <dgm:t>
        <a:bodyPr/>
        <a:lstStyle/>
        <a:p>
          <a:endParaRPr lang="en-US"/>
        </a:p>
      </dgm:t>
    </dgm:pt>
    <dgm:pt modelId="{CE2F1004-DBF7-4512-A5BB-247C324AE8EF}" type="sibTrans" cxnId="{18655481-3B5F-4041-99A0-66F585F93C9A}">
      <dgm:prSet/>
      <dgm:spPr/>
      <dgm:t>
        <a:bodyPr/>
        <a:lstStyle/>
        <a:p>
          <a:endParaRPr lang="en-US"/>
        </a:p>
      </dgm:t>
    </dgm:pt>
    <dgm:pt modelId="{D554DA33-ABEF-4482-AFEB-F589E729134C}">
      <dgm:prSet/>
      <dgm:spPr/>
      <dgm:t>
        <a:bodyPr/>
        <a:lstStyle/>
        <a:p>
          <a:r>
            <a:rPr lang="en-US" b="1" dirty="0"/>
            <a:t>Residential Withdrawal Management, Clinically or Medically Monitored</a:t>
          </a:r>
        </a:p>
      </dgm:t>
    </dgm:pt>
    <dgm:pt modelId="{6DF18201-52FB-4658-B062-5CE1D9D7672A}" type="parTrans" cxnId="{22C23285-5D17-4B8C-BDD2-F84D5FED3A69}">
      <dgm:prSet/>
      <dgm:spPr/>
      <dgm:t>
        <a:bodyPr/>
        <a:lstStyle/>
        <a:p>
          <a:endParaRPr lang="en-US"/>
        </a:p>
      </dgm:t>
    </dgm:pt>
    <dgm:pt modelId="{44C00909-4179-4154-9838-E1FBD49AD2E6}" type="sibTrans" cxnId="{22C23285-5D17-4B8C-BDD2-F84D5FED3A69}">
      <dgm:prSet/>
      <dgm:spPr/>
      <dgm:t>
        <a:bodyPr/>
        <a:lstStyle/>
        <a:p>
          <a:endParaRPr lang="en-US"/>
        </a:p>
      </dgm:t>
    </dgm:pt>
    <dgm:pt modelId="{3EBDB323-F35A-4DE5-A050-28010A77D3E0}">
      <dgm:prSet/>
      <dgm:spPr/>
      <dgm:t>
        <a:bodyPr/>
        <a:lstStyle/>
        <a:p>
          <a:r>
            <a:rPr lang="en-US" b="1" dirty="0"/>
            <a:t>Short term Residential</a:t>
          </a:r>
        </a:p>
      </dgm:t>
    </dgm:pt>
    <dgm:pt modelId="{794F6330-8783-43C1-9246-93505B78F716}" type="parTrans" cxnId="{8E646D18-95BA-4BD0-A3C1-6BFF46B8E018}">
      <dgm:prSet/>
      <dgm:spPr/>
      <dgm:t>
        <a:bodyPr/>
        <a:lstStyle/>
        <a:p>
          <a:endParaRPr lang="en-US"/>
        </a:p>
      </dgm:t>
    </dgm:pt>
    <dgm:pt modelId="{28658415-7B11-41C5-9577-4EF538FD91EF}" type="sibTrans" cxnId="{8E646D18-95BA-4BD0-A3C1-6BFF46B8E018}">
      <dgm:prSet/>
      <dgm:spPr/>
      <dgm:t>
        <a:bodyPr/>
        <a:lstStyle/>
        <a:p>
          <a:endParaRPr lang="en-US"/>
        </a:p>
      </dgm:t>
    </dgm:pt>
    <dgm:pt modelId="{95CAB3C5-E5F4-47B4-B110-2BCF4036121E}">
      <dgm:prSet/>
      <dgm:spPr/>
      <dgm:t>
        <a:bodyPr/>
        <a:lstStyle/>
        <a:p>
          <a:r>
            <a:rPr lang="en-US" b="1" dirty="0"/>
            <a:t>Medication Assisted Treatment (including Methadone)</a:t>
          </a:r>
        </a:p>
      </dgm:t>
    </dgm:pt>
    <dgm:pt modelId="{1787F92E-2159-42CF-B4BF-D81502ADE8A1}" type="parTrans" cxnId="{D69B7699-983C-4F65-94A1-FC347D2BF2E4}">
      <dgm:prSet/>
      <dgm:spPr/>
      <dgm:t>
        <a:bodyPr/>
        <a:lstStyle/>
        <a:p>
          <a:endParaRPr lang="en-US"/>
        </a:p>
      </dgm:t>
    </dgm:pt>
    <dgm:pt modelId="{3E0F282A-EE22-48AA-ADDB-3213056F3537}" type="sibTrans" cxnId="{D69B7699-983C-4F65-94A1-FC347D2BF2E4}">
      <dgm:prSet/>
      <dgm:spPr/>
      <dgm:t>
        <a:bodyPr/>
        <a:lstStyle/>
        <a:p>
          <a:endParaRPr lang="en-US"/>
        </a:p>
      </dgm:t>
    </dgm:pt>
    <dgm:pt modelId="{8013ADA0-C5E4-4AA1-9928-2FA1E043E7C3}">
      <dgm:prSet/>
      <dgm:spPr/>
      <dgm:t>
        <a:bodyPr/>
        <a:lstStyle/>
        <a:p>
          <a:r>
            <a:rPr lang="en-US" b="1" dirty="0"/>
            <a:t>Toxicology</a:t>
          </a:r>
        </a:p>
      </dgm:t>
    </dgm:pt>
    <dgm:pt modelId="{A25AAA58-57A0-4066-A774-415601F25F72}" type="parTrans" cxnId="{41B0E019-1C8C-4D96-857C-D7890298A42F}">
      <dgm:prSet/>
      <dgm:spPr/>
      <dgm:t>
        <a:bodyPr/>
        <a:lstStyle/>
        <a:p>
          <a:endParaRPr lang="en-US"/>
        </a:p>
      </dgm:t>
    </dgm:pt>
    <dgm:pt modelId="{3D0D06F1-7DA7-4846-B5CA-08BB5BE6CDF1}" type="sibTrans" cxnId="{41B0E019-1C8C-4D96-857C-D7890298A42F}">
      <dgm:prSet/>
      <dgm:spPr/>
      <dgm:t>
        <a:bodyPr/>
        <a:lstStyle/>
        <a:p>
          <a:endParaRPr lang="en-US"/>
        </a:p>
      </dgm:t>
    </dgm:pt>
    <dgm:pt modelId="{39B02F3B-D783-4378-AEBB-8613BEE52EC6}">
      <dgm:prSet/>
      <dgm:spPr/>
      <dgm:t>
        <a:bodyPr/>
        <a:lstStyle/>
        <a:p>
          <a:r>
            <a:rPr lang="en-US" b="1" dirty="0"/>
            <a:t>Recovery Homes</a:t>
          </a:r>
        </a:p>
      </dgm:t>
    </dgm:pt>
    <dgm:pt modelId="{62DFC182-6E5D-401D-BFD7-7CE0F6935A9E}" type="parTrans" cxnId="{0BF5ACA1-F3B2-4FAA-98BB-6F75F253D6EC}">
      <dgm:prSet/>
      <dgm:spPr/>
      <dgm:t>
        <a:bodyPr/>
        <a:lstStyle/>
        <a:p>
          <a:endParaRPr lang="en-US"/>
        </a:p>
      </dgm:t>
    </dgm:pt>
    <dgm:pt modelId="{29C249D2-80B4-4709-A8A5-8B1504003C24}" type="sibTrans" cxnId="{0BF5ACA1-F3B2-4FAA-98BB-6F75F253D6EC}">
      <dgm:prSet/>
      <dgm:spPr/>
      <dgm:t>
        <a:bodyPr/>
        <a:lstStyle/>
        <a:p>
          <a:endParaRPr lang="en-US"/>
        </a:p>
      </dgm:t>
    </dgm:pt>
    <dgm:pt modelId="{69E190A4-C5ED-4783-B021-60FAC66846BE}">
      <dgm:prSet/>
      <dgm:spPr/>
      <dgm:t>
        <a:bodyPr/>
        <a:lstStyle/>
        <a:p>
          <a:r>
            <a:rPr lang="en-US" b="1" dirty="0"/>
            <a:t>Recovery Support Services</a:t>
          </a:r>
        </a:p>
      </dgm:t>
    </dgm:pt>
    <dgm:pt modelId="{3536A4A2-9E2A-425C-A94C-6BF6581F3B1A}" type="parTrans" cxnId="{684EE69F-BF3A-4C27-A630-58D406723A4B}">
      <dgm:prSet/>
      <dgm:spPr/>
      <dgm:t>
        <a:bodyPr/>
        <a:lstStyle/>
        <a:p>
          <a:endParaRPr lang="en-US"/>
        </a:p>
      </dgm:t>
    </dgm:pt>
    <dgm:pt modelId="{B174D255-DE24-4CDD-B540-FE399B90D972}" type="sibTrans" cxnId="{684EE69F-BF3A-4C27-A630-58D406723A4B}">
      <dgm:prSet/>
      <dgm:spPr/>
      <dgm:t>
        <a:bodyPr/>
        <a:lstStyle/>
        <a:p>
          <a:endParaRPr lang="en-US"/>
        </a:p>
      </dgm:t>
    </dgm:pt>
    <dgm:pt modelId="{B256557D-E39D-4F25-B824-BC55EE7758C6}">
      <dgm:prSet/>
      <dgm:spPr/>
      <dgm:t>
        <a:bodyPr/>
        <a:lstStyle/>
        <a:p>
          <a:r>
            <a:rPr lang="en-US" b="1" dirty="0"/>
            <a:t>Case Management</a:t>
          </a:r>
        </a:p>
      </dgm:t>
    </dgm:pt>
    <dgm:pt modelId="{C99E04E7-6585-4504-ACD4-89E83CFCF9BA}" type="parTrans" cxnId="{EE44F1F5-5C96-4AC1-9982-A4361671F73D}">
      <dgm:prSet/>
      <dgm:spPr/>
      <dgm:t>
        <a:bodyPr/>
        <a:lstStyle/>
        <a:p>
          <a:endParaRPr lang="en-US"/>
        </a:p>
      </dgm:t>
    </dgm:pt>
    <dgm:pt modelId="{8C81B934-F47E-4102-B785-5AA625CC7849}" type="sibTrans" cxnId="{EE44F1F5-5C96-4AC1-9982-A4361671F73D}">
      <dgm:prSet/>
      <dgm:spPr/>
      <dgm:t>
        <a:bodyPr/>
        <a:lstStyle/>
        <a:p>
          <a:endParaRPr lang="en-US"/>
        </a:p>
      </dgm:t>
    </dgm:pt>
    <dgm:pt modelId="{FAD734EC-B45C-4EB4-ACFC-75EFC15A9A12}">
      <dgm:prSet/>
      <dgm:spPr/>
      <dgm:t>
        <a:bodyPr/>
        <a:lstStyle/>
        <a:p>
          <a:r>
            <a:rPr lang="en-US" b="1" dirty="0"/>
            <a:t>Community Intervention</a:t>
          </a:r>
        </a:p>
      </dgm:t>
    </dgm:pt>
    <dgm:pt modelId="{ED4B2F00-80BF-4231-A129-B4FEDC689501}" type="parTrans" cxnId="{D13D521D-C9A2-4C7C-908B-B77F22754EC9}">
      <dgm:prSet/>
      <dgm:spPr/>
      <dgm:t>
        <a:bodyPr/>
        <a:lstStyle/>
        <a:p>
          <a:endParaRPr lang="en-US"/>
        </a:p>
      </dgm:t>
    </dgm:pt>
    <dgm:pt modelId="{58B62E76-638B-46D0-B6EB-E1D0462E5D26}" type="sibTrans" cxnId="{D13D521D-C9A2-4C7C-908B-B77F22754EC9}">
      <dgm:prSet/>
      <dgm:spPr/>
      <dgm:t>
        <a:bodyPr/>
        <a:lstStyle/>
        <a:p>
          <a:endParaRPr lang="en-US"/>
        </a:p>
      </dgm:t>
    </dgm:pt>
    <dgm:pt modelId="{31F5923D-C38A-4FA1-B52E-AFF74568790F}">
      <dgm:prSet/>
      <dgm:spPr/>
      <dgm:t>
        <a:bodyPr/>
        <a:lstStyle/>
        <a:p>
          <a:r>
            <a:rPr lang="en-US" b="1" i="0" baseline="0" dirty="0"/>
            <a:t>Prevention</a:t>
          </a:r>
        </a:p>
      </dgm:t>
    </dgm:pt>
    <dgm:pt modelId="{C3E4BCAC-0137-4728-A4C5-EB69853C7E7F}" type="parTrans" cxnId="{4591ACFD-F697-4588-B493-45C53544E61F}">
      <dgm:prSet/>
      <dgm:spPr/>
      <dgm:t>
        <a:bodyPr/>
        <a:lstStyle/>
        <a:p>
          <a:endParaRPr lang="en-US"/>
        </a:p>
      </dgm:t>
    </dgm:pt>
    <dgm:pt modelId="{27316BA1-6452-4734-9145-BD1737645B37}" type="sibTrans" cxnId="{4591ACFD-F697-4588-B493-45C53544E61F}">
      <dgm:prSet/>
      <dgm:spPr/>
      <dgm:t>
        <a:bodyPr/>
        <a:lstStyle/>
        <a:p>
          <a:endParaRPr lang="en-US"/>
        </a:p>
      </dgm:t>
    </dgm:pt>
    <dgm:pt modelId="{A88D13B3-7D38-459D-8D3A-A9D50E74A856}" type="pres">
      <dgm:prSet presAssocID="{8E83BA59-6239-4F75-828D-79652181C961}" presName="linear" presStyleCnt="0">
        <dgm:presLayoutVars>
          <dgm:animLvl val="lvl"/>
          <dgm:resizeHandles val="exact"/>
        </dgm:presLayoutVars>
      </dgm:prSet>
      <dgm:spPr/>
      <dgm:t>
        <a:bodyPr/>
        <a:lstStyle/>
        <a:p>
          <a:endParaRPr lang="en-US"/>
        </a:p>
      </dgm:t>
    </dgm:pt>
    <dgm:pt modelId="{58A4DC0D-DC4D-4BFD-965C-E54409F24FAB}" type="pres">
      <dgm:prSet presAssocID="{31F5923D-C38A-4FA1-B52E-AFF74568790F}" presName="parentText" presStyleLbl="node1" presStyleIdx="0" presStyleCnt="14">
        <dgm:presLayoutVars>
          <dgm:chMax val="0"/>
          <dgm:bulletEnabled val="1"/>
        </dgm:presLayoutVars>
      </dgm:prSet>
      <dgm:spPr/>
      <dgm:t>
        <a:bodyPr/>
        <a:lstStyle/>
        <a:p>
          <a:endParaRPr lang="en-US"/>
        </a:p>
      </dgm:t>
    </dgm:pt>
    <dgm:pt modelId="{D9A3D3C1-6A4D-4704-88D5-AD34827A8017}" type="pres">
      <dgm:prSet presAssocID="{27316BA1-6452-4734-9145-BD1737645B37}" presName="spacer" presStyleCnt="0"/>
      <dgm:spPr/>
    </dgm:pt>
    <dgm:pt modelId="{681B3D7B-12F3-41E1-A348-74F4AF6C5614}" type="pres">
      <dgm:prSet presAssocID="{2BB85A72-8894-4D13-AA5C-ED7458EBA9BB}" presName="parentText" presStyleLbl="node1" presStyleIdx="1" presStyleCnt="14">
        <dgm:presLayoutVars>
          <dgm:chMax val="0"/>
          <dgm:bulletEnabled val="1"/>
        </dgm:presLayoutVars>
      </dgm:prSet>
      <dgm:spPr/>
      <dgm:t>
        <a:bodyPr/>
        <a:lstStyle/>
        <a:p>
          <a:endParaRPr lang="en-US"/>
        </a:p>
      </dgm:t>
    </dgm:pt>
    <dgm:pt modelId="{D72777B8-A14B-4A43-9E52-CDEB2A7F16B9}" type="pres">
      <dgm:prSet presAssocID="{68D27D39-54E0-4A20-AD21-C17302426D1E}" presName="spacer" presStyleCnt="0"/>
      <dgm:spPr/>
    </dgm:pt>
    <dgm:pt modelId="{B32276E9-9BA7-4FB0-A482-EFC12A4478C5}" type="pres">
      <dgm:prSet presAssocID="{D7A08E72-D4CC-4489-A6AD-402539267AE3}" presName="parentText" presStyleLbl="node1" presStyleIdx="2" presStyleCnt="14">
        <dgm:presLayoutVars>
          <dgm:chMax val="0"/>
          <dgm:bulletEnabled val="1"/>
        </dgm:presLayoutVars>
      </dgm:prSet>
      <dgm:spPr/>
      <dgm:t>
        <a:bodyPr/>
        <a:lstStyle/>
        <a:p>
          <a:endParaRPr lang="en-US"/>
        </a:p>
      </dgm:t>
    </dgm:pt>
    <dgm:pt modelId="{C7B761CD-9959-426D-9058-AB1AB9CAE066}" type="pres">
      <dgm:prSet presAssocID="{7ED6DFA6-16B7-4640-BDE2-67DCAE9B8E5F}" presName="spacer" presStyleCnt="0"/>
      <dgm:spPr/>
    </dgm:pt>
    <dgm:pt modelId="{C944A4A8-81F6-4DAD-8D00-25452FCDD722}" type="pres">
      <dgm:prSet presAssocID="{EFD2386F-FF7C-468D-8F7F-AC5E0AA470C5}" presName="parentText" presStyleLbl="node1" presStyleIdx="3" presStyleCnt="14">
        <dgm:presLayoutVars>
          <dgm:chMax val="0"/>
          <dgm:bulletEnabled val="1"/>
        </dgm:presLayoutVars>
      </dgm:prSet>
      <dgm:spPr/>
      <dgm:t>
        <a:bodyPr/>
        <a:lstStyle/>
        <a:p>
          <a:endParaRPr lang="en-US"/>
        </a:p>
      </dgm:t>
    </dgm:pt>
    <dgm:pt modelId="{69C1DAE5-7D73-40B5-A0B7-D69ED7200D40}" type="pres">
      <dgm:prSet presAssocID="{A32582AB-44F9-48DA-95CE-450F7299729F}" presName="spacer" presStyleCnt="0"/>
      <dgm:spPr/>
    </dgm:pt>
    <dgm:pt modelId="{6EF95199-2B4A-4CF3-BA6B-A6B55ACE2340}" type="pres">
      <dgm:prSet presAssocID="{FD86165A-56C4-4A5A-8BE9-0C148720F72A}" presName="parentText" presStyleLbl="node1" presStyleIdx="4" presStyleCnt="14">
        <dgm:presLayoutVars>
          <dgm:chMax val="0"/>
          <dgm:bulletEnabled val="1"/>
        </dgm:presLayoutVars>
      </dgm:prSet>
      <dgm:spPr/>
      <dgm:t>
        <a:bodyPr/>
        <a:lstStyle/>
        <a:p>
          <a:endParaRPr lang="en-US"/>
        </a:p>
      </dgm:t>
    </dgm:pt>
    <dgm:pt modelId="{042C6AFF-5D71-4AC1-9086-D7B0944FA16B}" type="pres">
      <dgm:prSet presAssocID="{DA1C43C1-B19A-4AD2-AE4B-1B56E74CC7EF}" presName="spacer" presStyleCnt="0"/>
      <dgm:spPr/>
    </dgm:pt>
    <dgm:pt modelId="{21E162E3-E2E2-40E5-A813-A9B8065032F9}" type="pres">
      <dgm:prSet presAssocID="{A2634E71-C7AC-4CBE-A13A-576B3E2B5788}" presName="parentText" presStyleLbl="node1" presStyleIdx="5" presStyleCnt="14">
        <dgm:presLayoutVars>
          <dgm:chMax val="0"/>
          <dgm:bulletEnabled val="1"/>
        </dgm:presLayoutVars>
      </dgm:prSet>
      <dgm:spPr/>
      <dgm:t>
        <a:bodyPr/>
        <a:lstStyle/>
        <a:p>
          <a:endParaRPr lang="en-US"/>
        </a:p>
      </dgm:t>
    </dgm:pt>
    <dgm:pt modelId="{78337D3E-B6AF-4D3C-9C7D-0D600C2A99CA}" type="pres">
      <dgm:prSet presAssocID="{CE2F1004-DBF7-4512-A5BB-247C324AE8EF}" presName="spacer" presStyleCnt="0"/>
      <dgm:spPr/>
    </dgm:pt>
    <dgm:pt modelId="{7F9F0CE7-98DC-4497-AA21-EDBB65BBDC85}" type="pres">
      <dgm:prSet presAssocID="{D554DA33-ABEF-4482-AFEB-F589E729134C}" presName="parentText" presStyleLbl="node1" presStyleIdx="6" presStyleCnt="14">
        <dgm:presLayoutVars>
          <dgm:chMax val="0"/>
          <dgm:bulletEnabled val="1"/>
        </dgm:presLayoutVars>
      </dgm:prSet>
      <dgm:spPr/>
      <dgm:t>
        <a:bodyPr/>
        <a:lstStyle/>
        <a:p>
          <a:endParaRPr lang="en-US"/>
        </a:p>
      </dgm:t>
    </dgm:pt>
    <dgm:pt modelId="{5CEA7AF2-25A2-450A-A083-7D2F2E97A370}" type="pres">
      <dgm:prSet presAssocID="{44C00909-4179-4154-9838-E1FBD49AD2E6}" presName="spacer" presStyleCnt="0"/>
      <dgm:spPr/>
    </dgm:pt>
    <dgm:pt modelId="{03155F76-C1BB-4BB6-B9DA-F5626FB589B1}" type="pres">
      <dgm:prSet presAssocID="{3EBDB323-F35A-4DE5-A050-28010A77D3E0}" presName="parentText" presStyleLbl="node1" presStyleIdx="7" presStyleCnt="14">
        <dgm:presLayoutVars>
          <dgm:chMax val="0"/>
          <dgm:bulletEnabled val="1"/>
        </dgm:presLayoutVars>
      </dgm:prSet>
      <dgm:spPr/>
      <dgm:t>
        <a:bodyPr/>
        <a:lstStyle/>
        <a:p>
          <a:endParaRPr lang="en-US"/>
        </a:p>
      </dgm:t>
    </dgm:pt>
    <dgm:pt modelId="{08BBAAC7-41BD-4814-A93C-AD01374F9843}" type="pres">
      <dgm:prSet presAssocID="{28658415-7B11-41C5-9577-4EF538FD91EF}" presName="spacer" presStyleCnt="0"/>
      <dgm:spPr/>
    </dgm:pt>
    <dgm:pt modelId="{8E48927F-E070-4627-BD85-37A3AE86E8D1}" type="pres">
      <dgm:prSet presAssocID="{95CAB3C5-E5F4-47B4-B110-2BCF4036121E}" presName="parentText" presStyleLbl="node1" presStyleIdx="8" presStyleCnt="14">
        <dgm:presLayoutVars>
          <dgm:chMax val="0"/>
          <dgm:bulletEnabled val="1"/>
        </dgm:presLayoutVars>
      </dgm:prSet>
      <dgm:spPr/>
      <dgm:t>
        <a:bodyPr/>
        <a:lstStyle/>
        <a:p>
          <a:endParaRPr lang="en-US"/>
        </a:p>
      </dgm:t>
    </dgm:pt>
    <dgm:pt modelId="{423256CB-57F6-4AC8-83E4-0B9AB9026581}" type="pres">
      <dgm:prSet presAssocID="{3E0F282A-EE22-48AA-ADDB-3213056F3537}" presName="spacer" presStyleCnt="0"/>
      <dgm:spPr/>
    </dgm:pt>
    <dgm:pt modelId="{9277F594-6598-45F4-A5EC-93B62964EBBB}" type="pres">
      <dgm:prSet presAssocID="{8013ADA0-C5E4-4AA1-9928-2FA1E043E7C3}" presName="parentText" presStyleLbl="node1" presStyleIdx="9" presStyleCnt="14">
        <dgm:presLayoutVars>
          <dgm:chMax val="0"/>
          <dgm:bulletEnabled val="1"/>
        </dgm:presLayoutVars>
      </dgm:prSet>
      <dgm:spPr/>
      <dgm:t>
        <a:bodyPr/>
        <a:lstStyle/>
        <a:p>
          <a:endParaRPr lang="en-US"/>
        </a:p>
      </dgm:t>
    </dgm:pt>
    <dgm:pt modelId="{93A79838-3067-48CE-B41B-2BE1FBD96168}" type="pres">
      <dgm:prSet presAssocID="{3D0D06F1-7DA7-4846-B5CA-08BB5BE6CDF1}" presName="spacer" presStyleCnt="0"/>
      <dgm:spPr/>
    </dgm:pt>
    <dgm:pt modelId="{29C01B78-8AF1-4EB4-BD95-1302B550FCCD}" type="pres">
      <dgm:prSet presAssocID="{39B02F3B-D783-4378-AEBB-8613BEE52EC6}" presName="parentText" presStyleLbl="node1" presStyleIdx="10" presStyleCnt="14">
        <dgm:presLayoutVars>
          <dgm:chMax val="0"/>
          <dgm:bulletEnabled val="1"/>
        </dgm:presLayoutVars>
      </dgm:prSet>
      <dgm:spPr/>
      <dgm:t>
        <a:bodyPr/>
        <a:lstStyle/>
        <a:p>
          <a:endParaRPr lang="en-US"/>
        </a:p>
      </dgm:t>
    </dgm:pt>
    <dgm:pt modelId="{DA42B5EF-20BE-42E9-A689-AF44205FCB58}" type="pres">
      <dgm:prSet presAssocID="{29C249D2-80B4-4709-A8A5-8B1504003C24}" presName="spacer" presStyleCnt="0"/>
      <dgm:spPr/>
    </dgm:pt>
    <dgm:pt modelId="{760C90AD-3046-44AC-ADA0-BA46F01563C9}" type="pres">
      <dgm:prSet presAssocID="{69E190A4-C5ED-4783-B021-60FAC66846BE}" presName="parentText" presStyleLbl="node1" presStyleIdx="11" presStyleCnt="14">
        <dgm:presLayoutVars>
          <dgm:chMax val="0"/>
          <dgm:bulletEnabled val="1"/>
        </dgm:presLayoutVars>
      </dgm:prSet>
      <dgm:spPr/>
      <dgm:t>
        <a:bodyPr/>
        <a:lstStyle/>
        <a:p>
          <a:endParaRPr lang="en-US"/>
        </a:p>
      </dgm:t>
    </dgm:pt>
    <dgm:pt modelId="{A4A27084-C3FD-4AFD-A2FD-1BFC517CE4EA}" type="pres">
      <dgm:prSet presAssocID="{B174D255-DE24-4CDD-B540-FE399B90D972}" presName="spacer" presStyleCnt="0"/>
      <dgm:spPr/>
    </dgm:pt>
    <dgm:pt modelId="{37B4793E-6258-4220-B357-8DB26DCDC82B}" type="pres">
      <dgm:prSet presAssocID="{B256557D-E39D-4F25-B824-BC55EE7758C6}" presName="parentText" presStyleLbl="node1" presStyleIdx="12" presStyleCnt="14">
        <dgm:presLayoutVars>
          <dgm:chMax val="0"/>
          <dgm:bulletEnabled val="1"/>
        </dgm:presLayoutVars>
      </dgm:prSet>
      <dgm:spPr/>
      <dgm:t>
        <a:bodyPr/>
        <a:lstStyle/>
        <a:p>
          <a:endParaRPr lang="en-US"/>
        </a:p>
      </dgm:t>
    </dgm:pt>
    <dgm:pt modelId="{6992559A-0C02-44B3-8360-38BA825F3449}" type="pres">
      <dgm:prSet presAssocID="{8C81B934-F47E-4102-B785-5AA625CC7849}" presName="spacer" presStyleCnt="0"/>
      <dgm:spPr/>
    </dgm:pt>
    <dgm:pt modelId="{C32A5F33-1B9B-4246-861F-9A0DA086E58D}" type="pres">
      <dgm:prSet presAssocID="{FAD734EC-B45C-4EB4-ACFC-75EFC15A9A12}" presName="parentText" presStyleLbl="node1" presStyleIdx="13" presStyleCnt="14">
        <dgm:presLayoutVars>
          <dgm:chMax val="0"/>
          <dgm:bulletEnabled val="1"/>
        </dgm:presLayoutVars>
      </dgm:prSet>
      <dgm:spPr/>
      <dgm:t>
        <a:bodyPr/>
        <a:lstStyle/>
        <a:p>
          <a:endParaRPr lang="en-US"/>
        </a:p>
      </dgm:t>
    </dgm:pt>
  </dgm:ptLst>
  <dgm:cxnLst>
    <dgm:cxn modelId="{910D94D9-BE3B-4BD4-BEE3-F02BECC06172}" type="presOf" srcId="{8E83BA59-6239-4F75-828D-79652181C961}" destId="{A88D13B3-7D38-459D-8D3A-A9D50E74A856}" srcOrd="0" destOrd="0" presId="urn:microsoft.com/office/officeart/2005/8/layout/vList2"/>
    <dgm:cxn modelId="{D8F6A544-C9D8-4BAB-B6E5-B6AC664F5D97}" type="presOf" srcId="{39B02F3B-D783-4378-AEBB-8613BEE52EC6}" destId="{29C01B78-8AF1-4EB4-BD95-1302B550FCCD}" srcOrd="0" destOrd="0" presId="urn:microsoft.com/office/officeart/2005/8/layout/vList2"/>
    <dgm:cxn modelId="{60059863-C995-437A-AD90-07F90731F393}" srcId="{8E83BA59-6239-4F75-828D-79652181C961}" destId="{2BB85A72-8894-4D13-AA5C-ED7458EBA9BB}" srcOrd="1" destOrd="0" parTransId="{42EB6A86-E716-4456-8612-FCED7830ADFA}" sibTransId="{68D27D39-54E0-4A20-AD21-C17302426D1E}"/>
    <dgm:cxn modelId="{45F3AF8A-1D09-41A5-8196-BE2350C83FB4}" srcId="{8E83BA59-6239-4F75-828D-79652181C961}" destId="{EFD2386F-FF7C-468D-8F7F-AC5E0AA470C5}" srcOrd="3" destOrd="0" parTransId="{0E1E3AC2-8319-4A88-81AC-5B19E15903C7}" sibTransId="{A32582AB-44F9-48DA-95CE-450F7299729F}"/>
    <dgm:cxn modelId="{EE44F1F5-5C96-4AC1-9982-A4361671F73D}" srcId="{8E83BA59-6239-4F75-828D-79652181C961}" destId="{B256557D-E39D-4F25-B824-BC55EE7758C6}" srcOrd="12" destOrd="0" parTransId="{C99E04E7-6585-4504-ACD4-89E83CFCF9BA}" sibTransId="{8C81B934-F47E-4102-B785-5AA625CC7849}"/>
    <dgm:cxn modelId="{41B0E019-1C8C-4D96-857C-D7890298A42F}" srcId="{8E83BA59-6239-4F75-828D-79652181C961}" destId="{8013ADA0-C5E4-4AA1-9928-2FA1E043E7C3}" srcOrd="9" destOrd="0" parTransId="{A25AAA58-57A0-4066-A774-415601F25F72}" sibTransId="{3D0D06F1-7DA7-4846-B5CA-08BB5BE6CDF1}"/>
    <dgm:cxn modelId="{684EE69F-BF3A-4C27-A630-58D406723A4B}" srcId="{8E83BA59-6239-4F75-828D-79652181C961}" destId="{69E190A4-C5ED-4783-B021-60FAC66846BE}" srcOrd="11" destOrd="0" parTransId="{3536A4A2-9E2A-425C-A94C-6BF6581F3B1A}" sibTransId="{B174D255-DE24-4CDD-B540-FE399B90D972}"/>
    <dgm:cxn modelId="{C3E6F87F-5ABC-4318-9CFD-1377B9AFD28B}" type="presOf" srcId="{8013ADA0-C5E4-4AA1-9928-2FA1E043E7C3}" destId="{9277F594-6598-45F4-A5EC-93B62964EBBB}" srcOrd="0" destOrd="0" presId="urn:microsoft.com/office/officeart/2005/8/layout/vList2"/>
    <dgm:cxn modelId="{D69B7699-983C-4F65-94A1-FC347D2BF2E4}" srcId="{8E83BA59-6239-4F75-828D-79652181C961}" destId="{95CAB3C5-E5F4-47B4-B110-2BCF4036121E}" srcOrd="8" destOrd="0" parTransId="{1787F92E-2159-42CF-B4BF-D81502ADE8A1}" sibTransId="{3E0F282A-EE22-48AA-ADDB-3213056F3537}"/>
    <dgm:cxn modelId="{EA8A9135-4268-4B22-840D-EEEAB82F58C0}" type="presOf" srcId="{FD86165A-56C4-4A5A-8BE9-0C148720F72A}" destId="{6EF95199-2B4A-4CF3-BA6B-A6B55ACE2340}" srcOrd="0" destOrd="0" presId="urn:microsoft.com/office/officeart/2005/8/layout/vList2"/>
    <dgm:cxn modelId="{EE2D90CB-9894-4C73-A5C9-E0D2F29FB84A}" type="presOf" srcId="{31F5923D-C38A-4FA1-B52E-AFF74568790F}" destId="{58A4DC0D-DC4D-4BFD-965C-E54409F24FAB}" srcOrd="0" destOrd="0" presId="urn:microsoft.com/office/officeart/2005/8/layout/vList2"/>
    <dgm:cxn modelId="{67E1AF9F-1B7C-4A7C-B4A6-B11966E0025E}" srcId="{8E83BA59-6239-4F75-828D-79652181C961}" destId="{D7A08E72-D4CC-4489-A6AD-402539267AE3}" srcOrd="2" destOrd="0" parTransId="{D83D1626-E512-48A0-BA36-047945BB939C}" sibTransId="{7ED6DFA6-16B7-4640-BDE2-67DCAE9B8E5F}"/>
    <dgm:cxn modelId="{06896C21-625B-4620-AFF2-0FEADD9F82AC}" type="presOf" srcId="{2BB85A72-8894-4D13-AA5C-ED7458EBA9BB}" destId="{681B3D7B-12F3-41E1-A348-74F4AF6C5614}" srcOrd="0" destOrd="0" presId="urn:microsoft.com/office/officeart/2005/8/layout/vList2"/>
    <dgm:cxn modelId="{8E646D18-95BA-4BD0-A3C1-6BFF46B8E018}" srcId="{8E83BA59-6239-4F75-828D-79652181C961}" destId="{3EBDB323-F35A-4DE5-A050-28010A77D3E0}" srcOrd="7" destOrd="0" parTransId="{794F6330-8783-43C1-9246-93505B78F716}" sibTransId="{28658415-7B11-41C5-9577-4EF538FD91EF}"/>
    <dgm:cxn modelId="{4591ACFD-F697-4588-B493-45C53544E61F}" srcId="{8E83BA59-6239-4F75-828D-79652181C961}" destId="{31F5923D-C38A-4FA1-B52E-AFF74568790F}" srcOrd="0" destOrd="0" parTransId="{C3E4BCAC-0137-4728-A4C5-EB69853C7E7F}" sibTransId="{27316BA1-6452-4734-9145-BD1737645B37}"/>
    <dgm:cxn modelId="{0BF5ACA1-F3B2-4FAA-98BB-6F75F253D6EC}" srcId="{8E83BA59-6239-4F75-828D-79652181C961}" destId="{39B02F3B-D783-4378-AEBB-8613BEE52EC6}" srcOrd="10" destOrd="0" parTransId="{62DFC182-6E5D-401D-BFD7-7CE0F6935A9E}" sibTransId="{29C249D2-80B4-4709-A8A5-8B1504003C24}"/>
    <dgm:cxn modelId="{07419849-13BE-4281-9A75-D82C908C71AB}" type="presOf" srcId="{95CAB3C5-E5F4-47B4-B110-2BCF4036121E}" destId="{8E48927F-E070-4627-BD85-37A3AE86E8D1}" srcOrd="0" destOrd="0" presId="urn:microsoft.com/office/officeart/2005/8/layout/vList2"/>
    <dgm:cxn modelId="{F5D5BA7E-4A91-446B-8731-4ABB037D3A9D}" type="presOf" srcId="{EFD2386F-FF7C-468D-8F7F-AC5E0AA470C5}" destId="{C944A4A8-81F6-4DAD-8D00-25452FCDD722}" srcOrd="0" destOrd="0" presId="urn:microsoft.com/office/officeart/2005/8/layout/vList2"/>
    <dgm:cxn modelId="{4281E50F-22FF-46F5-A407-C28EF7532E59}" srcId="{8E83BA59-6239-4F75-828D-79652181C961}" destId="{FD86165A-56C4-4A5A-8BE9-0C148720F72A}" srcOrd="4" destOrd="0" parTransId="{7D9EA7B7-79CB-4EC8-9E0A-4A0C90D9A453}" sibTransId="{DA1C43C1-B19A-4AD2-AE4B-1B56E74CC7EF}"/>
    <dgm:cxn modelId="{22C23285-5D17-4B8C-BDD2-F84D5FED3A69}" srcId="{8E83BA59-6239-4F75-828D-79652181C961}" destId="{D554DA33-ABEF-4482-AFEB-F589E729134C}" srcOrd="6" destOrd="0" parTransId="{6DF18201-52FB-4658-B062-5CE1D9D7672A}" sibTransId="{44C00909-4179-4154-9838-E1FBD49AD2E6}"/>
    <dgm:cxn modelId="{18655481-3B5F-4041-99A0-66F585F93C9A}" srcId="{8E83BA59-6239-4F75-828D-79652181C961}" destId="{A2634E71-C7AC-4CBE-A13A-576B3E2B5788}" srcOrd="5" destOrd="0" parTransId="{907D619F-6C15-4AF6-9A54-B50107C4E087}" sibTransId="{CE2F1004-DBF7-4512-A5BB-247C324AE8EF}"/>
    <dgm:cxn modelId="{6DCC0038-15E9-4AC1-B4DC-FD0362847B53}" type="presOf" srcId="{B256557D-E39D-4F25-B824-BC55EE7758C6}" destId="{37B4793E-6258-4220-B357-8DB26DCDC82B}" srcOrd="0" destOrd="0" presId="urn:microsoft.com/office/officeart/2005/8/layout/vList2"/>
    <dgm:cxn modelId="{77A69CE3-D353-4DC7-94EC-A8342D880999}" type="presOf" srcId="{FAD734EC-B45C-4EB4-ACFC-75EFC15A9A12}" destId="{C32A5F33-1B9B-4246-861F-9A0DA086E58D}" srcOrd="0" destOrd="0" presId="urn:microsoft.com/office/officeart/2005/8/layout/vList2"/>
    <dgm:cxn modelId="{D13D521D-C9A2-4C7C-908B-B77F22754EC9}" srcId="{8E83BA59-6239-4F75-828D-79652181C961}" destId="{FAD734EC-B45C-4EB4-ACFC-75EFC15A9A12}" srcOrd="13" destOrd="0" parTransId="{ED4B2F00-80BF-4231-A129-B4FEDC689501}" sibTransId="{58B62E76-638B-46D0-B6EB-E1D0462E5D26}"/>
    <dgm:cxn modelId="{34150B34-32C8-434D-A2E8-C14817E603AB}" type="presOf" srcId="{3EBDB323-F35A-4DE5-A050-28010A77D3E0}" destId="{03155F76-C1BB-4BB6-B9DA-F5626FB589B1}" srcOrd="0" destOrd="0" presId="urn:microsoft.com/office/officeart/2005/8/layout/vList2"/>
    <dgm:cxn modelId="{AFE54F2A-2C69-4E02-BAB1-B3B05109F387}" type="presOf" srcId="{D554DA33-ABEF-4482-AFEB-F589E729134C}" destId="{7F9F0CE7-98DC-4497-AA21-EDBB65BBDC85}" srcOrd="0" destOrd="0" presId="urn:microsoft.com/office/officeart/2005/8/layout/vList2"/>
    <dgm:cxn modelId="{37CB0726-9790-45FD-B3C2-19C98B13456A}" type="presOf" srcId="{69E190A4-C5ED-4783-B021-60FAC66846BE}" destId="{760C90AD-3046-44AC-ADA0-BA46F01563C9}" srcOrd="0" destOrd="0" presId="urn:microsoft.com/office/officeart/2005/8/layout/vList2"/>
    <dgm:cxn modelId="{3C0E6758-959C-44A7-AE62-E31534958B70}" type="presOf" srcId="{A2634E71-C7AC-4CBE-A13A-576B3E2B5788}" destId="{21E162E3-E2E2-40E5-A813-A9B8065032F9}" srcOrd="0" destOrd="0" presId="urn:microsoft.com/office/officeart/2005/8/layout/vList2"/>
    <dgm:cxn modelId="{6EC354F9-2F08-41E7-B37F-E5EFCDC19FB0}" type="presOf" srcId="{D7A08E72-D4CC-4489-A6AD-402539267AE3}" destId="{B32276E9-9BA7-4FB0-A482-EFC12A4478C5}" srcOrd="0" destOrd="0" presId="urn:microsoft.com/office/officeart/2005/8/layout/vList2"/>
    <dgm:cxn modelId="{BC9BAA41-4477-4D16-A4A0-D5DC0025B7A9}" type="presParOf" srcId="{A88D13B3-7D38-459D-8D3A-A9D50E74A856}" destId="{58A4DC0D-DC4D-4BFD-965C-E54409F24FAB}" srcOrd="0" destOrd="0" presId="urn:microsoft.com/office/officeart/2005/8/layout/vList2"/>
    <dgm:cxn modelId="{51C5F45A-2DBA-4718-B061-08F2D3C14822}" type="presParOf" srcId="{A88D13B3-7D38-459D-8D3A-A9D50E74A856}" destId="{D9A3D3C1-6A4D-4704-88D5-AD34827A8017}" srcOrd="1" destOrd="0" presId="urn:microsoft.com/office/officeart/2005/8/layout/vList2"/>
    <dgm:cxn modelId="{B3F2B22E-9CA4-4368-A698-C2CB43472DFA}" type="presParOf" srcId="{A88D13B3-7D38-459D-8D3A-A9D50E74A856}" destId="{681B3D7B-12F3-41E1-A348-74F4AF6C5614}" srcOrd="2" destOrd="0" presId="urn:microsoft.com/office/officeart/2005/8/layout/vList2"/>
    <dgm:cxn modelId="{C31A274C-B15E-4E75-AE3A-68C16CBAAF10}" type="presParOf" srcId="{A88D13B3-7D38-459D-8D3A-A9D50E74A856}" destId="{D72777B8-A14B-4A43-9E52-CDEB2A7F16B9}" srcOrd="3" destOrd="0" presId="urn:microsoft.com/office/officeart/2005/8/layout/vList2"/>
    <dgm:cxn modelId="{EEAF7200-8469-437D-905F-05EAD8890E0C}" type="presParOf" srcId="{A88D13B3-7D38-459D-8D3A-A9D50E74A856}" destId="{B32276E9-9BA7-4FB0-A482-EFC12A4478C5}" srcOrd="4" destOrd="0" presId="urn:microsoft.com/office/officeart/2005/8/layout/vList2"/>
    <dgm:cxn modelId="{373C3DBD-BF0B-434E-90C4-A76CC2A79168}" type="presParOf" srcId="{A88D13B3-7D38-459D-8D3A-A9D50E74A856}" destId="{C7B761CD-9959-426D-9058-AB1AB9CAE066}" srcOrd="5" destOrd="0" presId="urn:microsoft.com/office/officeart/2005/8/layout/vList2"/>
    <dgm:cxn modelId="{1F303F73-A5C5-4519-9C1D-4335D588F786}" type="presParOf" srcId="{A88D13B3-7D38-459D-8D3A-A9D50E74A856}" destId="{C944A4A8-81F6-4DAD-8D00-25452FCDD722}" srcOrd="6" destOrd="0" presId="urn:microsoft.com/office/officeart/2005/8/layout/vList2"/>
    <dgm:cxn modelId="{49B8245C-35E0-4296-A6D3-E17C0CB2F971}" type="presParOf" srcId="{A88D13B3-7D38-459D-8D3A-A9D50E74A856}" destId="{69C1DAE5-7D73-40B5-A0B7-D69ED7200D40}" srcOrd="7" destOrd="0" presId="urn:microsoft.com/office/officeart/2005/8/layout/vList2"/>
    <dgm:cxn modelId="{927892DC-239A-4FB0-821C-AECA33E3A3DB}" type="presParOf" srcId="{A88D13B3-7D38-459D-8D3A-A9D50E74A856}" destId="{6EF95199-2B4A-4CF3-BA6B-A6B55ACE2340}" srcOrd="8" destOrd="0" presId="urn:microsoft.com/office/officeart/2005/8/layout/vList2"/>
    <dgm:cxn modelId="{FA93E904-7094-4A51-A0AE-964795C42679}" type="presParOf" srcId="{A88D13B3-7D38-459D-8D3A-A9D50E74A856}" destId="{042C6AFF-5D71-4AC1-9086-D7B0944FA16B}" srcOrd="9" destOrd="0" presId="urn:microsoft.com/office/officeart/2005/8/layout/vList2"/>
    <dgm:cxn modelId="{8906363A-E442-47E5-B51E-065ECD046BA0}" type="presParOf" srcId="{A88D13B3-7D38-459D-8D3A-A9D50E74A856}" destId="{21E162E3-E2E2-40E5-A813-A9B8065032F9}" srcOrd="10" destOrd="0" presId="urn:microsoft.com/office/officeart/2005/8/layout/vList2"/>
    <dgm:cxn modelId="{23E39226-59FF-4145-AE58-CE8748D30FA6}" type="presParOf" srcId="{A88D13B3-7D38-459D-8D3A-A9D50E74A856}" destId="{78337D3E-B6AF-4D3C-9C7D-0D600C2A99CA}" srcOrd="11" destOrd="0" presId="urn:microsoft.com/office/officeart/2005/8/layout/vList2"/>
    <dgm:cxn modelId="{7BBEACA4-BEB4-453E-B736-6A0DBF496298}" type="presParOf" srcId="{A88D13B3-7D38-459D-8D3A-A9D50E74A856}" destId="{7F9F0CE7-98DC-4497-AA21-EDBB65BBDC85}" srcOrd="12" destOrd="0" presId="urn:microsoft.com/office/officeart/2005/8/layout/vList2"/>
    <dgm:cxn modelId="{A62D9099-1F90-422E-8B24-C4244BD9B9E0}" type="presParOf" srcId="{A88D13B3-7D38-459D-8D3A-A9D50E74A856}" destId="{5CEA7AF2-25A2-450A-A083-7D2F2E97A370}" srcOrd="13" destOrd="0" presId="urn:microsoft.com/office/officeart/2005/8/layout/vList2"/>
    <dgm:cxn modelId="{3E017EE1-8586-41F8-8085-398E631EB3F5}" type="presParOf" srcId="{A88D13B3-7D38-459D-8D3A-A9D50E74A856}" destId="{03155F76-C1BB-4BB6-B9DA-F5626FB589B1}" srcOrd="14" destOrd="0" presId="urn:microsoft.com/office/officeart/2005/8/layout/vList2"/>
    <dgm:cxn modelId="{C7BF644F-EE02-419E-A893-D468CAAD591D}" type="presParOf" srcId="{A88D13B3-7D38-459D-8D3A-A9D50E74A856}" destId="{08BBAAC7-41BD-4814-A93C-AD01374F9843}" srcOrd="15" destOrd="0" presId="urn:microsoft.com/office/officeart/2005/8/layout/vList2"/>
    <dgm:cxn modelId="{B72624C5-3FE1-4B60-AA6B-45E362B92D52}" type="presParOf" srcId="{A88D13B3-7D38-459D-8D3A-A9D50E74A856}" destId="{8E48927F-E070-4627-BD85-37A3AE86E8D1}" srcOrd="16" destOrd="0" presId="urn:microsoft.com/office/officeart/2005/8/layout/vList2"/>
    <dgm:cxn modelId="{33CFCF17-A4E9-429E-AB4E-CA31A41401A1}" type="presParOf" srcId="{A88D13B3-7D38-459D-8D3A-A9D50E74A856}" destId="{423256CB-57F6-4AC8-83E4-0B9AB9026581}" srcOrd="17" destOrd="0" presId="urn:microsoft.com/office/officeart/2005/8/layout/vList2"/>
    <dgm:cxn modelId="{BCFF4147-F4EE-47D4-A013-82A5A5D6C672}" type="presParOf" srcId="{A88D13B3-7D38-459D-8D3A-A9D50E74A856}" destId="{9277F594-6598-45F4-A5EC-93B62964EBBB}" srcOrd="18" destOrd="0" presId="urn:microsoft.com/office/officeart/2005/8/layout/vList2"/>
    <dgm:cxn modelId="{3DA75712-8DEA-48B4-93E3-2D9D53B2BCE0}" type="presParOf" srcId="{A88D13B3-7D38-459D-8D3A-A9D50E74A856}" destId="{93A79838-3067-48CE-B41B-2BE1FBD96168}" srcOrd="19" destOrd="0" presId="urn:microsoft.com/office/officeart/2005/8/layout/vList2"/>
    <dgm:cxn modelId="{3D8407A3-7B99-481E-8376-766EAE093C1A}" type="presParOf" srcId="{A88D13B3-7D38-459D-8D3A-A9D50E74A856}" destId="{29C01B78-8AF1-4EB4-BD95-1302B550FCCD}" srcOrd="20" destOrd="0" presId="urn:microsoft.com/office/officeart/2005/8/layout/vList2"/>
    <dgm:cxn modelId="{2ADD0C2E-0CCE-495B-BD7B-ECE761B27B6D}" type="presParOf" srcId="{A88D13B3-7D38-459D-8D3A-A9D50E74A856}" destId="{DA42B5EF-20BE-42E9-A689-AF44205FCB58}" srcOrd="21" destOrd="0" presId="urn:microsoft.com/office/officeart/2005/8/layout/vList2"/>
    <dgm:cxn modelId="{DC259C86-9020-44D5-85EF-DC90D564E22F}" type="presParOf" srcId="{A88D13B3-7D38-459D-8D3A-A9D50E74A856}" destId="{760C90AD-3046-44AC-ADA0-BA46F01563C9}" srcOrd="22" destOrd="0" presId="urn:microsoft.com/office/officeart/2005/8/layout/vList2"/>
    <dgm:cxn modelId="{A2680425-452F-4C41-9AF9-2C030DD5FC22}" type="presParOf" srcId="{A88D13B3-7D38-459D-8D3A-A9D50E74A856}" destId="{A4A27084-C3FD-4AFD-A2FD-1BFC517CE4EA}" srcOrd="23" destOrd="0" presId="urn:microsoft.com/office/officeart/2005/8/layout/vList2"/>
    <dgm:cxn modelId="{D98B07F6-3CAF-4676-986A-10A3A2E022B6}" type="presParOf" srcId="{A88D13B3-7D38-459D-8D3A-A9D50E74A856}" destId="{37B4793E-6258-4220-B357-8DB26DCDC82B}" srcOrd="24" destOrd="0" presId="urn:microsoft.com/office/officeart/2005/8/layout/vList2"/>
    <dgm:cxn modelId="{D794D755-055A-480B-8119-9C7525B77D6E}" type="presParOf" srcId="{A88D13B3-7D38-459D-8D3A-A9D50E74A856}" destId="{6992559A-0C02-44B3-8360-38BA825F3449}" srcOrd="25" destOrd="0" presId="urn:microsoft.com/office/officeart/2005/8/layout/vList2"/>
    <dgm:cxn modelId="{B93DF5B2-4E6F-4F02-B1A3-ECFC968B324C}" type="presParOf" srcId="{A88D13B3-7D38-459D-8D3A-A9D50E74A856}" destId="{C32A5F33-1B9B-4246-861F-9A0DA086E58D}" srcOrd="2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B8CB14-302D-4C38-8D59-2EAA27EAED65}"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C19CB33-35A5-429B-BCA4-86E757D1DD38}">
      <dgm:prSet phldrT="[Text]"/>
      <dgm:spPr>
        <a:solidFill>
          <a:srgbClr val="0070C0"/>
        </a:solidFill>
      </dgm:spPr>
      <dgm:t>
        <a:bodyPr/>
        <a:lstStyle/>
        <a:p>
          <a:r>
            <a:rPr lang="en-US" dirty="0">
              <a:solidFill>
                <a:schemeClr val="bg1"/>
              </a:solidFill>
            </a:rPr>
            <a:t>Prevention</a:t>
          </a:r>
        </a:p>
      </dgm:t>
    </dgm:pt>
    <dgm:pt modelId="{82E24945-9F50-4A4E-86CC-A59796A6185A}" type="parTrans" cxnId="{C92BA58F-A06F-4A53-9BF5-631ED19D5F5C}">
      <dgm:prSet/>
      <dgm:spPr/>
      <dgm:t>
        <a:bodyPr/>
        <a:lstStyle/>
        <a:p>
          <a:endParaRPr lang="en-US"/>
        </a:p>
      </dgm:t>
    </dgm:pt>
    <dgm:pt modelId="{C332B3F4-B0F3-4CBA-88BF-191534DC6FBE}" type="sibTrans" cxnId="{C92BA58F-A06F-4A53-9BF5-631ED19D5F5C}">
      <dgm:prSet/>
      <dgm:spPr/>
      <dgm:t>
        <a:bodyPr/>
        <a:lstStyle/>
        <a:p>
          <a:endParaRPr lang="en-US"/>
        </a:p>
      </dgm:t>
    </dgm:pt>
    <dgm:pt modelId="{20530EDB-F9AF-411A-9493-D90BDFFEBE9B}">
      <dgm:prSet phldrT="[Text]" custT="1"/>
      <dgm:spPr/>
      <dgm:t>
        <a:bodyPr/>
        <a:lstStyle/>
        <a:p>
          <a:r>
            <a:rPr lang="en-US" sz="1000" dirty="0"/>
            <a:t>Marketing Outreach</a:t>
          </a:r>
        </a:p>
      </dgm:t>
    </dgm:pt>
    <dgm:pt modelId="{073DD257-B047-43F3-BD1D-E2E8018FCFFB}" type="parTrans" cxnId="{CA7D87E5-D425-45A2-8B00-2B3A5F0EF848}">
      <dgm:prSet/>
      <dgm:spPr/>
      <dgm:t>
        <a:bodyPr/>
        <a:lstStyle/>
        <a:p>
          <a:endParaRPr lang="en-US"/>
        </a:p>
      </dgm:t>
    </dgm:pt>
    <dgm:pt modelId="{B89B8B8E-BC1E-4D11-9737-027145268F17}" type="sibTrans" cxnId="{CA7D87E5-D425-45A2-8B00-2B3A5F0EF848}">
      <dgm:prSet/>
      <dgm:spPr/>
      <dgm:t>
        <a:bodyPr/>
        <a:lstStyle/>
        <a:p>
          <a:endParaRPr lang="en-US"/>
        </a:p>
      </dgm:t>
    </dgm:pt>
    <dgm:pt modelId="{F3475E4B-D3F5-4E83-A763-296053979672}">
      <dgm:prSet phldrT="[Text]" custT="1"/>
      <dgm:spPr/>
      <dgm:t>
        <a:bodyPr/>
        <a:lstStyle/>
        <a:p>
          <a:r>
            <a:rPr lang="en-US" sz="1000" dirty="0"/>
            <a:t>Overdose Education</a:t>
          </a:r>
        </a:p>
      </dgm:t>
    </dgm:pt>
    <dgm:pt modelId="{F5448D14-E007-46EE-9F4F-0EBF9CAD9BD1}" type="parTrans" cxnId="{E8EF31DA-8941-4E5E-BC49-B18E4B2B0C89}">
      <dgm:prSet/>
      <dgm:spPr/>
      <dgm:t>
        <a:bodyPr/>
        <a:lstStyle/>
        <a:p>
          <a:endParaRPr lang="en-US"/>
        </a:p>
      </dgm:t>
    </dgm:pt>
    <dgm:pt modelId="{193F5BC7-61E6-4B36-8557-21121072391A}" type="sibTrans" cxnId="{E8EF31DA-8941-4E5E-BC49-B18E4B2B0C89}">
      <dgm:prSet/>
      <dgm:spPr/>
      <dgm:t>
        <a:bodyPr/>
        <a:lstStyle/>
        <a:p>
          <a:endParaRPr lang="en-US"/>
        </a:p>
      </dgm:t>
    </dgm:pt>
    <dgm:pt modelId="{B299622D-9405-46A8-9390-12A31A730D7B}">
      <dgm:prSet phldrT="[Text]"/>
      <dgm:spPr>
        <a:solidFill>
          <a:srgbClr val="0070C0"/>
        </a:solidFill>
      </dgm:spPr>
      <dgm:t>
        <a:bodyPr/>
        <a:lstStyle/>
        <a:p>
          <a:r>
            <a:rPr lang="en-US" dirty="0">
              <a:solidFill>
                <a:schemeClr val="bg1"/>
              </a:solidFill>
            </a:rPr>
            <a:t>Treatment and Recovery</a:t>
          </a:r>
        </a:p>
      </dgm:t>
    </dgm:pt>
    <dgm:pt modelId="{AD0CD296-9458-477C-B36D-99C3F2C13991}" type="parTrans" cxnId="{525F4B1B-984C-412B-A927-BE61D813315C}">
      <dgm:prSet/>
      <dgm:spPr/>
      <dgm:t>
        <a:bodyPr/>
        <a:lstStyle/>
        <a:p>
          <a:endParaRPr lang="en-US"/>
        </a:p>
      </dgm:t>
    </dgm:pt>
    <dgm:pt modelId="{DCEC2210-C535-4852-BF8A-9F69E6DEA92F}" type="sibTrans" cxnId="{525F4B1B-984C-412B-A927-BE61D813315C}">
      <dgm:prSet/>
      <dgm:spPr/>
      <dgm:t>
        <a:bodyPr/>
        <a:lstStyle/>
        <a:p>
          <a:endParaRPr lang="en-US"/>
        </a:p>
      </dgm:t>
    </dgm:pt>
    <dgm:pt modelId="{9DDB745D-A927-41C9-9CF0-5A00D8047167}">
      <dgm:prSet phldrT="[Text]" custT="1"/>
      <dgm:spPr/>
      <dgm:t>
        <a:bodyPr/>
        <a:lstStyle/>
        <a:p>
          <a:r>
            <a:rPr lang="en-US" sz="1000" dirty="0"/>
            <a:t>Expanded Methadone Treatment</a:t>
          </a:r>
        </a:p>
      </dgm:t>
    </dgm:pt>
    <dgm:pt modelId="{69DAE3C7-20DD-48C6-B785-B93D4683A7DE}" type="parTrans" cxnId="{C3B4D6AC-B9B6-4D82-829D-FF6060D5FD66}">
      <dgm:prSet/>
      <dgm:spPr/>
      <dgm:t>
        <a:bodyPr/>
        <a:lstStyle/>
        <a:p>
          <a:endParaRPr lang="en-US"/>
        </a:p>
      </dgm:t>
    </dgm:pt>
    <dgm:pt modelId="{01D1854E-2A2D-4714-98D1-A860B26E1B18}" type="sibTrans" cxnId="{C3B4D6AC-B9B6-4D82-829D-FF6060D5FD66}">
      <dgm:prSet/>
      <dgm:spPr/>
      <dgm:t>
        <a:bodyPr/>
        <a:lstStyle/>
        <a:p>
          <a:endParaRPr lang="en-US"/>
        </a:p>
      </dgm:t>
    </dgm:pt>
    <dgm:pt modelId="{CF842BF4-B0D3-4DFC-AF33-BA16BCBB171D}">
      <dgm:prSet phldrT="[Text]"/>
      <dgm:spPr>
        <a:solidFill>
          <a:srgbClr val="0070C0"/>
        </a:solidFill>
      </dgm:spPr>
      <dgm:t>
        <a:bodyPr/>
        <a:lstStyle/>
        <a:p>
          <a:r>
            <a:rPr lang="en-US" dirty="0">
              <a:solidFill>
                <a:schemeClr val="bg1"/>
              </a:solidFill>
            </a:rPr>
            <a:t>Response</a:t>
          </a:r>
        </a:p>
      </dgm:t>
    </dgm:pt>
    <dgm:pt modelId="{7131AE35-4CA7-480A-AAFD-CD7FD0745B8C}" type="parTrans" cxnId="{C6207FAB-6201-4C9A-805E-E22CB2DC437A}">
      <dgm:prSet/>
      <dgm:spPr/>
      <dgm:t>
        <a:bodyPr/>
        <a:lstStyle/>
        <a:p>
          <a:endParaRPr lang="en-US"/>
        </a:p>
      </dgm:t>
    </dgm:pt>
    <dgm:pt modelId="{6AF2BA41-149C-4281-AF4B-A57A3EF22CFD}" type="sibTrans" cxnId="{C6207FAB-6201-4C9A-805E-E22CB2DC437A}">
      <dgm:prSet/>
      <dgm:spPr/>
      <dgm:t>
        <a:bodyPr/>
        <a:lstStyle/>
        <a:p>
          <a:endParaRPr lang="en-US"/>
        </a:p>
      </dgm:t>
    </dgm:pt>
    <dgm:pt modelId="{0D5074E7-1448-4302-A53C-AC3CA65F6A98}">
      <dgm:prSet phldrT="[Text]" custT="1"/>
      <dgm:spPr/>
      <dgm:t>
        <a:bodyPr/>
        <a:lstStyle/>
        <a:p>
          <a:r>
            <a:rPr lang="en-US" sz="1000" dirty="0"/>
            <a:t>Correctional Facility MAT</a:t>
          </a:r>
        </a:p>
      </dgm:t>
    </dgm:pt>
    <dgm:pt modelId="{3382232F-4058-41A5-9332-C0D0CC9B443B}" type="parTrans" cxnId="{AF14D91E-6E2A-4C49-9F7C-BBFF964C99CC}">
      <dgm:prSet/>
      <dgm:spPr/>
      <dgm:t>
        <a:bodyPr/>
        <a:lstStyle/>
        <a:p>
          <a:endParaRPr lang="en-US"/>
        </a:p>
      </dgm:t>
    </dgm:pt>
    <dgm:pt modelId="{DF4451E1-09DF-4191-9C61-6AF4260D1717}" type="sibTrans" cxnId="{AF14D91E-6E2A-4C49-9F7C-BBFF964C99CC}">
      <dgm:prSet/>
      <dgm:spPr/>
      <dgm:t>
        <a:bodyPr/>
        <a:lstStyle/>
        <a:p>
          <a:endParaRPr lang="en-US"/>
        </a:p>
      </dgm:t>
    </dgm:pt>
    <dgm:pt modelId="{1BF1B925-8CA1-43C4-B46F-4D717A1B1F42}">
      <dgm:prSet phldrT="[Text]" custT="1"/>
      <dgm:spPr/>
      <dgm:t>
        <a:bodyPr/>
        <a:lstStyle/>
        <a:p>
          <a:r>
            <a:rPr lang="en-US" sz="1000" dirty="0"/>
            <a:t>Improved PMP</a:t>
          </a:r>
        </a:p>
      </dgm:t>
    </dgm:pt>
    <dgm:pt modelId="{4A973448-E1A6-4BCF-A52E-BA1A7E25BDDC}" type="parTrans" cxnId="{83FC8300-4F65-482A-8BB0-C676AE6395AF}">
      <dgm:prSet/>
      <dgm:spPr/>
      <dgm:t>
        <a:bodyPr/>
        <a:lstStyle/>
        <a:p>
          <a:endParaRPr lang="en-US"/>
        </a:p>
      </dgm:t>
    </dgm:pt>
    <dgm:pt modelId="{B02FBB74-52A4-4E9F-9B7B-03F1610F327A}" type="sibTrans" cxnId="{83FC8300-4F65-482A-8BB0-C676AE6395AF}">
      <dgm:prSet/>
      <dgm:spPr/>
      <dgm:t>
        <a:bodyPr/>
        <a:lstStyle/>
        <a:p>
          <a:endParaRPr lang="en-US"/>
        </a:p>
      </dgm:t>
    </dgm:pt>
    <dgm:pt modelId="{10E35035-429F-4986-BC47-BD93D39A0C8A}">
      <dgm:prSet phldrT="[Text]" custT="1"/>
      <dgm:spPr/>
      <dgm:t>
        <a:bodyPr/>
        <a:lstStyle/>
        <a:p>
          <a:r>
            <a:rPr lang="en-US" sz="1000" dirty="0"/>
            <a:t>Naloxone Distribution</a:t>
          </a:r>
        </a:p>
      </dgm:t>
    </dgm:pt>
    <dgm:pt modelId="{408E3297-8850-456B-8A94-74703A01066D}" type="parTrans" cxnId="{AAEFA012-FE95-44B1-B871-6310C25A1406}">
      <dgm:prSet/>
      <dgm:spPr/>
      <dgm:t>
        <a:bodyPr/>
        <a:lstStyle/>
        <a:p>
          <a:endParaRPr lang="en-US"/>
        </a:p>
      </dgm:t>
    </dgm:pt>
    <dgm:pt modelId="{A1884100-94CF-4E5D-ABFC-EB40DA0C6F66}" type="sibTrans" cxnId="{AAEFA012-FE95-44B1-B871-6310C25A1406}">
      <dgm:prSet/>
      <dgm:spPr/>
      <dgm:t>
        <a:bodyPr/>
        <a:lstStyle/>
        <a:p>
          <a:endParaRPr lang="en-US"/>
        </a:p>
      </dgm:t>
    </dgm:pt>
    <dgm:pt modelId="{670E969A-7AF2-4045-B3B2-1112DCB4F5DE}">
      <dgm:prSet phldrT="[Text]" custT="1"/>
      <dgm:spPr/>
      <dgm:t>
        <a:bodyPr/>
        <a:lstStyle/>
        <a:p>
          <a:r>
            <a:rPr lang="en-US" sz="1000" baseline="0" dirty="0"/>
            <a:t>Expansion OUD Primary Prevention</a:t>
          </a:r>
        </a:p>
      </dgm:t>
    </dgm:pt>
    <dgm:pt modelId="{004A2FAD-134F-48FA-9129-1404C803F801}" type="parTrans" cxnId="{7797E91A-9F4A-43F7-B57F-DF405544B6D9}">
      <dgm:prSet/>
      <dgm:spPr/>
      <dgm:t>
        <a:bodyPr/>
        <a:lstStyle/>
        <a:p>
          <a:endParaRPr lang="en-US"/>
        </a:p>
      </dgm:t>
    </dgm:pt>
    <dgm:pt modelId="{C7BD9917-329D-425F-A504-9F91C06B3227}" type="sibTrans" cxnId="{7797E91A-9F4A-43F7-B57F-DF405544B6D9}">
      <dgm:prSet/>
      <dgm:spPr/>
      <dgm:t>
        <a:bodyPr/>
        <a:lstStyle/>
        <a:p>
          <a:endParaRPr lang="en-US"/>
        </a:p>
      </dgm:t>
    </dgm:pt>
    <dgm:pt modelId="{B9D75361-F1FD-40B6-ABEB-EC66036713A0}">
      <dgm:prSet phldrT="[Text]" custT="1"/>
      <dgm:spPr/>
      <dgm:t>
        <a:bodyPr/>
        <a:lstStyle/>
        <a:p>
          <a:r>
            <a:rPr lang="en-US" sz="1000" dirty="0"/>
            <a:t>Opioid Crisis Helpline</a:t>
          </a:r>
        </a:p>
      </dgm:t>
    </dgm:pt>
    <dgm:pt modelId="{29FF6B58-8B11-4FBC-84D9-DB486311681E}" type="parTrans" cxnId="{F9B4FBDF-2907-42E8-9DC5-C44629675899}">
      <dgm:prSet/>
      <dgm:spPr/>
      <dgm:t>
        <a:bodyPr/>
        <a:lstStyle/>
        <a:p>
          <a:endParaRPr lang="en-US"/>
        </a:p>
      </dgm:t>
    </dgm:pt>
    <dgm:pt modelId="{00B53C9C-45D9-4FD9-9B19-D59E7A826257}" type="sibTrans" cxnId="{F9B4FBDF-2907-42E8-9DC5-C44629675899}">
      <dgm:prSet/>
      <dgm:spPr/>
      <dgm:t>
        <a:bodyPr/>
        <a:lstStyle/>
        <a:p>
          <a:endParaRPr lang="en-US"/>
        </a:p>
      </dgm:t>
    </dgm:pt>
    <dgm:pt modelId="{63D74BFB-16A0-4B9F-9477-64DC71E5D3A2}">
      <dgm:prSet phldrT="[Text]" custT="1"/>
      <dgm:spPr/>
      <dgm:t>
        <a:bodyPr/>
        <a:lstStyle/>
        <a:p>
          <a:r>
            <a:rPr lang="en-US" sz="1000" dirty="0"/>
            <a:t>Access to MAT - AMAT</a:t>
          </a:r>
        </a:p>
      </dgm:t>
    </dgm:pt>
    <dgm:pt modelId="{0603EE0D-D307-4D4C-A3B5-079BD7AE672C}" type="parTrans" cxnId="{3E59A87F-BA79-4EE2-8003-441F1FDC6098}">
      <dgm:prSet/>
      <dgm:spPr/>
      <dgm:t>
        <a:bodyPr/>
        <a:lstStyle/>
        <a:p>
          <a:endParaRPr lang="en-US"/>
        </a:p>
      </dgm:t>
    </dgm:pt>
    <dgm:pt modelId="{21E96C53-F90D-4D94-84A7-AEDCBB7E3BFF}" type="sibTrans" cxnId="{3E59A87F-BA79-4EE2-8003-441F1FDC6098}">
      <dgm:prSet/>
      <dgm:spPr/>
      <dgm:t>
        <a:bodyPr/>
        <a:lstStyle/>
        <a:p>
          <a:endParaRPr lang="en-US"/>
        </a:p>
      </dgm:t>
    </dgm:pt>
    <dgm:pt modelId="{F928389F-A8B6-4090-B09D-E4AFE588437B}">
      <dgm:prSet phldrT="[Text]" custT="1"/>
      <dgm:spPr/>
      <dgm:t>
        <a:bodyPr/>
        <a:lstStyle/>
        <a:p>
          <a:r>
            <a:rPr lang="en-US" sz="1000" dirty="0"/>
            <a:t>Recovery Homes/Oxford Houses</a:t>
          </a:r>
        </a:p>
      </dgm:t>
    </dgm:pt>
    <dgm:pt modelId="{69087FFA-2790-4056-AC66-726C44901E85}" type="parTrans" cxnId="{CC456BD5-A7F0-4F34-850F-879DEB624C92}">
      <dgm:prSet/>
      <dgm:spPr/>
      <dgm:t>
        <a:bodyPr/>
        <a:lstStyle/>
        <a:p>
          <a:endParaRPr lang="en-US"/>
        </a:p>
      </dgm:t>
    </dgm:pt>
    <dgm:pt modelId="{15E1C88D-0DA3-41CC-BA02-5C93A29A9BED}" type="sibTrans" cxnId="{CC456BD5-A7F0-4F34-850F-879DEB624C92}">
      <dgm:prSet/>
      <dgm:spPr/>
      <dgm:t>
        <a:bodyPr/>
        <a:lstStyle/>
        <a:p>
          <a:endParaRPr lang="en-US"/>
        </a:p>
      </dgm:t>
    </dgm:pt>
    <dgm:pt modelId="{6D714AC3-6E56-41F1-84F8-50059F8ED4DF}">
      <dgm:prSet phldrT="[Text]" custT="1"/>
      <dgm:spPr/>
      <dgm:t>
        <a:bodyPr/>
        <a:lstStyle/>
        <a:p>
          <a:r>
            <a:rPr lang="en-US" sz="1000" dirty="0"/>
            <a:t>Pregnant/Post partum Services</a:t>
          </a:r>
        </a:p>
      </dgm:t>
    </dgm:pt>
    <dgm:pt modelId="{4910AE30-E1B8-4CA2-964A-952F61CE31E8}" type="parTrans" cxnId="{3D672883-5110-4F85-BC1A-C769889EAD46}">
      <dgm:prSet/>
      <dgm:spPr/>
      <dgm:t>
        <a:bodyPr/>
        <a:lstStyle/>
        <a:p>
          <a:endParaRPr lang="en-US"/>
        </a:p>
      </dgm:t>
    </dgm:pt>
    <dgm:pt modelId="{EE50B918-EE24-46E6-AB01-DCA7D1C58E82}" type="sibTrans" cxnId="{3D672883-5110-4F85-BC1A-C769889EAD46}">
      <dgm:prSet/>
      <dgm:spPr/>
      <dgm:t>
        <a:bodyPr/>
        <a:lstStyle/>
        <a:p>
          <a:endParaRPr lang="en-US"/>
        </a:p>
      </dgm:t>
    </dgm:pt>
    <dgm:pt modelId="{EDE6DF73-6475-4B70-980E-E3FB768C2B51}">
      <dgm:prSet phldrT="[Text]" custT="1"/>
      <dgm:spPr/>
      <dgm:t>
        <a:bodyPr/>
        <a:lstStyle/>
        <a:p>
          <a:r>
            <a:rPr lang="en-US" sz="1000" dirty="0"/>
            <a:t>Hospital Warm Hand-off</a:t>
          </a:r>
        </a:p>
      </dgm:t>
    </dgm:pt>
    <dgm:pt modelId="{2E5A6A61-89D9-450C-A8E5-14BDAF88C252}" type="parTrans" cxnId="{62DA5EE2-230A-4F1E-AA73-E1061EC52A89}">
      <dgm:prSet/>
      <dgm:spPr/>
      <dgm:t>
        <a:bodyPr/>
        <a:lstStyle/>
        <a:p>
          <a:endParaRPr lang="en-US"/>
        </a:p>
      </dgm:t>
    </dgm:pt>
    <dgm:pt modelId="{75DAC548-0F24-4139-A14B-AA23D8D0E818}" type="sibTrans" cxnId="{62DA5EE2-230A-4F1E-AA73-E1061EC52A89}">
      <dgm:prSet/>
      <dgm:spPr/>
      <dgm:t>
        <a:bodyPr/>
        <a:lstStyle/>
        <a:p>
          <a:endParaRPr lang="en-US"/>
        </a:p>
      </dgm:t>
    </dgm:pt>
    <dgm:pt modelId="{26055FC6-87B0-425C-A4E2-4255FC5FE165}">
      <dgm:prSet phldrT="[Text]" custT="1"/>
      <dgm:spPr/>
      <dgm:t>
        <a:bodyPr/>
        <a:lstStyle/>
        <a:p>
          <a:r>
            <a:rPr lang="en-US" sz="1000" dirty="0"/>
            <a:t>Residential Stabilization Centers</a:t>
          </a:r>
        </a:p>
      </dgm:t>
    </dgm:pt>
    <dgm:pt modelId="{9C5463D1-3530-4872-9D21-351115989E7C}" type="parTrans" cxnId="{86A389FE-5E1D-4804-8F86-20B8F188BA7E}">
      <dgm:prSet/>
      <dgm:spPr/>
      <dgm:t>
        <a:bodyPr/>
        <a:lstStyle/>
        <a:p>
          <a:endParaRPr lang="en-US"/>
        </a:p>
      </dgm:t>
    </dgm:pt>
    <dgm:pt modelId="{42E203C7-C18A-46E9-A52D-8CABD1C9EAE5}" type="sibTrans" cxnId="{86A389FE-5E1D-4804-8F86-20B8F188BA7E}">
      <dgm:prSet/>
      <dgm:spPr/>
      <dgm:t>
        <a:bodyPr/>
        <a:lstStyle/>
        <a:p>
          <a:endParaRPr lang="en-US"/>
        </a:p>
      </dgm:t>
    </dgm:pt>
    <dgm:pt modelId="{C36BA070-70A4-4D9A-95D8-EFE904E326EA}">
      <dgm:prSet phldrT="[Text]" custT="1"/>
      <dgm:spPr/>
      <dgm:t>
        <a:bodyPr/>
        <a:lstStyle/>
        <a:p>
          <a:r>
            <a:rPr lang="en-US" sz="1000" dirty="0"/>
            <a:t>Pregnant/Post partum </a:t>
          </a:r>
        </a:p>
      </dgm:t>
    </dgm:pt>
    <dgm:pt modelId="{9E6E0ACD-BB2D-453E-9FEC-97B545E7EE74}" type="parTrans" cxnId="{1F4224BA-CED7-4793-B819-5ECA53EE2296}">
      <dgm:prSet/>
      <dgm:spPr/>
      <dgm:t>
        <a:bodyPr/>
        <a:lstStyle/>
        <a:p>
          <a:endParaRPr lang="en-US"/>
        </a:p>
      </dgm:t>
    </dgm:pt>
    <dgm:pt modelId="{D0BE6942-7A9A-44A4-96C2-8D4E836E81C6}" type="sibTrans" cxnId="{1F4224BA-CED7-4793-B819-5ECA53EE2296}">
      <dgm:prSet/>
      <dgm:spPr/>
      <dgm:t>
        <a:bodyPr/>
        <a:lstStyle/>
        <a:p>
          <a:endParaRPr lang="en-US"/>
        </a:p>
      </dgm:t>
    </dgm:pt>
    <dgm:pt modelId="{5AAC02C4-552F-464F-B531-5DEFEC1ECDE4}">
      <dgm:prSet phldrT="[Text]" custT="1"/>
      <dgm:spPr/>
      <dgm:t>
        <a:bodyPr/>
        <a:lstStyle/>
        <a:p>
          <a:r>
            <a:rPr lang="en-US" sz="1000" dirty="0"/>
            <a:t>Community Based Outreach/Linkage</a:t>
          </a:r>
        </a:p>
      </dgm:t>
    </dgm:pt>
    <dgm:pt modelId="{DEF3226D-485A-44A0-B8C1-1557910A8668}" type="parTrans" cxnId="{8E8A7F0D-DC7A-4184-A696-177613B31471}">
      <dgm:prSet/>
      <dgm:spPr/>
      <dgm:t>
        <a:bodyPr/>
        <a:lstStyle/>
        <a:p>
          <a:endParaRPr lang="en-US"/>
        </a:p>
      </dgm:t>
    </dgm:pt>
    <dgm:pt modelId="{5870BB32-1210-4ED7-8AC6-387BEEB004EC}" type="sibTrans" cxnId="{8E8A7F0D-DC7A-4184-A696-177613B31471}">
      <dgm:prSet/>
      <dgm:spPr/>
      <dgm:t>
        <a:bodyPr/>
        <a:lstStyle/>
        <a:p>
          <a:endParaRPr lang="en-US"/>
        </a:p>
      </dgm:t>
    </dgm:pt>
    <dgm:pt modelId="{9C641B08-5CC5-48A6-9774-0224F8D4EBDF}">
      <dgm:prSet phldrT="[Text]" custT="1"/>
      <dgm:spPr/>
      <dgm:t>
        <a:bodyPr/>
        <a:lstStyle/>
        <a:p>
          <a:r>
            <a:rPr lang="en-US" sz="1000" dirty="0"/>
            <a:t>Tech Assistance for MAT Providers</a:t>
          </a:r>
        </a:p>
      </dgm:t>
    </dgm:pt>
    <dgm:pt modelId="{92A65E6A-1915-4D5F-AA5E-CED92C4BAFFE}" type="parTrans" cxnId="{35969C85-1114-40DD-8A89-9D765E1AFD84}">
      <dgm:prSet/>
      <dgm:spPr/>
      <dgm:t>
        <a:bodyPr/>
        <a:lstStyle/>
        <a:p>
          <a:endParaRPr lang="en-US"/>
        </a:p>
      </dgm:t>
    </dgm:pt>
    <dgm:pt modelId="{6BC5C5E8-7F2C-4A6C-8821-6FE239F20CE1}" type="sibTrans" cxnId="{35969C85-1114-40DD-8A89-9D765E1AFD84}">
      <dgm:prSet/>
      <dgm:spPr/>
      <dgm:t>
        <a:bodyPr/>
        <a:lstStyle/>
        <a:p>
          <a:endParaRPr lang="en-US"/>
        </a:p>
      </dgm:t>
    </dgm:pt>
    <dgm:pt modelId="{22BA8D1C-4850-41BB-942B-1120127B8E68}">
      <dgm:prSet phldrT="[Text]" custT="1"/>
      <dgm:spPr/>
      <dgm:t>
        <a:bodyPr/>
        <a:lstStyle/>
        <a:p>
          <a:r>
            <a:rPr lang="en-US" sz="1000" dirty="0"/>
            <a:t>                                              </a:t>
          </a:r>
        </a:p>
        <a:p>
          <a:r>
            <a:rPr lang="en-US" sz="1000" dirty="0"/>
            <a:t>Digital Toolkit</a:t>
          </a:r>
        </a:p>
        <a:p>
          <a:endParaRPr lang="en-US" sz="1000" dirty="0"/>
        </a:p>
      </dgm:t>
    </dgm:pt>
    <dgm:pt modelId="{AE4263E4-81D8-40A0-B26C-BE73A420EAD3}" type="sibTrans" cxnId="{5D3479E5-6FE1-4385-8308-7F7ADFF0685B}">
      <dgm:prSet/>
      <dgm:spPr/>
      <dgm:t>
        <a:bodyPr/>
        <a:lstStyle/>
        <a:p>
          <a:endParaRPr lang="en-US"/>
        </a:p>
      </dgm:t>
    </dgm:pt>
    <dgm:pt modelId="{19121D2A-CA4C-4DC9-9004-920709F24FBE}" type="parTrans" cxnId="{5D3479E5-6FE1-4385-8308-7F7ADFF0685B}">
      <dgm:prSet/>
      <dgm:spPr/>
      <dgm:t>
        <a:bodyPr/>
        <a:lstStyle/>
        <a:p>
          <a:endParaRPr lang="en-US"/>
        </a:p>
      </dgm:t>
    </dgm:pt>
    <dgm:pt modelId="{94393194-A9FF-4D87-88A9-B5F7912EFA81}" type="pres">
      <dgm:prSet presAssocID="{D0B8CB14-302D-4C38-8D59-2EAA27EAED65}" presName="theList" presStyleCnt="0">
        <dgm:presLayoutVars>
          <dgm:dir/>
          <dgm:animLvl val="lvl"/>
          <dgm:resizeHandles val="exact"/>
        </dgm:presLayoutVars>
      </dgm:prSet>
      <dgm:spPr/>
      <dgm:t>
        <a:bodyPr/>
        <a:lstStyle/>
        <a:p>
          <a:endParaRPr lang="en-US"/>
        </a:p>
      </dgm:t>
    </dgm:pt>
    <dgm:pt modelId="{71991523-B430-4EC2-8A18-5C2DE81E3F9E}" type="pres">
      <dgm:prSet presAssocID="{FC19CB33-35A5-429B-BCA4-86E757D1DD38}" presName="compNode" presStyleCnt="0"/>
      <dgm:spPr/>
    </dgm:pt>
    <dgm:pt modelId="{2ED94E2B-FA82-42D7-ACC7-9EB1C20EE07B}" type="pres">
      <dgm:prSet presAssocID="{FC19CB33-35A5-429B-BCA4-86E757D1DD38}" presName="aNode" presStyleLbl="bgShp" presStyleIdx="0" presStyleCnt="3" custScaleX="112503" custLinFactNeighborX="2895"/>
      <dgm:spPr/>
      <dgm:t>
        <a:bodyPr/>
        <a:lstStyle/>
        <a:p>
          <a:endParaRPr lang="en-US"/>
        </a:p>
      </dgm:t>
    </dgm:pt>
    <dgm:pt modelId="{CEA73F67-BBD2-4E87-9B7E-69FC9419E824}" type="pres">
      <dgm:prSet presAssocID="{FC19CB33-35A5-429B-BCA4-86E757D1DD38}" presName="textNode" presStyleLbl="bgShp" presStyleIdx="0" presStyleCnt="3"/>
      <dgm:spPr/>
      <dgm:t>
        <a:bodyPr/>
        <a:lstStyle/>
        <a:p>
          <a:endParaRPr lang="en-US"/>
        </a:p>
      </dgm:t>
    </dgm:pt>
    <dgm:pt modelId="{3F5117D8-5F47-4FF1-A88B-7401977D18E2}" type="pres">
      <dgm:prSet presAssocID="{FC19CB33-35A5-429B-BCA4-86E757D1DD38}" presName="compChildNode" presStyleCnt="0"/>
      <dgm:spPr/>
    </dgm:pt>
    <dgm:pt modelId="{A4EEF234-507C-4014-AC19-4CC61B644259}" type="pres">
      <dgm:prSet presAssocID="{FC19CB33-35A5-429B-BCA4-86E757D1DD38}" presName="theInnerList" presStyleCnt="0"/>
      <dgm:spPr/>
    </dgm:pt>
    <dgm:pt modelId="{BE2667B0-211B-468B-AE54-7547A2D0DC22}" type="pres">
      <dgm:prSet presAssocID="{B9D75361-F1FD-40B6-ABEB-EC66036713A0}" presName="childNode" presStyleLbl="node1" presStyleIdx="0" presStyleCnt="17">
        <dgm:presLayoutVars>
          <dgm:bulletEnabled val="1"/>
        </dgm:presLayoutVars>
      </dgm:prSet>
      <dgm:spPr/>
      <dgm:t>
        <a:bodyPr/>
        <a:lstStyle/>
        <a:p>
          <a:endParaRPr lang="en-US"/>
        </a:p>
      </dgm:t>
    </dgm:pt>
    <dgm:pt modelId="{BDBA3A9F-9E9E-4B24-8E42-BD3D03C7B648}" type="pres">
      <dgm:prSet presAssocID="{B9D75361-F1FD-40B6-ABEB-EC66036713A0}" presName="aSpace2" presStyleCnt="0"/>
      <dgm:spPr/>
    </dgm:pt>
    <dgm:pt modelId="{F8B4F12D-AFD9-4BFD-BEC9-9AD91867B601}" type="pres">
      <dgm:prSet presAssocID="{20530EDB-F9AF-411A-9493-D90BDFFEBE9B}" presName="childNode" presStyleLbl="node1" presStyleIdx="1" presStyleCnt="17" custLinFactNeighborX="505" custLinFactNeighborY="-7698">
        <dgm:presLayoutVars>
          <dgm:bulletEnabled val="1"/>
        </dgm:presLayoutVars>
      </dgm:prSet>
      <dgm:spPr/>
      <dgm:t>
        <a:bodyPr/>
        <a:lstStyle/>
        <a:p>
          <a:endParaRPr lang="en-US"/>
        </a:p>
      </dgm:t>
    </dgm:pt>
    <dgm:pt modelId="{512FE792-245A-469D-8F15-167CE88458BD}" type="pres">
      <dgm:prSet presAssocID="{20530EDB-F9AF-411A-9493-D90BDFFEBE9B}" presName="aSpace2" presStyleCnt="0"/>
      <dgm:spPr/>
    </dgm:pt>
    <dgm:pt modelId="{122F71A6-C227-4D87-8618-80B6AD441B72}" type="pres">
      <dgm:prSet presAssocID="{F3475E4B-D3F5-4E83-A763-296053979672}" presName="childNode" presStyleLbl="node1" presStyleIdx="2" presStyleCnt="17">
        <dgm:presLayoutVars>
          <dgm:bulletEnabled val="1"/>
        </dgm:presLayoutVars>
      </dgm:prSet>
      <dgm:spPr/>
      <dgm:t>
        <a:bodyPr/>
        <a:lstStyle/>
        <a:p>
          <a:endParaRPr lang="en-US"/>
        </a:p>
      </dgm:t>
    </dgm:pt>
    <dgm:pt modelId="{05C31FA7-9317-4903-8915-1B718B1DB91A}" type="pres">
      <dgm:prSet presAssocID="{F3475E4B-D3F5-4E83-A763-296053979672}" presName="aSpace2" presStyleCnt="0"/>
      <dgm:spPr/>
    </dgm:pt>
    <dgm:pt modelId="{7EEF0846-9F66-42B9-B8CD-01C868858EB8}" type="pres">
      <dgm:prSet presAssocID="{10E35035-429F-4986-BC47-BD93D39A0C8A}" presName="childNode" presStyleLbl="node1" presStyleIdx="3" presStyleCnt="17">
        <dgm:presLayoutVars>
          <dgm:bulletEnabled val="1"/>
        </dgm:presLayoutVars>
      </dgm:prSet>
      <dgm:spPr/>
      <dgm:t>
        <a:bodyPr/>
        <a:lstStyle/>
        <a:p>
          <a:endParaRPr lang="en-US"/>
        </a:p>
      </dgm:t>
    </dgm:pt>
    <dgm:pt modelId="{D94B5055-B9D8-4B37-9FB0-A5CC4810D837}" type="pres">
      <dgm:prSet presAssocID="{10E35035-429F-4986-BC47-BD93D39A0C8A}" presName="aSpace2" presStyleCnt="0"/>
      <dgm:spPr/>
    </dgm:pt>
    <dgm:pt modelId="{CD42E393-A4C1-4F27-ACF1-0EE0A89CD708}" type="pres">
      <dgm:prSet presAssocID="{670E969A-7AF2-4045-B3B2-1112DCB4F5DE}" presName="childNode" presStyleLbl="node1" presStyleIdx="4" presStyleCnt="17">
        <dgm:presLayoutVars>
          <dgm:bulletEnabled val="1"/>
        </dgm:presLayoutVars>
      </dgm:prSet>
      <dgm:spPr/>
      <dgm:t>
        <a:bodyPr/>
        <a:lstStyle/>
        <a:p>
          <a:endParaRPr lang="en-US"/>
        </a:p>
      </dgm:t>
    </dgm:pt>
    <dgm:pt modelId="{8EB4F4A8-F86D-4092-8EC5-D43FEA965000}" type="pres">
      <dgm:prSet presAssocID="{FC19CB33-35A5-429B-BCA4-86E757D1DD38}" presName="aSpace" presStyleCnt="0"/>
      <dgm:spPr/>
    </dgm:pt>
    <dgm:pt modelId="{5000B86F-CB8F-4A9F-8505-ADD41F60726D}" type="pres">
      <dgm:prSet presAssocID="{B299622D-9405-46A8-9390-12A31A730D7B}" presName="compNode" presStyleCnt="0"/>
      <dgm:spPr/>
    </dgm:pt>
    <dgm:pt modelId="{245EAE37-EE59-4D55-A4DE-CFA8F4DE515F}" type="pres">
      <dgm:prSet presAssocID="{B299622D-9405-46A8-9390-12A31A730D7B}" presName="aNode" presStyleLbl="bgShp" presStyleIdx="1" presStyleCnt="3" custScaleX="115539" custLinFactNeighborX="2960"/>
      <dgm:spPr/>
      <dgm:t>
        <a:bodyPr/>
        <a:lstStyle/>
        <a:p>
          <a:endParaRPr lang="en-US"/>
        </a:p>
      </dgm:t>
    </dgm:pt>
    <dgm:pt modelId="{9E3A4FAD-A9B0-4818-BA1D-5CF63B65200B}" type="pres">
      <dgm:prSet presAssocID="{B299622D-9405-46A8-9390-12A31A730D7B}" presName="textNode" presStyleLbl="bgShp" presStyleIdx="1" presStyleCnt="3"/>
      <dgm:spPr/>
      <dgm:t>
        <a:bodyPr/>
        <a:lstStyle/>
        <a:p>
          <a:endParaRPr lang="en-US"/>
        </a:p>
      </dgm:t>
    </dgm:pt>
    <dgm:pt modelId="{8BF560F6-DD2D-4EE3-880D-87EE21099073}" type="pres">
      <dgm:prSet presAssocID="{B299622D-9405-46A8-9390-12A31A730D7B}" presName="compChildNode" presStyleCnt="0"/>
      <dgm:spPr/>
    </dgm:pt>
    <dgm:pt modelId="{3BA9AEDD-EBED-4A63-BEC0-DEADC3D3E158}" type="pres">
      <dgm:prSet presAssocID="{B299622D-9405-46A8-9390-12A31A730D7B}" presName="theInnerList" presStyleCnt="0"/>
      <dgm:spPr/>
    </dgm:pt>
    <dgm:pt modelId="{03B526D9-D519-4A50-BA83-0D1C874DE59D}" type="pres">
      <dgm:prSet presAssocID="{9DDB745D-A927-41C9-9CF0-5A00D8047167}" presName="childNode" presStyleLbl="node1" presStyleIdx="5" presStyleCnt="17">
        <dgm:presLayoutVars>
          <dgm:bulletEnabled val="1"/>
        </dgm:presLayoutVars>
      </dgm:prSet>
      <dgm:spPr/>
      <dgm:t>
        <a:bodyPr/>
        <a:lstStyle/>
        <a:p>
          <a:endParaRPr lang="en-US"/>
        </a:p>
      </dgm:t>
    </dgm:pt>
    <dgm:pt modelId="{6818554D-B3CC-43E6-A64A-BA5C73E66050}" type="pres">
      <dgm:prSet presAssocID="{9DDB745D-A927-41C9-9CF0-5A00D8047167}" presName="aSpace2" presStyleCnt="0"/>
      <dgm:spPr/>
    </dgm:pt>
    <dgm:pt modelId="{E95B7444-88C0-400D-8188-76EED3E78B00}" type="pres">
      <dgm:prSet presAssocID="{63D74BFB-16A0-4B9F-9477-64DC71E5D3A2}" presName="childNode" presStyleLbl="node1" presStyleIdx="6" presStyleCnt="17">
        <dgm:presLayoutVars>
          <dgm:bulletEnabled val="1"/>
        </dgm:presLayoutVars>
      </dgm:prSet>
      <dgm:spPr/>
      <dgm:t>
        <a:bodyPr/>
        <a:lstStyle/>
        <a:p>
          <a:endParaRPr lang="en-US"/>
        </a:p>
      </dgm:t>
    </dgm:pt>
    <dgm:pt modelId="{864CEA3F-8ACE-4676-AEAB-48F5DDF78A3D}" type="pres">
      <dgm:prSet presAssocID="{63D74BFB-16A0-4B9F-9477-64DC71E5D3A2}" presName="aSpace2" presStyleCnt="0"/>
      <dgm:spPr/>
    </dgm:pt>
    <dgm:pt modelId="{1FE7498C-B440-4996-923B-C1A0EE6E9F88}" type="pres">
      <dgm:prSet presAssocID="{F928389F-A8B6-4090-B09D-E4AFE588437B}" presName="childNode" presStyleLbl="node1" presStyleIdx="7" presStyleCnt="17">
        <dgm:presLayoutVars>
          <dgm:bulletEnabled val="1"/>
        </dgm:presLayoutVars>
      </dgm:prSet>
      <dgm:spPr/>
      <dgm:t>
        <a:bodyPr/>
        <a:lstStyle/>
        <a:p>
          <a:endParaRPr lang="en-US"/>
        </a:p>
      </dgm:t>
    </dgm:pt>
    <dgm:pt modelId="{16F0E3E5-F60A-4855-A64F-7F68DFB82CBA}" type="pres">
      <dgm:prSet presAssocID="{F928389F-A8B6-4090-B09D-E4AFE588437B}" presName="aSpace2" presStyleCnt="0"/>
      <dgm:spPr/>
    </dgm:pt>
    <dgm:pt modelId="{6631232F-53B2-4026-A5B2-FB339AAE1418}" type="pres">
      <dgm:prSet presAssocID="{6D714AC3-6E56-41F1-84F8-50059F8ED4DF}" presName="childNode" presStyleLbl="node1" presStyleIdx="8" presStyleCnt="17">
        <dgm:presLayoutVars>
          <dgm:bulletEnabled val="1"/>
        </dgm:presLayoutVars>
      </dgm:prSet>
      <dgm:spPr/>
      <dgm:t>
        <a:bodyPr/>
        <a:lstStyle/>
        <a:p>
          <a:endParaRPr lang="en-US"/>
        </a:p>
      </dgm:t>
    </dgm:pt>
    <dgm:pt modelId="{BBFA75E6-CDB2-4CF0-88A9-1843F65C9608}" type="pres">
      <dgm:prSet presAssocID="{6D714AC3-6E56-41F1-84F8-50059F8ED4DF}" presName="aSpace2" presStyleCnt="0"/>
      <dgm:spPr/>
    </dgm:pt>
    <dgm:pt modelId="{8895EF1F-EF7C-4B94-9C41-534E77E5A078}" type="pres">
      <dgm:prSet presAssocID="{EDE6DF73-6475-4B70-980E-E3FB768C2B51}" presName="childNode" presStyleLbl="node1" presStyleIdx="9" presStyleCnt="17">
        <dgm:presLayoutVars>
          <dgm:bulletEnabled val="1"/>
        </dgm:presLayoutVars>
      </dgm:prSet>
      <dgm:spPr/>
      <dgm:t>
        <a:bodyPr/>
        <a:lstStyle/>
        <a:p>
          <a:endParaRPr lang="en-US"/>
        </a:p>
      </dgm:t>
    </dgm:pt>
    <dgm:pt modelId="{100D0F30-DDC7-446E-89CC-294044AA08D3}" type="pres">
      <dgm:prSet presAssocID="{EDE6DF73-6475-4B70-980E-E3FB768C2B51}" presName="aSpace2" presStyleCnt="0"/>
      <dgm:spPr/>
    </dgm:pt>
    <dgm:pt modelId="{FD9EA9EE-03C7-4EFB-9B07-0B9A88DB2E27}" type="pres">
      <dgm:prSet presAssocID="{26055FC6-87B0-425C-A4E2-4255FC5FE165}" presName="childNode" presStyleLbl="node1" presStyleIdx="10" presStyleCnt="17">
        <dgm:presLayoutVars>
          <dgm:bulletEnabled val="1"/>
        </dgm:presLayoutVars>
      </dgm:prSet>
      <dgm:spPr/>
      <dgm:t>
        <a:bodyPr/>
        <a:lstStyle/>
        <a:p>
          <a:endParaRPr lang="en-US"/>
        </a:p>
      </dgm:t>
    </dgm:pt>
    <dgm:pt modelId="{D75C83EB-2556-4390-A59D-FCC95E81A4BE}" type="pres">
      <dgm:prSet presAssocID="{B299622D-9405-46A8-9390-12A31A730D7B}" presName="aSpace" presStyleCnt="0"/>
      <dgm:spPr/>
    </dgm:pt>
    <dgm:pt modelId="{83D79126-709B-45CF-A22D-A8B55943C595}" type="pres">
      <dgm:prSet presAssocID="{CF842BF4-B0D3-4DFC-AF33-BA16BCBB171D}" presName="compNode" presStyleCnt="0"/>
      <dgm:spPr/>
    </dgm:pt>
    <dgm:pt modelId="{F791C9E4-CD4A-463B-BC69-CDB2D53A4749}" type="pres">
      <dgm:prSet presAssocID="{CF842BF4-B0D3-4DFC-AF33-BA16BCBB171D}" presName="aNode" presStyleLbl="bgShp" presStyleIdx="2" presStyleCnt="3" custScaleX="114711" custScaleY="99608" custLinFactNeighborX="442"/>
      <dgm:spPr/>
      <dgm:t>
        <a:bodyPr/>
        <a:lstStyle/>
        <a:p>
          <a:endParaRPr lang="en-US"/>
        </a:p>
      </dgm:t>
    </dgm:pt>
    <dgm:pt modelId="{FF452260-47A6-42DF-BA92-06E7FC835944}" type="pres">
      <dgm:prSet presAssocID="{CF842BF4-B0D3-4DFC-AF33-BA16BCBB171D}" presName="textNode" presStyleLbl="bgShp" presStyleIdx="2" presStyleCnt="3"/>
      <dgm:spPr/>
      <dgm:t>
        <a:bodyPr/>
        <a:lstStyle/>
        <a:p>
          <a:endParaRPr lang="en-US"/>
        </a:p>
      </dgm:t>
    </dgm:pt>
    <dgm:pt modelId="{B37EBD35-BA68-4015-A257-A803898AC6F7}" type="pres">
      <dgm:prSet presAssocID="{CF842BF4-B0D3-4DFC-AF33-BA16BCBB171D}" presName="compChildNode" presStyleCnt="0"/>
      <dgm:spPr/>
    </dgm:pt>
    <dgm:pt modelId="{887FA31E-0492-4932-97BB-0796C7F85925}" type="pres">
      <dgm:prSet presAssocID="{CF842BF4-B0D3-4DFC-AF33-BA16BCBB171D}" presName="theInnerList" presStyleCnt="0"/>
      <dgm:spPr/>
    </dgm:pt>
    <dgm:pt modelId="{DD19F65F-EF6F-497C-ADA9-EF0E9DE7E56E}" type="pres">
      <dgm:prSet presAssocID="{0D5074E7-1448-4302-A53C-AC3CA65F6A98}" presName="childNode" presStyleLbl="node1" presStyleIdx="11" presStyleCnt="17">
        <dgm:presLayoutVars>
          <dgm:bulletEnabled val="1"/>
        </dgm:presLayoutVars>
      </dgm:prSet>
      <dgm:spPr/>
      <dgm:t>
        <a:bodyPr/>
        <a:lstStyle/>
        <a:p>
          <a:endParaRPr lang="en-US"/>
        </a:p>
      </dgm:t>
    </dgm:pt>
    <dgm:pt modelId="{759421E6-6EFD-4F08-8C4F-B12E6CA4BB9B}" type="pres">
      <dgm:prSet presAssocID="{0D5074E7-1448-4302-A53C-AC3CA65F6A98}" presName="aSpace2" presStyleCnt="0"/>
      <dgm:spPr/>
    </dgm:pt>
    <dgm:pt modelId="{CBDCF7D7-BA9F-4097-9793-B733FACA09D7}" type="pres">
      <dgm:prSet presAssocID="{C36BA070-70A4-4D9A-95D8-EFE904E326EA}" presName="childNode" presStyleLbl="node1" presStyleIdx="12" presStyleCnt="17">
        <dgm:presLayoutVars>
          <dgm:bulletEnabled val="1"/>
        </dgm:presLayoutVars>
      </dgm:prSet>
      <dgm:spPr/>
      <dgm:t>
        <a:bodyPr/>
        <a:lstStyle/>
        <a:p>
          <a:endParaRPr lang="en-US"/>
        </a:p>
      </dgm:t>
    </dgm:pt>
    <dgm:pt modelId="{995911A2-F10D-4972-A792-6297F8D4740C}" type="pres">
      <dgm:prSet presAssocID="{C36BA070-70A4-4D9A-95D8-EFE904E326EA}" presName="aSpace2" presStyleCnt="0"/>
      <dgm:spPr/>
    </dgm:pt>
    <dgm:pt modelId="{BA31582C-7019-4D9C-A171-2C9433E32CF0}" type="pres">
      <dgm:prSet presAssocID="{5AAC02C4-552F-464F-B531-5DEFEC1ECDE4}" presName="childNode" presStyleLbl="node1" presStyleIdx="13" presStyleCnt="17">
        <dgm:presLayoutVars>
          <dgm:bulletEnabled val="1"/>
        </dgm:presLayoutVars>
      </dgm:prSet>
      <dgm:spPr/>
      <dgm:t>
        <a:bodyPr/>
        <a:lstStyle/>
        <a:p>
          <a:endParaRPr lang="en-US"/>
        </a:p>
      </dgm:t>
    </dgm:pt>
    <dgm:pt modelId="{A2ECE8B6-F1E5-48FA-A044-510767CBEF6D}" type="pres">
      <dgm:prSet presAssocID="{5AAC02C4-552F-464F-B531-5DEFEC1ECDE4}" presName="aSpace2" presStyleCnt="0"/>
      <dgm:spPr/>
    </dgm:pt>
    <dgm:pt modelId="{5401C215-E5E5-4DA7-968A-F15B7BE19C92}" type="pres">
      <dgm:prSet presAssocID="{9C641B08-5CC5-48A6-9774-0224F8D4EBDF}" presName="childNode" presStyleLbl="node1" presStyleIdx="14" presStyleCnt="17">
        <dgm:presLayoutVars>
          <dgm:bulletEnabled val="1"/>
        </dgm:presLayoutVars>
      </dgm:prSet>
      <dgm:spPr/>
      <dgm:t>
        <a:bodyPr/>
        <a:lstStyle/>
        <a:p>
          <a:endParaRPr lang="en-US"/>
        </a:p>
      </dgm:t>
    </dgm:pt>
    <dgm:pt modelId="{A901BEED-D1A0-4123-8A08-F5D7F392C929}" type="pres">
      <dgm:prSet presAssocID="{9C641B08-5CC5-48A6-9774-0224F8D4EBDF}" presName="aSpace2" presStyleCnt="0"/>
      <dgm:spPr/>
    </dgm:pt>
    <dgm:pt modelId="{547C28BF-8D5F-491A-8056-785EC7D1A803}" type="pres">
      <dgm:prSet presAssocID="{22BA8D1C-4850-41BB-942B-1120127B8E68}" presName="childNode" presStyleLbl="node1" presStyleIdx="15" presStyleCnt="17">
        <dgm:presLayoutVars>
          <dgm:bulletEnabled val="1"/>
        </dgm:presLayoutVars>
      </dgm:prSet>
      <dgm:spPr/>
      <dgm:t>
        <a:bodyPr/>
        <a:lstStyle/>
        <a:p>
          <a:endParaRPr lang="en-US"/>
        </a:p>
      </dgm:t>
    </dgm:pt>
    <dgm:pt modelId="{501FA0C5-2CFF-427C-8B3D-9C107253A4D2}" type="pres">
      <dgm:prSet presAssocID="{22BA8D1C-4850-41BB-942B-1120127B8E68}" presName="aSpace2" presStyleCnt="0"/>
      <dgm:spPr/>
    </dgm:pt>
    <dgm:pt modelId="{7F30D917-7D71-4CA2-ADA0-20B2D06FC423}" type="pres">
      <dgm:prSet presAssocID="{1BF1B925-8CA1-43C4-B46F-4D717A1B1F42}" presName="childNode" presStyleLbl="node1" presStyleIdx="16" presStyleCnt="17">
        <dgm:presLayoutVars>
          <dgm:bulletEnabled val="1"/>
        </dgm:presLayoutVars>
      </dgm:prSet>
      <dgm:spPr/>
      <dgm:t>
        <a:bodyPr/>
        <a:lstStyle/>
        <a:p>
          <a:endParaRPr lang="en-US"/>
        </a:p>
      </dgm:t>
    </dgm:pt>
  </dgm:ptLst>
  <dgm:cxnLst>
    <dgm:cxn modelId="{7797E91A-9F4A-43F7-B57F-DF405544B6D9}" srcId="{FC19CB33-35A5-429B-BCA4-86E757D1DD38}" destId="{670E969A-7AF2-4045-B3B2-1112DCB4F5DE}" srcOrd="4" destOrd="0" parTransId="{004A2FAD-134F-48FA-9129-1404C803F801}" sibTransId="{C7BD9917-329D-425F-A504-9F91C06B3227}"/>
    <dgm:cxn modelId="{AAEFA012-FE95-44B1-B871-6310C25A1406}" srcId="{FC19CB33-35A5-429B-BCA4-86E757D1DD38}" destId="{10E35035-429F-4986-BC47-BD93D39A0C8A}" srcOrd="3" destOrd="0" parTransId="{408E3297-8850-456B-8A94-74703A01066D}" sibTransId="{A1884100-94CF-4E5D-ABFC-EB40DA0C6F66}"/>
    <dgm:cxn modelId="{74368FD2-B538-4485-86C7-C9CD31C4A20D}" type="presOf" srcId="{10E35035-429F-4986-BC47-BD93D39A0C8A}" destId="{7EEF0846-9F66-42B9-B8CD-01C868858EB8}" srcOrd="0" destOrd="0" presId="urn:microsoft.com/office/officeart/2005/8/layout/lProcess2"/>
    <dgm:cxn modelId="{1819BCEE-7CA8-4BB2-8A51-AF7E76EAFBA5}" type="presOf" srcId="{F3475E4B-D3F5-4E83-A763-296053979672}" destId="{122F71A6-C227-4D87-8618-80B6AD441B72}" srcOrd="0" destOrd="0" presId="urn:microsoft.com/office/officeart/2005/8/layout/lProcess2"/>
    <dgm:cxn modelId="{3D672883-5110-4F85-BC1A-C769889EAD46}" srcId="{B299622D-9405-46A8-9390-12A31A730D7B}" destId="{6D714AC3-6E56-41F1-84F8-50059F8ED4DF}" srcOrd="3" destOrd="0" parTransId="{4910AE30-E1B8-4CA2-964A-952F61CE31E8}" sibTransId="{EE50B918-EE24-46E6-AB01-DCA7D1C58E82}"/>
    <dgm:cxn modelId="{1FD765EC-E883-49D9-9706-C610C820B88A}" type="presOf" srcId="{B9D75361-F1FD-40B6-ABEB-EC66036713A0}" destId="{BE2667B0-211B-468B-AE54-7547A2D0DC22}" srcOrd="0" destOrd="0" presId="urn:microsoft.com/office/officeart/2005/8/layout/lProcess2"/>
    <dgm:cxn modelId="{335B742A-7233-4B47-991F-FD2BD747AC4C}" type="presOf" srcId="{6D714AC3-6E56-41F1-84F8-50059F8ED4DF}" destId="{6631232F-53B2-4026-A5B2-FB339AAE1418}" srcOrd="0" destOrd="0" presId="urn:microsoft.com/office/officeart/2005/8/layout/lProcess2"/>
    <dgm:cxn modelId="{AF14D91E-6E2A-4C49-9F7C-BBFF964C99CC}" srcId="{CF842BF4-B0D3-4DFC-AF33-BA16BCBB171D}" destId="{0D5074E7-1448-4302-A53C-AC3CA65F6A98}" srcOrd="0" destOrd="0" parTransId="{3382232F-4058-41A5-9332-C0D0CC9B443B}" sibTransId="{DF4451E1-09DF-4191-9C61-6AF4260D1717}"/>
    <dgm:cxn modelId="{5D3479E5-6FE1-4385-8308-7F7ADFF0685B}" srcId="{CF842BF4-B0D3-4DFC-AF33-BA16BCBB171D}" destId="{22BA8D1C-4850-41BB-942B-1120127B8E68}" srcOrd="4" destOrd="0" parTransId="{19121D2A-CA4C-4DC9-9004-920709F24FBE}" sibTransId="{AE4263E4-81D8-40A0-B26C-BE73A420EAD3}"/>
    <dgm:cxn modelId="{35969C85-1114-40DD-8A89-9D765E1AFD84}" srcId="{CF842BF4-B0D3-4DFC-AF33-BA16BCBB171D}" destId="{9C641B08-5CC5-48A6-9774-0224F8D4EBDF}" srcOrd="3" destOrd="0" parTransId="{92A65E6A-1915-4D5F-AA5E-CED92C4BAFFE}" sibTransId="{6BC5C5E8-7F2C-4A6C-8821-6FE239F20CE1}"/>
    <dgm:cxn modelId="{62DA5EE2-230A-4F1E-AA73-E1061EC52A89}" srcId="{B299622D-9405-46A8-9390-12A31A730D7B}" destId="{EDE6DF73-6475-4B70-980E-E3FB768C2B51}" srcOrd="4" destOrd="0" parTransId="{2E5A6A61-89D9-450C-A8E5-14BDAF88C252}" sibTransId="{75DAC548-0F24-4139-A14B-AA23D8D0E818}"/>
    <dgm:cxn modelId="{EA79A673-E1D8-4C3C-A2C8-DD0CA2EFB970}" type="presOf" srcId="{C36BA070-70A4-4D9A-95D8-EFE904E326EA}" destId="{CBDCF7D7-BA9F-4097-9793-B733FACA09D7}" srcOrd="0" destOrd="0" presId="urn:microsoft.com/office/officeart/2005/8/layout/lProcess2"/>
    <dgm:cxn modelId="{C3B4D6AC-B9B6-4D82-829D-FF6060D5FD66}" srcId="{B299622D-9405-46A8-9390-12A31A730D7B}" destId="{9DDB745D-A927-41C9-9CF0-5A00D8047167}" srcOrd="0" destOrd="0" parTransId="{69DAE3C7-20DD-48C6-B785-B93D4683A7DE}" sibTransId="{01D1854E-2A2D-4714-98D1-A860B26E1B18}"/>
    <dgm:cxn modelId="{0E79E4F7-1900-4225-A425-B2522451AC07}" type="presOf" srcId="{CF842BF4-B0D3-4DFC-AF33-BA16BCBB171D}" destId="{FF452260-47A6-42DF-BA92-06E7FC835944}" srcOrd="1" destOrd="0" presId="urn:microsoft.com/office/officeart/2005/8/layout/lProcess2"/>
    <dgm:cxn modelId="{9815C8E9-619E-4BA7-9A31-DE8748F33BE2}" type="presOf" srcId="{5AAC02C4-552F-464F-B531-5DEFEC1ECDE4}" destId="{BA31582C-7019-4D9C-A171-2C9433E32CF0}" srcOrd="0" destOrd="0" presId="urn:microsoft.com/office/officeart/2005/8/layout/lProcess2"/>
    <dgm:cxn modelId="{1A6B922C-AF28-48A0-B7A1-0BA9C0CBC79C}" type="presOf" srcId="{20530EDB-F9AF-411A-9493-D90BDFFEBE9B}" destId="{F8B4F12D-AFD9-4BFD-BEC9-9AD91867B601}" srcOrd="0" destOrd="0" presId="urn:microsoft.com/office/officeart/2005/8/layout/lProcess2"/>
    <dgm:cxn modelId="{CC456BD5-A7F0-4F34-850F-879DEB624C92}" srcId="{B299622D-9405-46A8-9390-12A31A730D7B}" destId="{F928389F-A8B6-4090-B09D-E4AFE588437B}" srcOrd="2" destOrd="0" parTransId="{69087FFA-2790-4056-AC66-726C44901E85}" sibTransId="{15E1C88D-0DA3-41CC-BA02-5C93A29A9BED}"/>
    <dgm:cxn modelId="{C6207FAB-6201-4C9A-805E-E22CB2DC437A}" srcId="{D0B8CB14-302D-4C38-8D59-2EAA27EAED65}" destId="{CF842BF4-B0D3-4DFC-AF33-BA16BCBB171D}" srcOrd="2" destOrd="0" parTransId="{7131AE35-4CA7-480A-AAFD-CD7FD0745B8C}" sibTransId="{6AF2BA41-149C-4281-AF4B-A57A3EF22CFD}"/>
    <dgm:cxn modelId="{8E8A7F0D-DC7A-4184-A696-177613B31471}" srcId="{CF842BF4-B0D3-4DFC-AF33-BA16BCBB171D}" destId="{5AAC02C4-552F-464F-B531-5DEFEC1ECDE4}" srcOrd="2" destOrd="0" parTransId="{DEF3226D-485A-44A0-B8C1-1557910A8668}" sibTransId="{5870BB32-1210-4ED7-8AC6-387BEEB004EC}"/>
    <dgm:cxn modelId="{ED597A5A-3599-47FA-9D83-CC268DFF62BF}" type="presOf" srcId="{9DDB745D-A927-41C9-9CF0-5A00D8047167}" destId="{03B526D9-D519-4A50-BA83-0D1C874DE59D}" srcOrd="0" destOrd="0" presId="urn:microsoft.com/office/officeart/2005/8/layout/lProcess2"/>
    <dgm:cxn modelId="{B5676A26-37D2-470D-B98F-E6F7944C81B1}" type="presOf" srcId="{63D74BFB-16A0-4B9F-9477-64DC71E5D3A2}" destId="{E95B7444-88C0-400D-8188-76EED3E78B00}" srcOrd="0" destOrd="0" presId="urn:microsoft.com/office/officeart/2005/8/layout/lProcess2"/>
    <dgm:cxn modelId="{292BABA9-6ACF-4BA7-A51B-71D9F02C2121}" type="presOf" srcId="{9C641B08-5CC5-48A6-9774-0224F8D4EBDF}" destId="{5401C215-E5E5-4DA7-968A-F15B7BE19C92}" srcOrd="0" destOrd="0" presId="urn:microsoft.com/office/officeart/2005/8/layout/lProcess2"/>
    <dgm:cxn modelId="{C73289A6-B941-42FA-B219-1CF2EAEC940C}" type="presOf" srcId="{0D5074E7-1448-4302-A53C-AC3CA65F6A98}" destId="{DD19F65F-EF6F-497C-ADA9-EF0E9DE7E56E}" srcOrd="0" destOrd="0" presId="urn:microsoft.com/office/officeart/2005/8/layout/lProcess2"/>
    <dgm:cxn modelId="{86A389FE-5E1D-4804-8F86-20B8F188BA7E}" srcId="{B299622D-9405-46A8-9390-12A31A730D7B}" destId="{26055FC6-87B0-425C-A4E2-4255FC5FE165}" srcOrd="5" destOrd="0" parTransId="{9C5463D1-3530-4872-9D21-351115989E7C}" sibTransId="{42E203C7-C18A-46E9-A52D-8CABD1C9EAE5}"/>
    <dgm:cxn modelId="{F9B4FBDF-2907-42E8-9DC5-C44629675899}" srcId="{FC19CB33-35A5-429B-BCA4-86E757D1DD38}" destId="{B9D75361-F1FD-40B6-ABEB-EC66036713A0}" srcOrd="0" destOrd="0" parTransId="{29FF6B58-8B11-4FBC-84D9-DB486311681E}" sibTransId="{00B53C9C-45D9-4FD9-9B19-D59E7A826257}"/>
    <dgm:cxn modelId="{1B88B308-1A8B-4A18-BB46-C18FB0565324}" type="presOf" srcId="{B299622D-9405-46A8-9390-12A31A730D7B}" destId="{9E3A4FAD-A9B0-4818-BA1D-5CF63B65200B}" srcOrd="1" destOrd="0" presId="urn:microsoft.com/office/officeart/2005/8/layout/lProcess2"/>
    <dgm:cxn modelId="{56075A9E-7180-4A2B-9E21-1F07670F6B4D}" type="presOf" srcId="{D0B8CB14-302D-4C38-8D59-2EAA27EAED65}" destId="{94393194-A9FF-4D87-88A9-B5F7912EFA81}" srcOrd="0" destOrd="0" presId="urn:microsoft.com/office/officeart/2005/8/layout/lProcess2"/>
    <dgm:cxn modelId="{525F4B1B-984C-412B-A927-BE61D813315C}" srcId="{D0B8CB14-302D-4C38-8D59-2EAA27EAED65}" destId="{B299622D-9405-46A8-9390-12A31A730D7B}" srcOrd="1" destOrd="0" parTransId="{AD0CD296-9458-477C-B36D-99C3F2C13991}" sibTransId="{DCEC2210-C535-4852-BF8A-9F69E6DEA92F}"/>
    <dgm:cxn modelId="{BEEA16E4-EC6E-4A8F-9F4D-A5DFBF0E7955}" type="presOf" srcId="{FC19CB33-35A5-429B-BCA4-86E757D1DD38}" destId="{CEA73F67-BBD2-4E87-9B7E-69FC9419E824}" srcOrd="1" destOrd="0" presId="urn:microsoft.com/office/officeart/2005/8/layout/lProcess2"/>
    <dgm:cxn modelId="{14EEDC2B-5E2F-4194-BE2E-46235A5D56AE}" type="presOf" srcId="{670E969A-7AF2-4045-B3B2-1112DCB4F5DE}" destId="{CD42E393-A4C1-4F27-ACF1-0EE0A89CD708}" srcOrd="0" destOrd="0" presId="urn:microsoft.com/office/officeart/2005/8/layout/lProcess2"/>
    <dgm:cxn modelId="{C92BA58F-A06F-4A53-9BF5-631ED19D5F5C}" srcId="{D0B8CB14-302D-4C38-8D59-2EAA27EAED65}" destId="{FC19CB33-35A5-429B-BCA4-86E757D1DD38}" srcOrd="0" destOrd="0" parTransId="{82E24945-9F50-4A4E-86CC-A59796A6185A}" sibTransId="{C332B3F4-B0F3-4CBA-88BF-191534DC6FBE}"/>
    <dgm:cxn modelId="{A7EB0847-C372-4639-8559-9C139D1C60CF}" type="presOf" srcId="{1BF1B925-8CA1-43C4-B46F-4D717A1B1F42}" destId="{7F30D917-7D71-4CA2-ADA0-20B2D06FC423}" srcOrd="0" destOrd="0" presId="urn:microsoft.com/office/officeart/2005/8/layout/lProcess2"/>
    <dgm:cxn modelId="{1F4224BA-CED7-4793-B819-5ECA53EE2296}" srcId="{CF842BF4-B0D3-4DFC-AF33-BA16BCBB171D}" destId="{C36BA070-70A4-4D9A-95D8-EFE904E326EA}" srcOrd="1" destOrd="0" parTransId="{9E6E0ACD-BB2D-453E-9FEC-97B545E7EE74}" sibTransId="{D0BE6942-7A9A-44A4-96C2-8D4E836E81C6}"/>
    <dgm:cxn modelId="{8A2E3695-7FB3-460D-8C46-D9FAC6953AE2}" type="presOf" srcId="{26055FC6-87B0-425C-A4E2-4255FC5FE165}" destId="{FD9EA9EE-03C7-4EFB-9B07-0B9A88DB2E27}" srcOrd="0" destOrd="0" presId="urn:microsoft.com/office/officeart/2005/8/layout/lProcess2"/>
    <dgm:cxn modelId="{1D66A384-2C8F-456F-B476-5D9B3940B49C}" type="presOf" srcId="{CF842BF4-B0D3-4DFC-AF33-BA16BCBB171D}" destId="{F791C9E4-CD4A-463B-BC69-CDB2D53A4749}" srcOrd="0" destOrd="0" presId="urn:microsoft.com/office/officeart/2005/8/layout/lProcess2"/>
    <dgm:cxn modelId="{38630832-9082-4554-82BF-682F9897269E}" type="presOf" srcId="{22BA8D1C-4850-41BB-942B-1120127B8E68}" destId="{547C28BF-8D5F-491A-8056-785EC7D1A803}" srcOrd="0" destOrd="0" presId="urn:microsoft.com/office/officeart/2005/8/layout/lProcess2"/>
    <dgm:cxn modelId="{83FC8300-4F65-482A-8BB0-C676AE6395AF}" srcId="{CF842BF4-B0D3-4DFC-AF33-BA16BCBB171D}" destId="{1BF1B925-8CA1-43C4-B46F-4D717A1B1F42}" srcOrd="5" destOrd="0" parTransId="{4A973448-E1A6-4BCF-A52E-BA1A7E25BDDC}" sibTransId="{B02FBB74-52A4-4E9F-9B7B-03F1610F327A}"/>
    <dgm:cxn modelId="{E8EF31DA-8941-4E5E-BC49-B18E4B2B0C89}" srcId="{FC19CB33-35A5-429B-BCA4-86E757D1DD38}" destId="{F3475E4B-D3F5-4E83-A763-296053979672}" srcOrd="2" destOrd="0" parTransId="{F5448D14-E007-46EE-9F4F-0EBF9CAD9BD1}" sibTransId="{193F5BC7-61E6-4B36-8557-21121072391A}"/>
    <dgm:cxn modelId="{3E59A87F-BA79-4EE2-8003-441F1FDC6098}" srcId="{B299622D-9405-46A8-9390-12A31A730D7B}" destId="{63D74BFB-16A0-4B9F-9477-64DC71E5D3A2}" srcOrd="1" destOrd="0" parTransId="{0603EE0D-D307-4D4C-A3B5-079BD7AE672C}" sibTransId="{21E96C53-F90D-4D94-84A7-AEDCBB7E3BFF}"/>
    <dgm:cxn modelId="{E051D26C-BEDC-4422-BDE1-8465C141545C}" type="presOf" srcId="{EDE6DF73-6475-4B70-980E-E3FB768C2B51}" destId="{8895EF1F-EF7C-4B94-9C41-534E77E5A078}" srcOrd="0" destOrd="0" presId="urn:microsoft.com/office/officeart/2005/8/layout/lProcess2"/>
    <dgm:cxn modelId="{FBB69695-710C-4499-BCBD-F19A80E52EBA}" type="presOf" srcId="{B299622D-9405-46A8-9390-12A31A730D7B}" destId="{245EAE37-EE59-4D55-A4DE-CFA8F4DE515F}" srcOrd="0" destOrd="0" presId="urn:microsoft.com/office/officeart/2005/8/layout/lProcess2"/>
    <dgm:cxn modelId="{CA7D87E5-D425-45A2-8B00-2B3A5F0EF848}" srcId="{FC19CB33-35A5-429B-BCA4-86E757D1DD38}" destId="{20530EDB-F9AF-411A-9493-D90BDFFEBE9B}" srcOrd="1" destOrd="0" parTransId="{073DD257-B047-43F3-BD1D-E2E8018FCFFB}" sibTransId="{B89B8B8E-BC1E-4D11-9737-027145268F17}"/>
    <dgm:cxn modelId="{58396670-29D2-4E2F-A8D1-F2EDB9719670}" type="presOf" srcId="{FC19CB33-35A5-429B-BCA4-86E757D1DD38}" destId="{2ED94E2B-FA82-42D7-ACC7-9EB1C20EE07B}" srcOrd="0" destOrd="0" presId="urn:microsoft.com/office/officeart/2005/8/layout/lProcess2"/>
    <dgm:cxn modelId="{33D9C0E9-290C-4FC8-BC09-5D3CEC227B6A}" type="presOf" srcId="{F928389F-A8B6-4090-B09D-E4AFE588437B}" destId="{1FE7498C-B440-4996-923B-C1A0EE6E9F88}" srcOrd="0" destOrd="0" presId="urn:microsoft.com/office/officeart/2005/8/layout/lProcess2"/>
    <dgm:cxn modelId="{8D190B0B-3A8F-4877-80FD-15E89B81B90D}" type="presParOf" srcId="{94393194-A9FF-4D87-88A9-B5F7912EFA81}" destId="{71991523-B430-4EC2-8A18-5C2DE81E3F9E}" srcOrd="0" destOrd="0" presId="urn:microsoft.com/office/officeart/2005/8/layout/lProcess2"/>
    <dgm:cxn modelId="{B39AD69A-92B7-4136-9924-8746E00C33D4}" type="presParOf" srcId="{71991523-B430-4EC2-8A18-5C2DE81E3F9E}" destId="{2ED94E2B-FA82-42D7-ACC7-9EB1C20EE07B}" srcOrd="0" destOrd="0" presId="urn:microsoft.com/office/officeart/2005/8/layout/lProcess2"/>
    <dgm:cxn modelId="{4AF78315-EBE5-4817-902E-B1A3EE4D3385}" type="presParOf" srcId="{71991523-B430-4EC2-8A18-5C2DE81E3F9E}" destId="{CEA73F67-BBD2-4E87-9B7E-69FC9419E824}" srcOrd="1" destOrd="0" presId="urn:microsoft.com/office/officeart/2005/8/layout/lProcess2"/>
    <dgm:cxn modelId="{3158292E-F423-4E76-A82F-02E611C26CB9}" type="presParOf" srcId="{71991523-B430-4EC2-8A18-5C2DE81E3F9E}" destId="{3F5117D8-5F47-4FF1-A88B-7401977D18E2}" srcOrd="2" destOrd="0" presId="urn:microsoft.com/office/officeart/2005/8/layout/lProcess2"/>
    <dgm:cxn modelId="{7B888031-2390-41B0-9910-D21573F3F8DE}" type="presParOf" srcId="{3F5117D8-5F47-4FF1-A88B-7401977D18E2}" destId="{A4EEF234-507C-4014-AC19-4CC61B644259}" srcOrd="0" destOrd="0" presId="urn:microsoft.com/office/officeart/2005/8/layout/lProcess2"/>
    <dgm:cxn modelId="{1ADEA8F0-A36C-49A3-9D80-6D2B5807C0AE}" type="presParOf" srcId="{A4EEF234-507C-4014-AC19-4CC61B644259}" destId="{BE2667B0-211B-468B-AE54-7547A2D0DC22}" srcOrd="0" destOrd="0" presId="urn:microsoft.com/office/officeart/2005/8/layout/lProcess2"/>
    <dgm:cxn modelId="{A0A43F2D-AEE1-4229-94E6-F5B24A9AAFEC}" type="presParOf" srcId="{A4EEF234-507C-4014-AC19-4CC61B644259}" destId="{BDBA3A9F-9E9E-4B24-8E42-BD3D03C7B648}" srcOrd="1" destOrd="0" presId="urn:microsoft.com/office/officeart/2005/8/layout/lProcess2"/>
    <dgm:cxn modelId="{3A948299-7578-4658-955F-E99F4301B368}" type="presParOf" srcId="{A4EEF234-507C-4014-AC19-4CC61B644259}" destId="{F8B4F12D-AFD9-4BFD-BEC9-9AD91867B601}" srcOrd="2" destOrd="0" presId="urn:microsoft.com/office/officeart/2005/8/layout/lProcess2"/>
    <dgm:cxn modelId="{C45D65AA-DE68-4382-95C8-E163C8A13985}" type="presParOf" srcId="{A4EEF234-507C-4014-AC19-4CC61B644259}" destId="{512FE792-245A-469D-8F15-167CE88458BD}" srcOrd="3" destOrd="0" presId="urn:microsoft.com/office/officeart/2005/8/layout/lProcess2"/>
    <dgm:cxn modelId="{58B0C48C-478B-4ECF-9631-2F7BA65373A4}" type="presParOf" srcId="{A4EEF234-507C-4014-AC19-4CC61B644259}" destId="{122F71A6-C227-4D87-8618-80B6AD441B72}" srcOrd="4" destOrd="0" presId="urn:microsoft.com/office/officeart/2005/8/layout/lProcess2"/>
    <dgm:cxn modelId="{B6CB7DC2-B31F-40A2-8526-A796EE08FD1C}" type="presParOf" srcId="{A4EEF234-507C-4014-AC19-4CC61B644259}" destId="{05C31FA7-9317-4903-8915-1B718B1DB91A}" srcOrd="5" destOrd="0" presId="urn:microsoft.com/office/officeart/2005/8/layout/lProcess2"/>
    <dgm:cxn modelId="{44001AAE-1922-4CB6-9537-0AF9660EB5DF}" type="presParOf" srcId="{A4EEF234-507C-4014-AC19-4CC61B644259}" destId="{7EEF0846-9F66-42B9-B8CD-01C868858EB8}" srcOrd="6" destOrd="0" presId="urn:microsoft.com/office/officeart/2005/8/layout/lProcess2"/>
    <dgm:cxn modelId="{02BBD415-0E5E-4E76-961F-19983B863E65}" type="presParOf" srcId="{A4EEF234-507C-4014-AC19-4CC61B644259}" destId="{D94B5055-B9D8-4B37-9FB0-A5CC4810D837}" srcOrd="7" destOrd="0" presId="urn:microsoft.com/office/officeart/2005/8/layout/lProcess2"/>
    <dgm:cxn modelId="{0EBBEE00-BC9F-4049-B72D-8BFEDBC11907}" type="presParOf" srcId="{A4EEF234-507C-4014-AC19-4CC61B644259}" destId="{CD42E393-A4C1-4F27-ACF1-0EE0A89CD708}" srcOrd="8" destOrd="0" presId="urn:microsoft.com/office/officeart/2005/8/layout/lProcess2"/>
    <dgm:cxn modelId="{A13ECA90-4930-44F2-912E-158F926E7EA7}" type="presParOf" srcId="{94393194-A9FF-4D87-88A9-B5F7912EFA81}" destId="{8EB4F4A8-F86D-4092-8EC5-D43FEA965000}" srcOrd="1" destOrd="0" presId="urn:microsoft.com/office/officeart/2005/8/layout/lProcess2"/>
    <dgm:cxn modelId="{1C20ACC4-B40A-4DE7-93AB-D1790A485F34}" type="presParOf" srcId="{94393194-A9FF-4D87-88A9-B5F7912EFA81}" destId="{5000B86F-CB8F-4A9F-8505-ADD41F60726D}" srcOrd="2" destOrd="0" presId="urn:microsoft.com/office/officeart/2005/8/layout/lProcess2"/>
    <dgm:cxn modelId="{021C9D4C-1146-47DE-98D7-C01543B946C5}" type="presParOf" srcId="{5000B86F-CB8F-4A9F-8505-ADD41F60726D}" destId="{245EAE37-EE59-4D55-A4DE-CFA8F4DE515F}" srcOrd="0" destOrd="0" presId="urn:microsoft.com/office/officeart/2005/8/layout/lProcess2"/>
    <dgm:cxn modelId="{9AB41FD2-35FE-4AE8-82A4-C7263131D88F}" type="presParOf" srcId="{5000B86F-CB8F-4A9F-8505-ADD41F60726D}" destId="{9E3A4FAD-A9B0-4818-BA1D-5CF63B65200B}" srcOrd="1" destOrd="0" presId="urn:microsoft.com/office/officeart/2005/8/layout/lProcess2"/>
    <dgm:cxn modelId="{8E6B2B84-CB68-44EA-A159-9E793D9C87F1}" type="presParOf" srcId="{5000B86F-CB8F-4A9F-8505-ADD41F60726D}" destId="{8BF560F6-DD2D-4EE3-880D-87EE21099073}" srcOrd="2" destOrd="0" presId="urn:microsoft.com/office/officeart/2005/8/layout/lProcess2"/>
    <dgm:cxn modelId="{F8031A58-3A75-4EA4-97C5-C1970991DDF4}" type="presParOf" srcId="{8BF560F6-DD2D-4EE3-880D-87EE21099073}" destId="{3BA9AEDD-EBED-4A63-BEC0-DEADC3D3E158}" srcOrd="0" destOrd="0" presId="urn:microsoft.com/office/officeart/2005/8/layout/lProcess2"/>
    <dgm:cxn modelId="{DA30C76B-2775-4540-A7C9-BF0721DD407C}" type="presParOf" srcId="{3BA9AEDD-EBED-4A63-BEC0-DEADC3D3E158}" destId="{03B526D9-D519-4A50-BA83-0D1C874DE59D}" srcOrd="0" destOrd="0" presId="urn:microsoft.com/office/officeart/2005/8/layout/lProcess2"/>
    <dgm:cxn modelId="{AFC2AD1A-96BD-4DA4-9D5B-B540E53B3F6B}" type="presParOf" srcId="{3BA9AEDD-EBED-4A63-BEC0-DEADC3D3E158}" destId="{6818554D-B3CC-43E6-A64A-BA5C73E66050}" srcOrd="1" destOrd="0" presId="urn:microsoft.com/office/officeart/2005/8/layout/lProcess2"/>
    <dgm:cxn modelId="{A99AD066-B981-4D82-8980-4FA2D0D194A5}" type="presParOf" srcId="{3BA9AEDD-EBED-4A63-BEC0-DEADC3D3E158}" destId="{E95B7444-88C0-400D-8188-76EED3E78B00}" srcOrd="2" destOrd="0" presId="urn:microsoft.com/office/officeart/2005/8/layout/lProcess2"/>
    <dgm:cxn modelId="{4E4D6D34-49E5-4F13-98C5-7E5CB6ED5559}" type="presParOf" srcId="{3BA9AEDD-EBED-4A63-BEC0-DEADC3D3E158}" destId="{864CEA3F-8ACE-4676-AEAB-48F5DDF78A3D}" srcOrd="3" destOrd="0" presId="urn:microsoft.com/office/officeart/2005/8/layout/lProcess2"/>
    <dgm:cxn modelId="{605BE444-1475-45DC-B5AE-4F207026C062}" type="presParOf" srcId="{3BA9AEDD-EBED-4A63-BEC0-DEADC3D3E158}" destId="{1FE7498C-B440-4996-923B-C1A0EE6E9F88}" srcOrd="4" destOrd="0" presId="urn:microsoft.com/office/officeart/2005/8/layout/lProcess2"/>
    <dgm:cxn modelId="{BF22EE96-9766-4F85-B171-C137AE77D7B8}" type="presParOf" srcId="{3BA9AEDD-EBED-4A63-BEC0-DEADC3D3E158}" destId="{16F0E3E5-F60A-4855-A64F-7F68DFB82CBA}" srcOrd="5" destOrd="0" presId="urn:microsoft.com/office/officeart/2005/8/layout/lProcess2"/>
    <dgm:cxn modelId="{870B70D2-C5F1-4DD1-993A-EAF7B5289A6F}" type="presParOf" srcId="{3BA9AEDD-EBED-4A63-BEC0-DEADC3D3E158}" destId="{6631232F-53B2-4026-A5B2-FB339AAE1418}" srcOrd="6" destOrd="0" presId="urn:microsoft.com/office/officeart/2005/8/layout/lProcess2"/>
    <dgm:cxn modelId="{FF16C25D-E7D3-4F0A-9466-6FB3B68D9C57}" type="presParOf" srcId="{3BA9AEDD-EBED-4A63-BEC0-DEADC3D3E158}" destId="{BBFA75E6-CDB2-4CF0-88A9-1843F65C9608}" srcOrd="7" destOrd="0" presId="urn:microsoft.com/office/officeart/2005/8/layout/lProcess2"/>
    <dgm:cxn modelId="{1C0EFDB1-BA34-4B92-A671-5E9D585B5471}" type="presParOf" srcId="{3BA9AEDD-EBED-4A63-BEC0-DEADC3D3E158}" destId="{8895EF1F-EF7C-4B94-9C41-534E77E5A078}" srcOrd="8" destOrd="0" presId="urn:microsoft.com/office/officeart/2005/8/layout/lProcess2"/>
    <dgm:cxn modelId="{681E2737-2D8E-4461-808B-BB695E08ED6A}" type="presParOf" srcId="{3BA9AEDD-EBED-4A63-BEC0-DEADC3D3E158}" destId="{100D0F30-DDC7-446E-89CC-294044AA08D3}" srcOrd="9" destOrd="0" presId="urn:microsoft.com/office/officeart/2005/8/layout/lProcess2"/>
    <dgm:cxn modelId="{1BE65889-AD4E-406C-B42C-102EA7CB9824}" type="presParOf" srcId="{3BA9AEDD-EBED-4A63-BEC0-DEADC3D3E158}" destId="{FD9EA9EE-03C7-4EFB-9B07-0B9A88DB2E27}" srcOrd="10" destOrd="0" presId="urn:microsoft.com/office/officeart/2005/8/layout/lProcess2"/>
    <dgm:cxn modelId="{32936220-D66C-4016-91AC-BB3741111725}" type="presParOf" srcId="{94393194-A9FF-4D87-88A9-B5F7912EFA81}" destId="{D75C83EB-2556-4390-A59D-FCC95E81A4BE}" srcOrd="3" destOrd="0" presId="urn:microsoft.com/office/officeart/2005/8/layout/lProcess2"/>
    <dgm:cxn modelId="{905008A3-51E0-49E9-88E2-ABD2757D683B}" type="presParOf" srcId="{94393194-A9FF-4D87-88A9-B5F7912EFA81}" destId="{83D79126-709B-45CF-A22D-A8B55943C595}" srcOrd="4" destOrd="0" presId="urn:microsoft.com/office/officeart/2005/8/layout/lProcess2"/>
    <dgm:cxn modelId="{16F5AA06-CEC2-4C99-A123-7DD3AD0BC76A}" type="presParOf" srcId="{83D79126-709B-45CF-A22D-A8B55943C595}" destId="{F791C9E4-CD4A-463B-BC69-CDB2D53A4749}" srcOrd="0" destOrd="0" presId="urn:microsoft.com/office/officeart/2005/8/layout/lProcess2"/>
    <dgm:cxn modelId="{E37C971A-A8ED-483B-BA41-0B1AAD7EDD5C}" type="presParOf" srcId="{83D79126-709B-45CF-A22D-A8B55943C595}" destId="{FF452260-47A6-42DF-BA92-06E7FC835944}" srcOrd="1" destOrd="0" presId="urn:microsoft.com/office/officeart/2005/8/layout/lProcess2"/>
    <dgm:cxn modelId="{73D21A34-64BC-446E-B8BA-96881F092AAF}" type="presParOf" srcId="{83D79126-709B-45CF-A22D-A8B55943C595}" destId="{B37EBD35-BA68-4015-A257-A803898AC6F7}" srcOrd="2" destOrd="0" presId="urn:microsoft.com/office/officeart/2005/8/layout/lProcess2"/>
    <dgm:cxn modelId="{22FDF676-C0AC-4EE6-81E1-A178A3C028F4}" type="presParOf" srcId="{B37EBD35-BA68-4015-A257-A803898AC6F7}" destId="{887FA31E-0492-4932-97BB-0796C7F85925}" srcOrd="0" destOrd="0" presId="urn:microsoft.com/office/officeart/2005/8/layout/lProcess2"/>
    <dgm:cxn modelId="{C18BB172-8E1F-44A5-BF5D-FFF228512286}" type="presParOf" srcId="{887FA31E-0492-4932-97BB-0796C7F85925}" destId="{DD19F65F-EF6F-497C-ADA9-EF0E9DE7E56E}" srcOrd="0" destOrd="0" presId="urn:microsoft.com/office/officeart/2005/8/layout/lProcess2"/>
    <dgm:cxn modelId="{AB736833-4C9B-4D4E-866E-539E70472C7E}" type="presParOf" srcId="{887FA31E-0492-4932-97BB-0796C7F85925}" destId="{759421E6-6EFD-4F08-8C4F-B12E6CA4BB9B}" srcOrd="1" destOrd="0" presId="urn:microsoft.com/office/officeart/2005/8/layout/lProcess2"/>
    <dgm:cxn modelId="{5867D9DA-7EB9-440D-80EB-CF9AD654B1AC}" type="presParOf" srcId="{887FA31E-0492-4932-97BB-0796C7F85925}" destId="{CBDCF7D7-BA9F-4097-9793-B733FACA09D7}" srcOrd="2" destOrd="0" presId="urn:microsoft.com/office/officeart/2005/8/layout/lProcess2"/>
    <dgm:cxn modelId="{DD13C887-77F3-408F-9A0E-258399FE47D1}" type="presParOf" srcId="{887FA31E-0492-4932-97BB-0796C7F85925}" destId="{995911A2-F10D-4972-A792-6297F8D4740C}" srcOrd="3" destOrd="0" presId="urn:microsoft.com/office/officeart/2005/8/layout/lProcess2"/>
    <dgm:cxn modelId="{B04CBDD1-8BE6-4351-8D86-2029566D7699}" type="presParOf" srcId="{887FA31E-0492-4932-97BB-0796C7F85925}" destId="{BA31582C-7019-4D9C-A171-2C9433E32CF0}" srcOrd="4" destOrd="0" presId="urn:microsoft.com/office/officeart/2005/8/layout/lProcess2"/>
    <dgm:cxn modelId="{13A6AA89-2901-4119-863B-5AF10F8B0990}" type="presParOf" srcId="{887FA31E-0492-4932-97BB-0796C7F85925}" destId="{A2ECE8B6-F1E5-48FA-A044-510767CBEF6D}" srcOrd="5" destOrd="0" presId="urn:microsoft.com/office/officeart/2005/8/layout/lProcess2"/>
    <dgm:cxn modelId="{C39BA0F1-4CFC-414E-91AA-244E7C3CCAB5}" type="presParOf" srcId="{887FA31E-0492-4932-97BB-0796C7F85925}" destId="{5401C215-E5E5-4DA7-968A-F15B7BE19C92}" srcOrd="6" destOrd="0" presId="urn:microsoft.com/office/officeart/2005/8/layout/lProcess2"/>
    <dgm:cxn modelId="{4912B8F3-BFA5-4871-9A60-A0A7ECFDD74E}" type="presParOf" srcId="{887FA31E-0492-4932-97BB-0796C7F85925}" destId="{A901BEED-D1A0-4123-8A08-F5D7F392C929}" srcOrd="7" destOrd="0" presId="urn:microsoft.com/office/officeart/2005/8/layout/lProcess2"/>
    <dgm:cxn modelId="{A6987CC4-18B3-49FF-A1BF-B9609D1DF8F0}" type="presParOf" srcId="{887FA31E-0492-4932-97BB-0796C7F85925}" destId="{547C28BF-8D5F-491A-8056-785EC7D1A803}" srcOrd="8" destOrd="0" presId="urn:microsoft.com/office/officeart/2005/8/layout/lProcess2"/>
    <dgm:cxn modelId="{50CE2A0F-76F8-4991-8ECB-86CDC2FC2C07}" type="presParOf" srcId="{887FA31E-0492-4932-97BB-0796C7F85925}" destId="{501FA0C5-2CFF-427C-8B3D-9C107253A4D2}" srcOrd="9" destOrd="0" presId="urn:microsoft.com/office/officeart/2005/8/layout/lProcess2"/>
    <dgm:cxn modelId="{144BA492-3C49-4230-BC4A-497B47FDC346}" type="presParOf" srcId="{887FA31E-0492-4932-97BB-0796C7F85925}" destId="{7F30D917-7D71-4CA2-ADA0-20B2D06FC423}" srcOrd="10" destOrd="0" presId="urn:microsoft.com/office/officeart/2005/8/layout/lProcess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98D4B1-76EF-499C-9067-85F06876FC6F}" type="doc">
      <dgm:prSet loTypeId="urn:microsoft.com/office/officeart/2005/8/layout/process4" loCatId="process" qsTypeId="urn:microsoft.com/office/officeart/2005/8/quickstyle/simple1" qsCatId="simple" csTypeId="urn:microsoft.com/office/officeart/2005/8/colors/colorful1#2" csCatId="colorful" phldr="1"/>
      <dgm:spPr/>
      <dgm:t>
        <a:bodyPr/>
        <a:lstStyle/>
        <a:p>
          <a:endParaRPr lang="en-US"/>
        </a:p>
      </dgm:t>
    </dgm:pt>
    <dgm:pt modelId="{D93297C1-4028-421F-90AC-3931538F732E}">
      <dgm:prSet/>
      <dgm:spPr/>
      <dgm:t>
        <a:bodyPr/>
        <a:lstStyle/>
        <a:p>
          <a:r>
            <a:rPr lang="en-US" baseline="0" dirty="0"/>
            <a:t>The use of FDA-approved medications with counseling and behavioral therapies to treat substance use disorders and to prevent opioid overdose</a:t>
          </a:r>
          <a:endParaRPr lang="en-US" dirty="0"/>
        </a:p>
      </dgm:t>
    </dgm:pt>
    <dgm:pt modelId="{3F9ADCC5-20D7-4EFE-8A66-A48BF87892F8}" type="parTrans" cxnId="{063FFB40-6364-484B-BFCE-67C0E2CFE06E}">
      <dgm:prSet/>
      <dgm:spPr/>
      <dgm:t>
        <a:bodyPr/>
        <a:lstStyle/>
        <a:p>
          <a:endParaRPr lang="en-US"/>
        </a:p>
      </dgm:t>
    </dgm:pt>
    <dgm:pt modelId="{87F8DEF3-222E-4013-8E44-6763D2811AD2}" type="sibTrans" cxnId="{063FFB40-6364-484B-BFCE-67C0E2CFE06E}">
      <dgm:prSet/>
      <dgm:spPr/>
      <dgm:t>
        <a:bodyPr/>
        <a:lstStyle/>
        <a:p>
          <a:endParaRPr lang="en-US"/>
        </a:p>
      </dgm:t>
    </dgm:pt>
    <dgm:pt modelId="{1DFA6595-BFA6-4075-AFB8-387D2FAAFFFF}">
      <dgm:prSet/>
      <dgm:spPr/>
      <dgm:t>
        <a:bodyPr/>
        <a:lstStyle/>
        <a:p>
          <a:r>
            <a:rPr lang="en-US" baseline="0" dirty="0"/>
            <a:t>MAT is primarily used for the treatment of Opioid Use Disorders </a:t>
          </a:r>
          <a:endParaRPr lang="en-US" dirty="0"/>
        </a:p>
      </dgm:t>
    </dgm:pt>
    <dgm:pt modelId="{F09DF334-83A0-4E7E-923A-9D415B8BF2EC}" type="parTrans" cxnId="{7FA1B57A-286C-4A3E-B973-AF41EEB4AFEC}">
      <dgm:prSet/>
      <dgm:spPr/>
      <dgm:t>
        <a:bodyPr/>
        <a:lstStyle/>
        <a:p>
          <a:endParaRPr lang="en-US"/>
        </a:p>
      </dgm:t>
    </dgm:pt>
    <dgm:pt modelId="{8B7F8A77-0ECC-4D72-AFE3-1F51F72F5179}" type="sibTrans" cxnId="{7FA1B57A-286C-4A3E-B973-AF41EEB4AFEC}">
      <dgm:prSet/>
      <dgm:spPr/>
      <dgm:t>
        <a:bodyPr/>
        <a:lstStyle/>
        <a:p>
          <a:endParaRPr lang="en-US"/>
        </a:p>
      </dgm:t>
    </dgm:pt>
    <dgm:pt modelId="{08A07A93-5117-44F6-BDE0-D9B3BAB407F3}" type="pres">
      <dgm:prSet presAssocID="{0D98D4B1-76EF-499C-9067-85F06876FC6F}" presName="Name0" presStyleCnt="0">
        <dgm:presLayoutVars>
          <dgm:dir/>
          <dgm:animLvl val="lvl"/>
          <dgm:resizeHandles val="exact"/>
        </dgm:presLayoutVars>
      </dgm:prSet>
      <dgm:spPr/>
      <dgm:t>
        <a:bodyPr/>
        <a:lstStyle/>
        <a:p>
          <a:endParaRPr lang="en-US"/>
        </a:p>
      </dgm:t>
    </dgm:pt>
    <dgm:pt modelId="{6E177B0E-B851-44CD-8DD1-8152C652A288}" type="pres">
      <dgm:prSet presAssocID="{1DFA6595-BFA6-4075-AFB8-387D2FAAFFFF}" presName="boxAndChildren" presStyleCnt="0"/>
      <dgm:spPr/>
    </dgm:pt>
    <dgm:pt modelId="{C024F4C2-6DFB-4DE8-93D0-9B02ED4FC388}" type="pres">
      <dgm:prSet presAssocID="{1DFA6595-BFA6-4075-AFB8-387D2FAAFFFF}" presName="parentTextBox" presStyleLbl="node1" presStyleIdx="0" presStyleCnt="2"/>
      <dgm:spPr/>
      <dgm:t>
        <a:bodyPr/>
        <a:lstStyle/>
        <a:p>
          <a:endParaRPr lang="en-US"/>
        </a:p>
      </dgm:t>
    </dgm:pt>
    <dgm:pt modelId="{533BC6AF-FE30-4098-91A4-E7632B224B61}" type="pres">
      <dgm:prSet presAssocID="{87F8DEF3-222E-4013-8E44-6763D2811AD2}" presName="sp" presStyleCnt="0"/>
      <dgm:spPr/>
    </dgm:pt>
    <dgm:pt modelId="{0FBDF748-1C6F-4D26-B68A-1FBFF94E17B4}" type="pres">
      <dgm:prSet presAssocID="{D93297C1-4028-421F-90AC-3931538F732E}" presName="arrowAndChildren" presStyleCnt="0"/>
      <dgm:spPr/>
    </dgm:pt>
    <dgm:pt modelId="{0E89D8F7-E380-47E1-80DE-FFB944D3B111}" type="pres">
      <dgm:prSet presAssocID="{D93297C1-4028-421F-90AC-3931538F732E}" presName="parentTextArrow" presStyleLbl="node1" presStyleIdx="1" presStyleCnt="2"/>
      <dgm:spPr/>
      <dgm:t>
        <a:bodyPr/>
        <a:lstStyle/>
        <a:p>
          <a:endParaRPr lang="en-US"/>
        </a:p>
      </dgm:t>
    </dgm:pt>
  </dgm:ptLst>
  <dgm:cxnLst>
    <dgm:cxn modelId="{7FA1B57A-286C-4A3E-B973-AF41EEB4AFEC}" srcId="{0D98D4B1-76EF-499C-9067-85F06876FC6F}" destId="{1DFA6595-BFA6-4075-AFB8-387D2FAAFFFF}" srcOrd="1" destOrd="0" parTransId="{F09DF334-83A0-4E7E-923A-9D415B8BF2EC}" sibTransId="{8B7F8A77-0ECC-4D72-AFE3-1F51F72F5179}"/>
    <dgm:cxn modelId="{2A330FE3-37F6-42D0-8CE6-A6578741CDD2}" type="presOf" srcId="{0D98D4B1-76EF-499C-9067-85F06876FC6F}" destId="{08A07A93-5117-44F6-BDE0-D9B3BAB407F3}" srcOrd="0" destOrd="0" presId="urn:microsoft.com/office/officeart/2005/8/layout/process4"/>
    <dgm:cxn modelId="{063FFB40-6364-484B-BFCE-67C0E2CFE06E}" srcId="{0D98D4B1-76EF-499C-9067-85F06876FC6F}" destId="{D93297C1-4028-421F-90AC-3931538F732E}" srcOrd="0" destOrd="0" parTransId="{3F9ADCC5-20D7-4EFE-8A66-A48BF87892F8}" sibTransId="{87F8DEF3-222E-4013-8E44-6763D2811AD2}"/>
    <dgm:cxn modelId="{50CDD5C3-A3A0-4994-B1F8-18B8012C39FA}" type="presOf" srcId="{1DFA6595-BFA6-4075-AFB8-387D2FAAFFFF}" destId="{C024F4C2-6DFB-4DE8-93D0-9B02ED4FC388}" srcOrd="0" destOrd="0" presId="urn:microsoft.com/office/officeart/2005/8/layout/process4"/>
    <dgm:cxn modelId="{BE77C0E4-F7B9-42C5-8ED5-8CC8312224B3}" type="presOf" srcId="{D93297C1-4028-421F-90AC-3931538F732E}" destId="{0E89D8F7-E380-47E1-80DE-FFB944D3B111}" srcOrd="0" destOrd="0" presId="urn:microsoft.com/office/officeart/2005/8/layout/process4"/>
    <dgm:cxn modelId="{DB2C5018-505B-46C3-AB4B-C85C47AB554C}" type="presParOf" srcId="{08A07A93-5117-44F6-BDE0-D9B3BAB407F3}" destId="{6E177B0E-B851-44CD-8DD1-8152C652A288}" srcOrd="0" destOrd="0" presId="urn:microsoft.com/office/officeart/2005/8/layout/process4"/>
    <dgm:cxn modelId="{829ADABE-B080-4DEA-A81C-0CF0004A1729}" type="presParOf" srcId="{6E177B0E-B851-44CD-8DD1-8152C652A288}" destId="{C024F4C2-6DFB-4DE8-93D0-9B02ED4FC388}" srcOrd="0" destOrd="0" presId="urn:microsoft.com/office/officeart/2005/8/layout/process4"/>
    <dgm:cxn modelId="{31804F87-28E4-4261-A2BF-97CDC4AED981}" type="presParOf" srcId="{08A07A93-5117-44F6-BDE0-D9B3BAB407F3}" destId="{533BC6AF-FE30-4098-91A4-E7632B224B61}" srcOrd="1" destOrd="0" presId="urn:microsoft.com/office/officeart/2005/8/layout/process4"/>
    <dgm:cxn modelId="{B965CF3E-90F8-4B2A-A622-50F08F342F9E}" type="presParOf" srcId="{08A07A93-5117-44F6-BDE0-D9B3BAB407F3}" destId="{0FBDF748-1C6F-4D26-B68A-1FBFF94E17B4}" srcOrd="2" destOrd="0" presId="urn:microsoft.com/office/officeart/2005/8/layout/process4"/>
    <dgm:cxn modelId="{D655940C-F23A-469C-A924-9D2A461B675B}" type="presParOf" srcId="{0FBDF748-1C6F-4D26-B68A-1FBFF94E17B4}" destId="{0E89D8F7-E380-47E1-80DE-FFB944D3B111}"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168CE5-79B1-429A-85F5-954FE27ACD7A}"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EC64DD06-6AEF-4850-A136-049293B125D3}">
      <dgm:prSet/>
      <dgm:spPr/>
      <dgm:t>
        <a:bodyPr/>
        <a:lstStyle/>
        <a:p>
          <a:r>
            <a:rPr lang="en-US" dirty="0"/>
            <a:t>Increase Retention in Treatment</a:t>
          </a:r>
        </a:p>
      </dgm:t>
    </dgm:pt>
    <dgm:pt modelId="{BD5344A1-857F-46AB-9E54-B8F2EE706ADB}" type="parTrans" cxnId="{C61675F7-3AA4-4479-BD80-1C9D11E42E78}">
      <dgm:prSet/>
      <dgm:spPr/>
      <dgm:t>
        <a:bodyPr/>
        <a:lstStyle/>
        <a:p>
          <a:endParaRPr lang="en-US"/>
        </a:p>
      </dgm:t>
    </dgm:pt>
    <dgm:pt modelId="{4E048ADE-F076-4208-9120-CC7D674EC7BC}" type="sibTrans" cxnId="{C61675F7-3AA4-4479-BD80-1C9D11E42E78}">
      <dgm:prSet/>
      <dgm:spPr/>
      <dgm:t>
        <a:bodyPr/>
        <a:lstStyle/>
        <a:p>
          <a:endParaRPr lang="en-US"/>
        </a:p>
      </dgm:t>
    </dgm:pt>
    <dgm:pt modelId="{28E10F2E-EB91-400D-BAE4-76A0F8256FDA}">
      <dgm:prSet/>
      <dgm:spPr/>
      <dgm:t>
        <a:bodyPr/>
        <a:lstStyle/>
        <a:p>
          <a:r>
            <a:rPr lang="en-US"/>
            <a:t>Reduced Illicit opioid use</a:t>
          </a:r>
        </a:p>
      </dgm:t>
    </dgm:pt>
    <dgm:pt modelId="{3D52C0C4-AA7A-49C5-A405-E150FA84C1F7}" type="parTrans" cxnId="{8D2AEA62-6AEF-4F57-8EFE-18CEECB042F8}">
      <dgm:prSet/>
      <dgm:spPr/>
      <dgm:t>
        <a:bodyPr/>
        <a:lstStyle/>
        <a:p>
          <a:endParaRPr lang="en-US"/>
        </a:p>
      </dgm:t>
    </dgm:pt>
    <dgm:pt modelId="{93EC918E-302A-431A-B23A-63EF939EAB9F}" type="sibTrans" cxnId="{8D2AEA62-6AEF-4F57-8EFE-18CEECB042F8}">
      <dgm:prSet/>
      <dgm:spPr/>
      <dgm:t>
        <a:bodyPr/>
        <a:lstStyle/>
        <a:p>
          <a:endParaRPr lang="en-US"/>
        </a:p>
      </dgm:t>
    </dgm:pt>
    <dgm:pt modelId="{C4582F32-9EBB-44A9-BAE6-0B17E3426AF6}">
      <dgm:prSet/>
      <dgm:spPr/>
      <dgm:t>
        <a:bodyPr/>
        <a:lstStyle/>
        <a:p>
          <a:r>
            <a:rPr lang="en-US"/>
            <a:t>Reduced death for any reason</a:t>
          </a:r>
        </a:p>
      </dgm:t>
    </dgm:pt>
    <dgm:pt modelId="{9A5FA29A-C074-40E9-847C-77DD2A4AE92F}" type="parTrans" cxnId="{AC8A158F-8493-407E-A458-12F44D6A5376}">
      <dgm:prSet/>
      <dgm:spPr/>
      <dgm:t>
        <a:bodyPr/>
        <a:lstStyle/>
        <a:p>
          <a:endParaRPr lang="en-US"/>
        </a:p>
      </dgm:t>
    </dgm:pt>
    <dgm:pt modelId="{4F2BE2DF-4EF4-4C42-8E88-FF4F1015A371}" type="sibTrans" cxnId="{AC8A158F-8493-407E-A458-12F44D6A5376}">
      <dgm:prSet/>
      <dgm:spPr/>
      <dgm:t>
        <a:bodyPr/>
        <a:lstStyle/>
        <a:p>
          <a:endParaRPr lang="en-US"/>
        </a:p>
      </dgm:t>
    </dgm:pt>
    <dgm:pt modelId="{85A0D95C-90FE-4070-8418-C9D954F424A5}">
      <dgm:prSet/>
      <dgm:spPr/>
      <dgm:t>
        <a:bodyPr/>
        <a:lstStyle/>
        <a:p>
          <a:r>
            <a:rPr lang="en-US"/>
            <a:t>Reduced HIV risk behaviors</a:t>
          </a:r>
        </a:p>
      </dgm:t>
    </dgm:pt>
    <dgm:pt modelId="{833809E4-850C-4AD3-9A09-214282912514}" type="parTrans" cxnId="{9B326990-0787-46A6-A41A-483D922930EA}">
      <dgm:prSet/>
      <dgm:spPr/>
      <dgm:t>
        <a:bodyPr/>
        <a:lstStyle/>
        <a:p>
          <a:endParaRPr lang="en-US"/>
        </a:p>
      </dgm:t>
    </dgm:pt>
    <dgm:pt modelId="{E58F2CBA-F29B-4E77-B8B2-52BA7A5440F3}" type="sibTrans" cxnId="{9B326990-0787-46A6-A41A-483D922930EA}">
      <dgm:prSet/>
      <dgm:spPr/>
      <dgm:t>
        <a:bodyPr/>
        <a:lstStyle/>
        <a:p>
          <a:endParaRPr lang="en-US"/>
        </a:p>
      </dgm:t>
    </dgm:pt>
    <dgm:pt modelId="{A1DEEF28-539A-4B03-B093-6617C197A0D2}" type="pres">
      <dgm:prSet presAssocID="{82168CE5-79B1-429A-85F5-954FE27ACD7A}" presName="vert0" presStyleCnt="0">
        <dgm:presLayoutVars>
          <dgm:dir/>
          <dgm:animOne val="branch"/>
          <dgm:animLvl val="lvl"/>
        </dgm:presLayoutVars>
      </dgm:prSet>
      <dgm:spPr/>
      <dgm:t>
        <a:bodyPr/>
        <a:lstStyle/>
        <a:p>
          <a:endParaRPr lang="en-US"/>
        </a:p>
      </dgm:t>
    </dgm:pt>
    <dgm:pt modelId="{737D8E9C-CA52-431E-ABD1-1635860CBC17}" type="pres">
      <dgm:prSet presAssocID="{EC64DD06-6AEF-4850-A136-049293B125D3}" presName="thickLine" presStyleLbl="alignNode1" presStyleIdx="0" presStyleCnt="4"/>
      <dgm:spPr/>
    </dgm:pt>
    <dgm:pt modelId="{A856358A-F61A-4F50-A987-59AF41F4B9A8}" type="pres">
      <dgm:prSet presAssocID="{EC64DD06-6AEF-4850-A136-049293B125D3}" presName="horz1" presStyleCnt="0"/>
      <dgm:spPr/>
    </dgm:pt>
    <dgm:pt modelId="{186075E5-F413-4514-946F-7C4E6F9E329C}" type="pres">
      <dgm:prSet presAssocID="{EC64DD06-6AEF-4850-A136-049293B125D3}" presName="tx1" presStyleLbl="revTx" presStyleIdx="0" presStyleCnt="4"/>
      <dgm:spPr/>
      <dgm:t>
        <a:bodyPr/>
        <a:lstStyle/>
        <a:p>
          <a:endParaRPr lang="en-US"/>
        </a:p>
      </dgm:t>
    </dgm:pt>
    <dgm:pt modelId="{4867E3D6-B29F-4451-8391-E565E9AD0988}" type="pres">
      <dgm:prSet presAssocID="{EC64DD06-6AEF-4850-A136-049293B125D3}" presName="vert1" presStyleCnt="0"/>
      <dgm:spPr/>
    </dgm:pt>
    <dgm:pt modelId="{06F9C365-90BE-46A1-9852-3972C852B7C0}" type="pres">
      <dgm:prSet presAssocID="{28E10F2E-EB91-400D-BAE4-76A0F8256FDA}" presName="thickLine" presStyleLbl="alignNode1" presStyleIdx="1" presStyleCnt="4"/>
      <dgm:spPr/>
    </dgm:pt>
    <dgm:pt modelId="{47961C03-6DFC-4B15-8FB0-D6B26D220BFE}" type="pres">
      <dgm:prSet presAssocID="{28E10F2E-EB91-400D-BAE4-76A0F8256FDA}" presName="horz1" presStyleCnt="0"/>
      <dgm:spPr/>
    </dgm:pt>
    <dgm:pt modelId="{95ABDE3A-3CB7-4BC0-A3A3-7DEB47342115}" type="pres">
      <dgm:prSet presAssocID="{28E10F2E-EB91-400D-BAE4-76A0F8256FDA}" presName="tx1" presStyleLbl="revTx" presStyleIdx="1" presStyleCnt="4"/>
      <dgm:spPr/>
      <dgm:t>
        <a:bodyPr/>
        <a:lstStyle/>
        <a:p>
          <a:endParaRPr lang="en-US"/>
        </a:p>
      </dgm:t>
    </dgm:pt>
    <dgm:pt modelId="{9A6A48C8-01CA-4EFA-A959-AD3D48EA07FD}" type="pres">
      <dgm:prSet presAssocID="{28E10F2E-EB91-400D-BAE4-76A0F8256FDA}" presName="vert1" presStyleCnt="0"/>
      <dgm:spPr/>
    </dgm:pt>
    <dgm:pt modelId="{B6F3BE5C-FC11-459A-93BE-4DCC1A081F75}" type="pres">
      <dgm:prSet presAssocID="{C4582F32-9EBB-44A9-BAE6-0B17E3426AF6}" presName="thickLine" presStyleLbl="alignNode1" presStyleIdx="2" presStyleCnt="4"/>
      <dgm:spPr/>
    </dgm:pt>
    <dgm:pt modelId="{D8D27860-223D-4505-B20C-58CC55E71AD3}" type="pres">
      <dgm:prSet presAssocID="{C4582F32-9EBB-44A9-BAE6-0B17E3426AF6}" presName="horz1" presStyleCnt="0"/>
      <dgm:spPr/>
    </dgm:pt>
    <dgm:pt modelId="{E101DA57-E755-48E8-A161-D0A42B269E9B}" type="pres">
      <dgm:prSet presAssocID="{C4582F32-9EBB-44A9-BAE6-0B17E3426AF6}" presName="tx1" presStyleLbl="revTx" presStyleIdx="2" presStyleCnt="4"/>
      <dgm:spPr/>
      <dgm:t>
        <a:bodyPr/>
        <a:lstStyle/>
        <a:p>
          <a:endParaRPr lang="en-US"/>
        </a:p>
      </dgm:t>
    </dgm:pt>
    <dgm:pt modelId="{AC909680-A7E3-45DA-B1AC-D11A2F3F8E8A}" type="pres">
      <dgm:prSet presAssocID="{C4582F32-9EBB-44A9-BAE6-0B17E3426AF6}" presName="vert1" presStyleCnt="0"/>
      <dgm:spPr/>
    </dgm:pt>
    <dgm:pt modelId="{9A59B078-ABFB-4247-BCC4-FBC2C27AF7D8}" type="pres">
      <dgm:prSet presAssocID="{85A0D95C-90FE-4070-8418-C9D954F424A5}" presName="thickLine" presStyleLbl="alignNode1" presStyleIdx="3" presStyleCnt="4"/>
      <dgm:spPr/>
    </dgm:pt>
    <dgm:pt modelId="{5A36D52F-4F81-4FC4-9AB9-97E1352A1013}" type="pres">
      <dgm:prSet presAssocID="{85A0D95C-90FE-4070-8418-C9D954F424A5}" presName="horz1" presStyleCnt="0"/>
      <dgm:spPr/>
    </dgm:pt>
    <dgm:pt modelId="{0235F2CB-DB9C-46E1-8C3B-3923F8438DF7}" type="pres">
      <dgm:prSet presAssocID="{85A0D95C-90FE-4070-8418-C9D954F424A5}" presName="tx1" presStyleLbl="revTx" presStyleIdx="3" presStyleCnt="4"/>
      <dgm:spPr/>
      <dgm:t>
        <a:bodyPr/>
        <a:lstStyle/>
        <a:p>
          <a:endParaRPr lang="en-US"/>
        </a:p>
      </dgm:t>
    </dgm:pt>
    <dgm:pt modelId="{4985063B-8433-4962-9925-65CA9E34FE4D}" type="pres">
      <dgm:prSet presAssocID="{85A0D95C-90FE-4070-8418-C9D954F424A5}" presName="vert1" presStyleCnt="0"/>
      <dgm:spPr/>
    </dgm:pt>
  </dgm:ptLst>
  <dgm:cxnLst>
    <dgm:cxn modelId="{C61675F7-3AA4-4479-BD80-1C9D11E42E78}" srcId="{82168CE5-79B1-429A-85F5-954FE27ACD7A}" destId="{EC64DD06-6AEF-4850-A136-049293B125D3}" srcOrd="0" destOrd="0" parTransId="{BD5344A1-857F-46AB-9E54-B8F2EE706ADB}" sibTransId="{4E048ADE-F076-4208-9120-CC7D674EC7BC}"/>
    <dgm:cxn modelId="{978AE96E-2843-41C5-A1DD-8831BD3B0495}" type="presOf" srcId="{28E10F2E-EB91-400D-BAE4-76A0F8256FDA}" destId="{95ABDE3A-3CB7-4BC0-A3A3-7DEB47342115}" srcOrd="0" destOrd="0" presId="urn:microsoft.com/office/officeart/2008/layout/LinedList"/>
    <dgm:cxn modelId="{9B326990-0787-46A6-A41A-483D922930EA}" srcId="{82168CE5-79B1-429A-85F5-954FE27ACD7A}" destId="{85A0D95C-90FE-4070-8418-C9D954F424A5}" srcOrd="3" destOrd="0" parTransId="{833809E4-850C-4AD3-9A09-214282912514}" sibTransId="{E58F2CBA-F29B-4E77-B8B2-52BA7A5440F3}"/>
    <dgm:cxn modelId="{7426E98B-B887-4F91-A52A-2B890F9A34BF}" type="presOf" srcId="{EC64DD06-6AEF-4850-A136-049293B125D3}" destId="{186075E5-F413-4514-946F-7C4E6F9E329C}" srcOrd="0" destOrd="0" presId="urn:microsoft.com/office/officeart/2008/layout/LinedList"/>
    <dgm:cxn modelId="{C673D12B-A296-4AF2-AA73-38EFF1C2C51E}" type="presOf" srcId="{C4582F32-9EBB-44A9-BAE6-0B17E3426AF6}" destId="{E101DA57-E755-48E8-A161-D0A42B269E9B}" srcOrd="0" destOrd="0" presId="urn:microsoft.com/office/officeart/2008/layout/LinedList"/>
    <dgm:cxn modelId="{7AF15DB6-1513-4E7E-A480-C2A2C80FD109}" type="presOf" srcId="{85A0D95C-90FE-4070-8418-C9D954F424A5}" destId="{0235F2CB-DB9C-46E1-8C3B-3923F8438DF7}" srcOrd="0" destOrd="0" presId="urn:microsoft.com/office/officeart/2008/layout/LinedList"/>
    <dgm:cxn modelId="{DDDF9569-2E81-4387-8B9A-5D56CF1ABB71}" type="presOf" srcId="{82168CE5-79B1-429A-85F5-954FE27ACD7A}" destId="{A1DEEF28-539A-4B03-B093-6617C197A0D2}" srcOrd="0" destOrd="0" presId="urn:microsoft.com/office/officeart/2008/layout/LinedList"/>
    <dgm:cxn modelId="{8D2AEA62-6AEF-4F57-8EFE-18CEECB042F8}" srcId="{82168CE5-79B1-429A-85F5-954FE27ACD7A}" destId="{28E10F2E-EB91-400D-BAE4-76A0F8256FDA}" srcOrd="1" destOrd="0" parTransId="{3D52C0C4-AA7A-49C5-A405-E150FA84C1F7}" sibTransId="{93EC918E-302A-431A-B23A-63EF939EAB9F}"/>
    <dgm:cxn modelId="{AC8A158F-8493-407E-A458-12F44D6A5376}" srcId="{82168CE5-79B1-429A-85F5-954FE27ACD7A}" destId="{C4582F32-9EBB-44A9-BAE6-0B17E3426AF6}" srcOrd="2" destOrd="0" parTransId="{9A5FA29A-C074-40E9-847C-77DD2A4AE92F}" sibTransId="{4F2BE2DF-4EF4-4C42-8E88-FF4F1015A371}"/>
    <dgm:cxn modelId="{20BB052B-7F98-4024-A9F9-7EA220280B7B}" type="presParOf" srcId="{A1DEEF28-539A-4B03-B093-6617C197A0D2}" destId="{737D8E9C-CA52-431E-ABD1-1635860CBC17}" srcOrd="0" destOrd="0" presId="urn:microsoft.com/office/officeart/2008/layout/LinedList"/>
    <dgm:cxn modelId="{412F8333-4CE4-49FC-944F-12073D3BABD6}" type="presParOf" srcId="{A1DEEF28-539A-4B03-B093-6617C197A0D2}" destId="{A856358A-F61A-4F50-A987-59AF41F4B9A8}" srcOrd="1" destOrd="0" presId="urn:microsoft.com/office/officeart/2008/layout/LinedList"/>
    <dgm:cxn modelId="{02EC2583-7856-4118-ABF9-6E7209431D6E}" type="presParOf" srcId="{A856358A-F61A-4F50-A987-59AF41F4B9A8}" destId="{186075E5-F413-4514-946F-7C4E6F9E329C}" srcOrd="0" destOrd="0" presId="urn:microsoft.com/office/officeart/2008/layout/LinedList"/>
    <dgm:cxn modelId="{E8E23C67-3C2F-47B1-A9D8-FAC0DD831CC0}" type="presParOf" srcId="{A856358A-F61A-4F50-A987-59AF41F4B9A8}" destId="{4867E3D6-B29F-4451-8391-E565E9AD0988}" srcOrd="1" destOrd="0" presId="urn:microsoft.com/office/officeart/2008/layout/LinedList"/>
    <dgm:cxn modelId="{A0E94414-D3B7-4409-9EF7-9A3C4D40E3DA}" type="presParOf" srcId="{A1DEEF28-539A-4B03-B093-6617C197A0D2}" destId="{06F9C365-90BE-46A1-9852-3972C852B7C0}" srcOrd="2" destOrd="0" presId="urn:microsoft.com/office/officeart/2008/layout/LinedList"/>
    <dgm:cxn modelId="{A8F80176-89E2-4C2C-A3FB-CE0ABAE76864}" type="presParOf" srcId="{A1DEEF28-539A-4B03-B093-6617C197A0D2}" destId="{47961C03-6DFC-4B15-8FB0-D6B26D220BFE}" srcOrd="3" destOrd="0" presId="urn:microsoft.com/office/officeart/2008/layout/LinedList"/>
    <dgm:cxn modelId="{B1F897A1-15B8-4D0E-9977-75513DBC04B0}" type="presParOf" srcId="{47961C03-6DFC-4B15-8FB0-D6B26D220BFE}" destId="{95ABDE3A-3CB7-4BC0-A3A3-7DEB47342115}" srcOrd="0" destOrd="0" presId="urn:microsoft.com/office/officeart/2008/layout/LinedList"/>
    <dgm:cxn modelId="{5155AC10-B3AD-490A-8F69-49D4A2C59F34}" type="presParOf" srcId="{47961C03-6DFC-4B15-8FB0-D6B26D220BFE}" destId="{9A6A48C8-01CA-4EFA-A959-AD3D48EA07FD}" srcOrd="1" destOrd="0" presId="urn:microsoft.com/office/officeart/2008/layout/LinedList"/>
    <dgm:cxn modelId="{33A53DE8-3CC3-4ECF-92C1-BE7CE60A2975}" type="presParOf" srcId="{A1DEEF28-539A-4B03-B093-6617C197A0D2}" destId="{B6F3BE5C-FC11-459A-93BE-4DCC1A081F75}" srcOrd="4" destOrd="0" presId="urn:microsoft.com/office/officeart/2008/layout/LinedList"/>
    <dgm:cxn modelId="{EC924976-78C8-4D39-9274-A51427C5E9ED}" type="presParOf" srcId="{A1DEEF28-539A-4B03-B093-6617C197A0D2}" destId="{D8D27860-223D-4505-B20C-58CC55E71AD3}" srcOrd="5" destOrd="0" presId="urn:microsoft.com/office/officeart/2008/layout/LinedList"/>
    <dgm:cxn modelId="{2A47DDD3-C13B-40EE-BB1F-8CE2CCDA17D9}" type="presParOf" srcId="{D8D27860-223D-4505-B20C-58CC55E71AD3}" destId="{E101DA57-E755-48E8-A161-D0A42B269E9B}" srcOrd="0" destOrd="0" presId="urn:microsoft.com/office/officeart/2008/layout/LinedList"/>
    <dgm:cxn modelId="{93C4C8F3-BE12-4FE3-A096-E2314DBABCE0}" type="presParOf" srcId="{D8D27860-223D-4505-B20C-58CC55E71AD3}" destId="{AC909680-A7E3-45DA-B1AC-D11A2F3F8E8A}" srcOrd="1" destOrd="0" presId="urn:microsoft.com/office/officeart/2008/layout/LinedList"/>
    <dgm:cxn modelId="{2268F87F-D97A-4D0F-BBD6-5C877432DE09}" type="presParOf" srcId="{A1DEEF28-539A-4B03-B093-6617C197A0D2}" destId="{9A59B078-ABFB-4247-BCC4-FBC2C27AF7D8}" srcOrd="6" destOrd="0" presId="urn:microsoft.com/office/officeart/2008/layout/LinedList"/>
    <dgm:cxn modelId="{A6889888-1248-42C8-A519-B944E17C45BB}" type="presParOf" srcId="{A1DEEF28-539A-4B03-B093-6617C197A0D2}" destId="{5A36D52F-4F81-4FC4-9AB9-97E1352A1013}" srcOrd="7" destOrd="0" presId="urn:microsoft.com/office/officeart/2008/layout/LinedList"/>
    <dgm:cxn modelId="{832B1826-CC7E-4C08-AFE9-371B40919F35}" type="presParOf" srcId="{5A36D52F-4F81-4FC4-9AB9-97E1352A1013}" destId="{0235F2CB-DB9C-46E1-8C3B-3923F8438DF7}" srcOrd="0" destOrd="0" presId="urn:microsoft.com/office/officeart/2008/layout/LinedList"/>
    <dgm:cxn modelId="{9A07F972-49BE-4B82-8FCE-29A0B6C86057}" type="presParOf" srcId="{5A36D52F-4F81-4FC4-9AB9-97E1352A1013}" destId="{4985063B-8433-4962-9925-65CA9E34FE4D}"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C32DBB-7DA0-4CF2-9CFD-C1520DB6662D}" type="doc">
      <dgm:prSet loTypeId="urn:microsoft.com/office/officeart/2005/8/layout/vList2" loCatId="list" qsTypeId="urn:microsoft.com/office/officeart/2005/8/quickstyle/simple1" qsCatId="simple" csTypeId="urn:microsoft.com/office/officeart/2005/8/colors/colorful1#3" csCatId="colorful" phldr="1"/>
      <dgm:spPr/>
      <dgm:t>
        <a:bodyPr/>
        <a:lstStyle/>
        <a:p>
          <a:endParaRPr lang="en-US"/>
        </a:p>
      </dgm:t>
    </dgm:pt>
    <dgm:pt modelId="{CB489E0B-68A1-471B-92D3-E5F4FB994A6C}">
      <dgm:prSet/>
      <dgm:spPr>
        <a:solidFill>
          <a:srgbClr val="0070C0"/>
        </a:solidFill>
      </dgm:spPr>
      <dgm:t>
        <a:bodyPr/>
        <a:lstStyle/>
        <a:p>
          <a:r>
            <a:rPr lang="en-US" dirty="0">
              <a:solidFill>
                <a:schemeClr val="bg1"/>
              </a:solidFill>
            </a:rPr>
            <a:t>The Access to Medication Assisted Treatment Program creates a </a:t>
          </a:r>
          <a:r>
            <a:rPr lang="en-US" u="sng" dirty="0">
              <a:solidFill>
                <a:schemeClr val="bg1"/>
              </a:solidFill>
            </a:rPr>
            <a:t>systemic</a:t>
          </a:r>
          <a:r>
            <a:rPr lang="en-US" dirty="0">
              <a:solidFill>
                <a:schemeClr val="bg1"/>
              </a:solidFill>
            </a:rPr>
            <a:t> treatment response to the opioid epidemic; based on the hub and spoke model, an evidence-based model developed in Vermont to address rural opioid crisis. </a:t>
          </a:r>
        </a:p>
      </dgm:t>
    </dgm:pt>
    <dgm:pt modelId="{423B87B2-FF52-49CB-94DC-AD5934F18780}" type="parTrans" cxnId="{5AE43607-C9AB-4EAB-B5A0-8579F47467A6}">
      <dgm:prSet/>
      <dgm:spPr/>
      <dgm:t>
        <a:bodyPr/>
        <a:lstStyle/>
        <a:p>
          <a:endParaRPr lang="en-US"/>
        </a:p>
      </dgm:t>
    </dgm:pt>
    <dgm:pt modelId="{14C965EC-1E43-4AFA-AD1C-9BCE196E2D91}" type="sibTrans" cxnId="{5AE43607-C9AB-4EAB-B5A0-8579F47467A6}">
      <dgm:prSet/>
      <dgm:spPr/>
      <dgm:t>
        <a:bodyPr/>
        <a:lstStyle/>
        <a:p>
          <a:endParaRPr lang="en-US"/>
        </a:p>
      </dgm:t>
    </dgm:pt>
    <dgm:pt modelId="{EB5AB5C2-5D04-4665-B5A8-C3A2E4D30D23}">
      <dgm:prSet/>
      <dgm:spPr/>
      <dgm:t>
        <a:bodyPr/>
        <a:lstStyle/>
        <a:p>
          <a:r>
            <a:rPr lang="en-US" dirty="0">
              <a:solidFill>
                <a:schemeClr val="tx1"/>
              </a:solidFill>
            </a:rPr>
            <a:t>This program enhances the provision of MAT by developing both Hub designated providers (OTPs) and the Spokes (primary care/FQHCs) to provide coordinated care. Through Federal Opioid Crisis Response Grant funds we have funded 5 project sites.</a:t>
          </a:r>
          <a:r>
            <a:rPr lang="en-US" dirty="0"/>
            <a:t> </a:t>
          </a:r>
          <a:endParaRPr lang="en-US" dirty="0">
            <a:solidFill>
              <a:schemeClr val="tx1"/>
            </a:solidFill>
          </a:endParaRPr>
        </a:p>
      </dgm:t>
    </dgm:pt>
    <dgm:pt modelId="{C5123538-14E2-421B-90D5-80846736BD29}" type="parTrans" cxnId="{CC11C83B-49C8-45FB-9EEB-BFF91349559F}">
      <dgm:prSet/>
      <dgm:spPr/>
      <dgm:t>
        <a:bodyPr/>
        <a:lstStyle/>
        <a:p>
          <a:endParaRPr lang="en-US"/>
        </a:p>
      </dgm:t>
    </dgm:pt>
    <dgm:pt modelId="{589CEA72-3849-40D2-B4EA-805CDADE306D}" type="sibTrans" cxnId="{CC11C83B-49C8-45FB-9EEB-BFF91349559F}">
      <dgm:prSet/>
      <dgm:spPr/>
      <dgm:t>
        <a:bodyPr/>
        <a:lstStyle/>
        <a:p>
          <a:endParaRPr lang="en-US"/>
        </a:p>
      </dgm:t>
    </dgm:pt>
    <dgm:pt modelId="{FB2E7D50-6330-4B89-B3FB-291792F4C815}">
      <dgm:prSet/>
      <dgm:spPr>
        <a:solidFill>
          <a:srgbClr val="83A5E9"/>
        </a:solidFill>
      </dgm:spPr>
      <dgm:t>
        <a:bodyPr/>
        <a:lstStyle/>
        <a:p>
          <a:endParaRPr lang="en-US" dirty="0">
            <a:solidFill>
              <a:schemeClr val="tx1"/>
            </a:solidFill>
          </a:endParaRPr>
        </a:p>
      </dgm:t>
    </dgm:pt>
    <dgm:pt modelId="{EEC56768-2343-4619-8C85-9CCBF83144A3}" type="parTrans" cxnId="{786D781D-C4D5-4CEA-BCFD-E06A1A746D9F}">
      <dgm:prSet/>
      <dgm:spPr/>
      <dgm:t>
        <a:bodyPr/>
        <a:lstStyle/>
        <a:p>
          <a:endParaRPr lang="en-US"/>
        </a:p>
      </dgm:t>
    </dgm:pt>
    <dgm:pt modelId="{9FC3ED4C-00AB-4047-9C16-D2611B438A71}" type="sibTrans" cxnId="{786D781D-C4D5-4CEA-BCFD-E06A1A746D9F}">
      <dgm:prSet/>
      <dgm:spPr/>
      <dgm:t>
        <a:bodyPr/>
        <a:lstStyle/>
        <a:p>
          <a:endParaRPr lang="en-US"/>
        </a:p>
      </dgm:t>
    </dgm:pt>
    <dgm:pt modelId="{A72899A3-7734-4CA9-BE84-FEC661EED39E}">
      <dgm:prSet/>
      <dgm:spPr/>
      <dgm:t>
        <a:bodyPr/>
        <a:lstStyle/>
        <a:p>
          <a:r>
            <a:rPr lang="en-US" dirty="0"/>
            <a:t>Rush University Opioid Use Disorder Treatment Fellowship Program- Immersion Weekend Training </a:t>
          </a:r>
          <a:endParaRPr lang="en-US" dirty="0">
            <a:solidFill>
              <a:schemeClr val="tx1"/>
            </a:solidFill>
          </a:endParaRPr>
        </a:p>
      </dgm:t>
    </dgm:pt>
    <dgm:pt modelId="{3683E364-C374-477A-84E0-02B6B756B16D}" type="parTrans" cxnId="{6BAA2A57-C7D7-48E2-BFEC-A6C522EEBEAE}">
      <dgm:prSet/>
      <dgm:spPr/>
      <dgm:t>
        <a:bodyPr/>
        <a:lstStyle/>
        <a:p>
          <a:endParaRPr lang="en-US"/>
        </a:p>
      </dgm:t>
    </dgm:pt>
    <dgm:pt modelId="{15DB0E67-0978-494C-A523-0D273A4788C3}" type="sibTrans" cxnId="{6BAA2A57-C7D7-48E2-BFEC-A6C522EEBEAE}">
      <dgm:prSet/>
      <dgm:spPr/>
      <dgm:t>
        <a:bodyPr/>
        <a:lstStyle/>
        <a:p>
          <a:endParaRPr lang="en-US"/>
        </a:p>
      </dgm:t>
    </dgm:pt>
    <dgm:pt modelId="{55B005C6-FF55-49A7-AAA6-8795539E1F8D}" type="pres">
      <dgm:prSet presAssocID="{86C32DBB-7DA0-4CF2-9CFD-C1520DB6662D}" presName="linear" presStyleCnt="0">
        <dgm:presLayoutVars>
          <dgm:animLvl val="lvl"/>
          <dgm:resizeHandles val="exact"/>
        </dgm:presLayoutVars>
      </dgm:prSet>
      <dgm:spPr/>
      <dgm:t>
        <a:bodyPr/>
        <a:lstStyle/>
        <a:p>
          <a:endParaRPr lang="en-US"/>
        </a:p>
      </dgm:t>
    </dgm:pt>
    <dgm:pt modelId="{AC450E52-FFB5-46A5-AF7F-7B5D2A1A27AB}" type="pres">
      <dgm:prSet presAssocID="{CB489E0B-68A1-471B-92D3-E5F4FB994A6C}" presName="parentText" presStyleLbl="node1" presStyleIdx="0" presStyleCnt="4">
        <dgm:presLayoutVars>
          <dgm:chMax val="0"/>
          <dgm:bulletEnabled val="1"/>
        </dgm:presLayoutVars>
      </dgm:prSet>
      <dgm:spPr/>
      <dgm:t>
        <a:bodyPr/>
        <a:lstStyle/>
        <a:p>
          <a:endParaRPr lang="en-US"/>
        </a:p>
      </dgm:t>
    </dgm:pt>
    <dgm:pt modelId="{AC3B5493-CB46-4B90-86A9-2ABF2B8DE136}" type="pres">
      <dgm:prSet presAssocID="{14C965EC-1E43-4AFA-AD1C-9BCE196E2D91}" presName="spacer" presStyleCnt="0"/>
      <dgm:spPr/>
    </dgm:pt>
    <dgm:pt modelId="{26B70466-CAC1-4B05-8518-0A8819D1F0DF}" type="pres">
      <dgm:prSet presAssocID="{EB5AB5C2-5D04-4665-B5A8-C3A2E4D30D23}" presName="parentText" presStyleLbl="node1" presStyleIdx="1" presStyleCnt="4">
        <dgm:presLayoutVars>
          <dgm:chMax val="0"/>
          <dgm:bulletEnabled val="1"/>
        </dgm:presLayoutVars>
      </dgm:prSet>
      <dgm:spPr/>
      <dgm:t>
        <a:bodyPr/>
        <a:lstStyle/>
        <a:p>
          <a:endParaRPr lang="en-US"/>
        </a:p>
      </dgm:t>
    </dgm:pt>
    <dgm:pt modelId="{9857723E-03FC-4A0B-9F12-B78EC0133685}" type="pres">
      <dgm:prSet presAssocID="{589CEA72-3849-40D2-B4EA-805CDADE306D}" presName="spacer" presStyleCnt="0"/>
      <dgm:spPr/>
    </dgm:pt>
    <dgm:pt modelId="{B69E8E3D-0868-426C-926F-4560C2F29A09}" type="pres">
      <dgm:prSet presAssocID="{FB2E7D50-6330-4B89-B3FB-291792F4C815}" presName="parentText" presStyleLbl="node1" presStyleIdx="2" presStyleCnt="4">
        <dgm:presLayoutVars>
          <dgm:chMax val="0"/>
          <dgm:bulletEnabled val="1"/>
        </dgm:presLayoutVars>
      </dgm:prSet>
      <dgm:spPr/>
      <dgm:t>
        <a:bodyPr/>
        <a:lstStyle/>
        <a:p>
          <a:endParaRPr lang="en-US"/>
        </a:p>
      </dgm:t>
    </dgm:pt>
    <dgm:pt modelId="{994E356D-D933-416F-9F61-DD5ED726190E}" type="pres">
      <dgm:prSet presAssocID="{9FC3ED4C-00AB-4047-9C16-D2611B438A71}" presName="spacer" presStyleCnt="0"/>
      <dgm:spPr/>
    </dgm:pt>
    <dgm:pt modelId="{E1B8F645-1A90-4A65-919B-D9937A747B5B}" type="pres">
      <dgm:prSet presAssocID="{A72899A3-7734-4CA9-BE84-FEC661EED39E}" presName="parentText" presStyleLbl="node1" presStyleIdx="3" presStyleCnt="4">
        <dgm:presLayoutVars>
          <dgm:chMax val="0"/>
          <dgm:bulletEnabled val="1"/>
        </dgm:presLayoutVars>
      </dgm:prSet>
      <dgm:spPr/>
      <dgm:t>
        <a:bodyPr/>
        <a:lstStyle/>
        <a:p>
          <a:endParaRPr lang="en-US"/>
        </a:p>
      </dgm:t>
    </dgm:pt>
  </dgm:ptLst>
  <dgm:cxnLst>
    <dgm:cxn modelId="{25836491-751A-487A-9140-62B7FFC1575E}" type="presOf" srcId="{A72899A3-7734-4CA9-BE84-FEC661EED39E}" destId="{E1B8F645-1A90-4A65-919B-D9937A747B5B}" srcOrd="0" destOrd="0" presId="urn:microsoft.com/office/officeart/2005/8/layout/vList2"/>
    <dgm:cxn modelId="{4CAFA995-7DF8-40B1-9BC3-41497CC20B7B}" type="presOf" srcId="{FB2E7D50-6330-4B89-B3FB-291792F4C815}" destId="{B69E8E3D-0868-426C-926F-4560C2F29A09}" srcOrd="0" destOrd="0" presId="urn:microsoft.com/office/officeart/2005/8/layout/vList2"/>
    <dgm:cxn modelId="{5AE43607-C9AB-4EAB-B5A0-8579F47467A6}" srcId="{86C32DBB-7DA0-4CF2-9CFD-C1520DB6662D}" destId="{CB489E0B-68A1-471B-92D3-E5F4FB994A6C}" srcOrd="0" destOrd="0" parTransId="{423B87B2-FF52-49CB-94DC-AD5934F18780}" sibTransId="{14C965EC-1E43-4AFA-AD1C-9BCE196E2D91}"/>
    <dgm:cxn modelId="{8ADA4208-7427-4185-B5AD-0655772D41B8}" type="presOf" srcId="{86C32DBB-7DA0-4CF2-9CFD-C1520DB6662D}" destId="{55B005C6-FF55-49A7-AAA6-8795539E1F8D}" srcOrd="0" destOrd="0" presId="urn:microsoft.com/office/officeart/2005/8/layout/vList2"/>
    <dgm:cxn modelId="{F84E04A4-6003-4C40-91CC-3F8412DB60D5}" type="presOf" srcId="{CB489E0B-68A1-471B-92D3-E5F4FB994A6C}" destId="{AC450E52-FFB5-46A5-AF7F-7B5D2A1A27AB}" srcOrd="0" destOrd="0" presId="urn:microsoft.com/office/officeart/2005/8/layout/vList2"/>
    <dgm:cxn modelId="{6BAA2A57-C7D7-48E2-BFEC-A6C522EEBEAE}" srcId="{86C32DBB-7DA0-4CF2-9CFD-C1520DB6662D}" destId="{A72899A3-7734-4CA9-BE84-FEC661EED39E}" srcOrd="3" destOrd="0" parTransId="{3683E364-C374-477A-84E0-02B6B756B16D}" sibTransId="{15DB0E67-0978-494C-A523-0D273A4788C3}"/>
    <dgm:cxn modelId="{786D781D-C4D5-4CEA-BCFD-E06A1A746D9F}" srcId="{86C32DBB-7DA0-4CF2-9CFD-C1520DB6662D}" destId="{FB2E7D50-6330-4B89-B3FB-291792F4C815}" srcOrd="2" destOrd="0" parTransId="{EEC56768-2343-4619-8C85-9CCBF83144A3}" sibTransId="{9FC3ED4C-00AB-4047-9C16-D2611B438A71}"/>
    <dgm:cxn modelId="{CC11C83B-49C8-45FB-9EEB-BFF91349559F}" srcId="{86C32DBB-7DA0-4CF2-9CFD-C1520DB6662D}" destId="{EB5AB5C2-5D04-4665-B5A8-C3A2E4D30D23}" srcOrd="1" destOrd="0" parTransId="{C5123538-14E2-421B-90D5-80846736BD29}" sibTransId="{589CEA72-3849-40D2-B4EA-805CDADE306D}"/>
    <dgm:cxn modelId="{B8CA54FB-FB56-46BC-8EF1-40C443EAC4F3}" type="presOf" srcId="{EB5AB5C2-5D04-4665-B5A8-C3A2E4D30D23}" destId="{26B70466-CAC1-4B05-8518-0A8819D1F0DF}" srcOrd="0" destOrd="0" presId="urn:microsoft.com/office/officeart/2005/8/layout/vList2"/>
    <dgm:cxn modelId="{CBC73DCF-4282-4BC6-9390-5A14E9573170}" type="presParOf" srcId="{55B005C6-FF55-49A7-AAA6-8795539E1F8D}" destId="{AC450E52-FFB5-46A5-AF7F-7B5D2A1A27AB}" srcOrd="0" destOrd="0" presId="urn:microsoft.com/office/officeart/2005/8/layout/vList2"/>
    <dgm:cxn modelId="{6E9197EE-B63D-4D9C-B18C-F3C907B38E40}" type="presParOf" srcId="{55B005C6-FF55-49A7-AAA6-8795539E1F8D}" destId="{AC3B5493-CB46-4B90-86A9-2ABF2B8DE136}" srcOrd="1" destOrd="0" presId="urn:microsoft.com/office/officeart/2005/8/layout/vList2"/>
    <dgm:cxn modelId="{FA6DD1D7-F443-4D64-953E-DB8AE2D426D5}" type="presParOf" srcId="{55B005C6-FF55-49A7-AAA6-8795539E1F8D}" destId="{26B70466-CAC1-4B05-8518-0A8819D1F0DF}" srcOrd="2" destOrd="0" presId="urn:microsoft.com/office/officeart/2005/8/layout/vList2"/>
    <dgm:cxn modelId="{2A19CD43-2508-4CE6-A81D-F28F5143CBC5}" type="presParOf" srcId="{55B005C6-FF55-49A7-AAA6-8795539E1F8D}" destId="{9857723E-03FC-4A0B-9F12-B78EC0133685}" srcOrd="3" destOrd="0" presId="urn:microsoft.com/office/officeart/2005/8/layout/vList2"/>
    <dgm:cxn modelId="{AA3EB23B-B527-4E5C-95A7-68918EBA7509}" type="presParOf" srcId="{55B005C6-FF55-49A7-AAA6-8795539E1F8D}" destId="{B69E8E3D-0868-426C-926F-4560C2F29A09}" srcOrd="4" destOrd="0" presId="urn:microsoft.com/office/officeart/2005/8/layout/vList2"/>
    <dgm:cxn modelId="{AFF60701-F878-4EEB-B12C-BB9F331B1D34}" type="presParOf" srcId="{55B005C6-FF55-49A7-AAA6-8795539E1F8D}" destId="{994E356D-D933-416F-9F61-DD5ED726190E}" srcOrd="5" destOrd="0" presId="urn:microsoft.com/office/officeart/2005/8/layout/vList2"/>
    <dgm:cxn modelId="{163DD715-CBDE-4428-9627-19256FB6FBEF}" type="presParOf" srcId="{55B005C6-FF55-49A7-AAA6-8795539E1F8D}" destId="{E1B8F645-1A90-4A65-919B-D9937A747B5B}"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1A87233-ED01-4EB5-AB57-B2260CEC5F87}"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290862FB-431E-4DC7-B5FD-B25CE90394F9}">
      <dgm:prSet/>
      <dgm:spPr/>
      <dgm:t>
        <a:bodyPr/>
        <a:lstStyle/>
        <a:p>
          <a:r>
            <a:rPr lang="en-US" b="1" dirty="0">
              <a:solidFill>
                <a:schemeClr val="tx1"/>
              </a:solidFill>
            </a:rPr>
            <a:t>A Hub is a regional opioid treatment center </a:t>
          </a:r>
          <a:r>
            <a:rPr lang="en-US" dirty="0">
              <a:solidFill>
                <a:schemeClr val="tx1"/>
              </a:solidFill>
            </a:rPr>
            <a:t>responsible for coordinating the care and support services for patients who have complex substance use disorders and/or co-occurring substance use and mental health conditions. Patients who need methadone must be treated here. Patients who need buprenorphine or naltrexone may be treated here. </a:t>
          </a:r>
        </a:p>
      </dgm:t>
    </dgm:pt>
    <dgm:pt modelId="{8ED872D0-892A-4842-8A04-C08FE28885F8}" type="parTrans" cxnId="{2DB3BCDB-4BB1-45C5-B274-3FD4272F55BD}">
      <dgm:prSet/>
      <dgm:spPr/>
      <dgm:t>
        <a:bodyPr/>
        <a:lstStyle/>
        <a:p>
          <a:endParaRPr lang="en-US"/>
        </a:p>
      </dgm:t>
    </dgm:pt>
    <dgm:pt modelId="{80970929-86C5-4160-8849-527CDE4CA02C}" type="sibTrans" cxnId="{2DB3BCDB-4BB1-45C5-B274-3FD4272F55BD}">
      <dgm:prSet/>
      <dgm:spPr/>
      <dgm:t>
        <a:bodyPr/>
        <a:lstStyle/>
        <a:p>
          <a:endParaRPr lang="en-US"/>
        </a:p>
      </dgm:t>
    </dgm:pt>
    <dgm:pt modelId="{4B8D390F-3BE3-47B3-AEF0-A52458C0BC0A}">
      <dgm:prSet/>
      <dgm:spPr>
        <a:solidFill>
          <a:srgbClr val="0070C0"/>
        </a:solidFill>
      </dgm:spPr>
      <dgm:t>
        <a:bodyPr/>
        <a:lstStyle/>
        <a:p>
          <a:r>
            <a:rPr lang="en-US" b="1" dirty="0"/>
            <a:t>A Spoke is a primary care practice or health center</a:t>
          </a:r>
          <a:r>
            <a:rPr lang="en-US" dirty="0"/>
            <a:t> responsible for coordinating the care and support services for patients with opioid use disorders who have less complex medical needs. Only patients who are treated with buprenorphine or naltrexone receive treatment in the spokes.</a:t>
          </a:r>
        </a:p>
      </dgm:t>
    </dgm:pt>
    <dgm:pt modelId="{6B98687D-D490-4675-8864-9EDAFDBE9AA2}" type="parTrans" cxnId="{14FEFF54-AD0B-42E0-B5E4-17F239FC7200}">
      <dgm:prSet/>
      <dgm:spPr/>
      <dgm:t>
        <a:bodyPr/>
        <a:lstStyle/>
        <a:p>
          <a:endParaRPr lang="en-US"/>
        </a:p>
      </dgm:t>
    </dgm:pt>
    <dgm:pt modelId="{F7854620-8899-4EA9-B970-FFF08972A0C6}" type="sibTrans" cxnId="{14FEFF54-AD0B-42E0-B5E4-17F239FC7200}">
      <dgm:prSet/>
      <dgm:spPr/>
      <dgm:t>
        <a:bodyPr/>
        <a:lstStyle/>
        <a:p>
          <a:endParaRPr lang="en-US"/>
        </a:p>
      </dgm:t>
    </dgm:pt>
    <dgm:pt modelId="{4A301B6F-4609-4698-B16B-EC16F6BF0A57}">
      <dgm:prSet/>
      <dgm:spPr>
        <a:solidFill>
          <a:srgbClr val="9DB5EB"/>
        </a:solidFill>
      </dgm:spPr>
      <dgm:t>
        <a:bodyPr/>
        <a:lstStyle/>
        <a:p>
          <a:r>
            <a:rPr lang="en-US"/>
            <a:t>Depending on the patient’s needs, </a:t>
          </a:r>
          <a:r>
            <a:rPr lang="en-US" b="1"/>
            <a:t>Support Services </a:t>
          </a:r>
          <a:r>
            <a:rPr lang="en-US"/>
            <a:t>may include mental health and/or substance use disorder treatment, pain management, family supports, life skills, job development, and recovery supports.</a:t>
          </a:r>
        </a:p>
      </dgm:t>
    </dgm:pt>
    <dgm:pt modelId="{ACDAD77E-449D-4CD1-8446-BD141C38D504}" type="parTrans" cxnId="{5D4F932F-3700-4F6D-A552-0BCB08F3FB5D}">
      <dgm:prSet/>
      <dgm:spPr/>
      <dgm:t>
        <a:bodyPr/>
        <a:lstStyle/>
        <a:p>
          <a:endParaRPr lang="en-US"/>
        </a:p>
      </dgm:t>
    </dgm:pt>
    <dgm:pt modelId="{1BAC95BA-3435-4A87-8B87-CB76E78D989C}" type="sibTrans" cxnId="{5D4F932F-3700-4F6D-A552-0BCB08F3FB5D}">
      <dgm:prSet/>
      <dgm:spPr/>
      <dgm:t>
        <a:bodyPr/>
        <a:lstStyle/>
        <a:p>
          <a:endParaRPr lang="en-US"/>
        </a:p>
      </dgm:t>
    </dgm:pt>
    <dgm:pt modelId="{2A615EEA-E963-4A1A-93C0-0CBDD2D7566E}" type="pres">
      <dgm:prSet presAssocID="{21A87233-ED01-4EB5-AB57-B2260CEC5F87}" presName="Name0" presStyleCnt="0">
        <dgm:presLayoutVars>
          <dgm:dir/>
          <dgm:animLvl val="lvl"/>
          <dgm:resizeHandles val="exact"/>
        </dgm:presLayoutVars>
      </dgm:prSet>
      <dgm:spPr/>
      <dgm:t>
        <a:bodyPr/>
        <a:lstStyle/>
        <a:p>
          <a:endParaRPr lang="en-US"/>
        </a:p>
      </dgm:t>
    </dgm:pt>
    <dgm:pt modelId="{87839B03-9FC7-46D3-88A0-49BFE31C07C6}" type="pres">
      <dgm:prSet presAssocID="{4A301B6F-4609-4698-B16B-EC16F6BF0A57}" presName="boxAndChildren" presStyleCnt="0"/>
      <dgm:spPr/>
    </dgm:pt>
    <dgm:pt modelId="{6DDDD113-E928-4BD3-95C1-C873321BF6D2}" type="pres">
      <dgm:prSet presAssocID="{4A301B6F-4609-4698-B16B-EC16F6BF0A57}" presName="parentTextBox" presStyleLbl="node1" presStyleIdx="0" presStyleCnt="3"/>
      <dgm:spPr/>
      <dgm:t>
        <a:bodyPr/>
        <a:lstStyle/>
        <a:p>
          <a:endParaRPr lang="en-US"/>
        </a:p>
      </dgm:t>
    </dgm:pt>
    <dgm:pt modelId="{DFADE75B-8795-42C3-BE9A-293665C4411E}" type="pres">
      <dgm:prSet presAssocID="{F7854620-8899-4EA9-B970-FFF08972A0C6}" presName="sp" presStyleCnt="0"/>
      <dgm:spPr/>
    </dgm:pt>
    <dgm:pt modelId="{B0FF8C46-EFD6-4D88-8149-67B78D615B09}" type="pres">
      <dgm:prSet presAssocID="{4B8D390F-3BE3-47B3-AEF0-A52458C0BC0A}" presName="arrowAndChildren" presStyleCnt="0"/>
      <dgm:spPr/>
    </dgm:pt>
    <dgm:pt modelId="{88ED15DB-D8C3-4E6D-9BCA-778493C25C51}" type="pres">
      <dgm:prSet presAssocID="{4B8D390F-3BE3-47B3-AEF0-A52458C0BC0A}" presName="parentTextArrow" presStyleLbl="node1" presStyleIdx="1" presStyleCnt="3"/>
      <dgm:spPr/>
      <dgm:t>
        <a:bodyPr/>
        <a:lstStyle/>
        <a:p>
          <a:endParaRPr lang="en-US"/>
        </a:p>
      </dgm:t>
    </dgm:pt>
    <dgm:pt modelId="{7DB456D2-8BEF-470A-B122-8702057FEED2}" type="pres">
      <dgm:prSet presAssocID="{80970929-86C5-4160-8849-527CDE4CA02C}" presName="sp" presStyleCnt="0"/>
      <dgm:spPr/>
    </dgm:pt>
    <dgm:pt modelId="{C61C1F6D-9BAB-4C78-96D6-C36F15F0D946}" type="pres">
      <dgm:prSet presAssocID="{290862FB-431E-4DC7-B5FD-B25CE90394F9}" presName="arrowAndChildren" presStyleCnt="0"/>
      <dgm:spPr/>
    </dgm:pt>
    <dgm:pt modelId="{2BAC3635-2121-4BBA-BC49-4B1D7C031B44}" type="pres">
      <dgm:prSet presAssocID="{290862FB-431E-4DC7-B5FD-B25CE90394F9}" presName="parentTextArrow" presStyleLbl="node1" presStyleIdx="2" presStyleCnt="3"/>
      <dgm:spPr/>
      <dgm:t>
        <a:bodyPr/>
        <a:lstStyle/>
        <a:p>
          <a:endParaRPr lang="en-US"/>
        </a:p>
      </dgm:t>
    </dgm:pt>
  </dgm:ptLst>
  <dgm:cxnLst>
    <dgm:cxn modelId="{5D4F932F-3700-4F6D-A552-0BCB08F3FB5D}" srcId="{21A87233-ED01-4EB5-AB57-B2260CEC5F87}" destId="{4A301B6F-4609-4698-B16B-EC16F6BF0A57}" srcOrd="2" destOrd="0" parTransId="{ACDAD77E-449D-4CD1-8446-BD141C38D504}" sibTransId="{1BAC95BA-3435-4A87-8B87-CB76E78D989C}"/>
    <dgm:cxn modelId="{FD954DBC-E035-4F90-8DDB-37FBE9CEBE81}" type="presOf" srcId="{4A301B6F-4609-4698-B16B-EC16F6BF0A57}" destId="{6DDDD113-E928-4BD3-95C1-C873321BF6D2}" srcOrd="0" destOrd="0" presId="urn:microsoft.com/office/officeart/2005/8/layout/process4"/>
    <dgm:cxn modelId="{3C985A8A-3A31-4B6C-8157-F90D69F7F269}" type="presOf" srcId="{4B8D390F-3BE3-47B3-AEF0-A52458C0BC0A}" destId="{88ED15DB-D8C3-4E6D-9BCA-778493C25C51}" srcOrd="0" destOrd="0" presId="urn:microsoft.com/office/officeart/2005/8/layout/process4"/>
    <dgm:cxn modelId="{2EF1D005-1630-4B5C-A017-F0E1367B24B6}" type="presOf" srcId="{290862FB-431E-4DC7-B5FD-B25CE90394F9}" destId="{2BAC3635-2121-4BBA-BC49-4B1D7C031B44}" srcOrd="0" destOrd="0" presId="urn:microsoft.com/office/officeart/2005/8/layout/process4"/>
    <dgm:cxn modelId="{14FEFF54-AD0B-42E0-B5E4-17F239FC7200}" srcId="{21A87233-ED01-4EB5-AB57-B2260CEC5F87}" destId="{4B8D390F-3BE3-47B3-AEF0-A52458C0BC0A}" srcOrd="1" destOrd="0" parTransId="{6B98687D-D490-4675-8864-9EDAFDBE9AA2}" sibTransId="{F7854620-8899-4EA9-B970-FFF08972A0C6}"/>
    <dgm:cxn modelId="{2DB3BCDB-4BB1-45C5-B274-3FD4272F55BD}" srcId="{21A87233-ED01-4EB5-AB57-B2260CEC5F87}" destId="{290862FB-431E-4DC7-B5FD-B25CE90394F9}" srcOrd="0" destOrd="0" parTransId="{8ED872D0-892A-4842-8A04-C08FE28885F8}" sibTransId="{80970929-86C5-4160-8849-527CDE4CA02C}"/>
    <dgm:cxn modelId="{9B4E2EAC-21AC-4D99-9B93-F9C08885671A}" type="presOf" srcId="{21A87233-ED01-4EB5-AB57-B2260CEC5F87}" destId="{2A615EEA-E963-4A1A-93C0-0CBDD2D7566E}" srcOrd="0" destOrd="0" presId="urn:microsoft.com/office/officeart/2005/8/layout/process4"/>
    <dgm:cxn modelId="{C9681232-F4D1-49D4-9567-15246BDC8F74}" type="presParOf" srcId="{2A615EEA-E963-4A1A-93C0-0CBDD2D7566E}" destId="{87839B03-9FC7-46D3-88A0-49BFE31C07C6}" srcOrd="0" destOrd="0" presId="urn:microsoft.com/office/officeart/2005/8/layout/process4"/>
    <dgm:cxn modelId="{B4AE0FFF-A92A-4A9A-BDF2-50051D8730C5}" type="presParOf" srcId="{87839B03-9FC7-46D3-88A0-49BFE31C07C6}" destId="{6DDDD113-E928-4BD3-95C1-C873321BF6D2}" srcOrd="0" destOrd="0" presId="urn:microsoft.com/office/officeart/2005/8/layout/process4"/>
    <dgm:cxn modelId="{966ACA87-B9F4-42D8-B229-2A30B2CEE7B3}" type="presParOf" srcId="{2A615EEA-E963-4A1A-93C0-0CBDD2D7566E}" destId="{DFADE75B-8795-42C3-BE9A-293665C4411E}" srcOrd="1" destOrd="0" presId="urn:microsoft.com/office/officeart/2005/8/layout/process4"/>
    <dgm:cxn modelId="{523BF96F-9CA6-4A87-8083-B15D6ED9E71D}" type="presParOf" srcId="{2A615EEA-E963-4A1A-93C0-0CBDD2D7566E}" destId="{B0FF8C46-EFD6-4D88-8149-67B78D615B09}" srcOrd="2" destOrd="0" presId="urn:microsoft.com/office/officeart/2005/8/layout/process4"/>
    <dgm:cxn modelId="{E3EED016-0667-4D09-A967-811184F66616}" type="presParOf" srcId="{B0FF8C46-EFD6-4D88-8149-67B78D615B09}" destId="{88ED15DB-D8C3-4E6D-9BCA-778493C25C51}" srcOrd="0" destOrd="0" presId="urn:microsoft.com/office/officeart/2005/8/layout/process4"/>
    <dgm:cxn modelId="{AC93A17D-A131-478D-8049-C49FDC28C01C}" type="presParOf" srcId="{2A615EEA-E963-4A1A-93C0-0CBDD2D7566E}" destId="{7DB456D2-8BEF-470A-B122-8702057FEED2}" srcOrd="3" destOrd="0" presId="urn:microsoft.com/office/officeart/2005/8/layout/process4"/>
    <dgm:cxn modelId="{391BAE8C-8EC7-4A15-BAE7-B2ACEC3A2FE0}" type="presParOf" srcId="{2A615EEA-E963-4A1A-93C0-0CBDD2D7566E}" destId="{C61C1F6D-9BAB-4C78-96D6-C36F15F0D946}" srcOrd="4" destOrd="0" presId="urn:microsoft.com/office/officeart/2005/8/layout/process4"/>
    <dgm:cxn modelId="{330AB38C-9EFC-411C-B6C2-29554A2548C8}" type="presParOf" srcId="{C61C1F6D-9BAB-4C78-96D6-C36F15F0D946}" destId="{2BAC3635-2121-4BBA-BC49-4B1D7C031B44}"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 xmlns:dgm1611="http://schemas.microsoft.com/office/drawing/2016/11/diagram" xmlns:a="http://schemas.openxmlformats.org/drawingml/2006/main" xmlns:dgm="http://schemas.openxmlformats.org/drawingml/2006/diagram">
        <dgm1611:autoBuNodeInfo lvl="1" ptType="sibTrans">
          <dgm1611:buPr prefix="" leadZeros="0">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3943" cy="352375"/>
          </a:xfrm>
          <a:prstGeom prst="rect">
            <a:avLst/>
          </a:prstGeom>
        </p:spPr>
        <p:txBody>
          <a:bodyPr vert="horz" lIns="93320" tIns="46660" rIns="93320" bIns="46660" rtlCol="0"/>
          <a:lstStyle>
            <a:lvl1pPr algn="l">
              <a:defRPr sz="1200"/>
            </a:lvl1pPr>
          </a:lstStyle>
          <a:p>
            <a:endParaRPr lang="en-US"/>
          </a:p>
        </p:txBody>
      </p:sp>
      <p:sp>
        <p:nvSpPr>
          <p:cNvPr id="3" name="Date Placeholder 2"/>
          <p:cNvSpPr>
            <a:spLocks noGrp="1"/>
          </p:cNvSpPr>
          <p:nvPr>
            <p:ph type="dt" idx="1"/>
          </p:nvPr>
        </p:nvSpPr>
        <p:spPr>
          <a:xfrm>
            <a:off x="5273005" y="1"/>
            <a:ext cx="4033943" cy="352375"/>
          </a:xfrm>
          <a:prstGeom prst="rect">
            <a:avLst/>
          </a:prstGeom>
        </p:spPr>
        <p:txBody>
          <a:bodyPr vert="horz" lIns="93320" tIns="46660" rIns="93320" bIns="46660" rtlCol="0"/>
          <a:lstStyle>
            <a:lvl1pPr algn="r">
              <a:defRPr sz="1200"/>
            </a:lvl1pPr>
          </a:lstStyle>
          <a:p>
            <a:fld id="{C9E87E3F-18D8-4CEA-84FF-E3CF42242075}" type="datetimeFigureOut">
              <a:rPr lang="en-US" smtClean="0"/>
              <a:pPr/>
              <a:t>7/22/19</a:t>
            </a:fld>
            <a:endParaRPr lang="en-US"/>
          </a:p>
        </p:txBody>
      </p:sp>
      <p:sp>
        <p:nvSpPr>
          <p:cNvPr id="4" name="Slide Image Placeholder 3"/>
          <p:cNvSpPr>
            <a:spLocks noGrp="1" noRot="1" noChangeAspect="1"/>
          </p:cNvSpPr>
          <p:nvPr>
            <p:ph type="sldImg" idx="2"/>
          </p:nvPr>
        </p:nvSpPr>
        <p:spPr>
          <a:xfrm>
            <a:off x="3074988" y="877888"/>
            <a:ext cx="3159125" cy="2370137"/>
          </a:xfrm>
          <a:prstGeom prst="rect">
            <a:avLst/>
          </a:prstGeom>
          <a:noFill/>
          <a:ln w="12700">
            <a:solidFill>
              <a:prstClr val="black"/>
            </a:solidFill>
          </a:ln>
        </p:spPr>
        <p:txBody>
          <a:bodyPr vert="horz" lIns="93320" tIns="46660" rIns="93320" bIns="46660" rtlCol="0" anchor="ctr"/>
          <a:lstStyle/>
          <a:p>
            <a:endParaRPr lang="en-US"/>
          </a:p>
        </p:txBody>
      </p:sp>
      <p:sp>
        <p:nvSpPr>
          <p:cNvPr id="5" name="Notes Placeholder 4"/>
          <p:cNvSpPr>
            <a:spLocks noGrp="1"/>
          </p:cNvSpPr>
          <p:nvPr>
            <p:ph type="body" sz="quarter" idx="3"/>
          </p:nvPr>
        </p:nvSpPr>
        <p:spPr>
          <a:xfrm>
            <a:off x="930910" y="3379868"/>
            <a:ext cx="7447280" cy="2765345"/>
          </a:xfrm>
          <a:prstGeom prst="rect">
            <a:avLst/>
          </a:prstGeom>
        </p:spPr>
        <p:txBody>
          <a:bodyPr vert="horz" lIns="93320" tIns="46660" rIns="93320" bIns="4666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728"/>
            <a:ext cx="4033943" cy="352375"/>
          </a:xfrm>
          <a:prstGeom prst="rect">
            <a:avLst/>
          </a:prstGeom>
        </p:spPr>
        <p:txBody>
          <a:bodyPr vert="horz" lIns="93320" tIns="46660" rIns="93320" bIns="46660" rtlCol="0" anchor="b"/>
          <a:lstStyle>
            <a:lvl1pPr algn="l">
              <a:defRPr sz="1200"/>
            </a:lvl1pPr>
          </a:lstStyle>
          <a:p>
            <a:endParaRPr lang="en-US"/>
          </a:p>
        </p:txBody>
      </p:sp>
      <p:sp>
        <p:nvSpPr>
          <p:cNvPr id="7" name="Slide Number Placeholder 6"/>
          <p:cNvSpPr>
            <a:spLocks noGrp="1"/>
          </p:cNvSpPr>
          <p:nvPr>
            <p:ph type="sldNum" sz="quarter" idx="5"/>
          </p:nvPr>
        </p:nvSpPr>
        <p:spPr>
          <a:xfrm>
            <a:off x="5273005" y="6670728"/>
            <a:ext cx="4033943" cy="352375"/>
          </a:xfrm>
          <a:prstGeom prst="rect">
            <a:avLst/>
          </a:prstGeom>
        </p:spPr>
        <p:txBody>
          <a:bodyPr vert="horz" lIns="93320" tIns="46660" rIns="93320" bIns="46660" rtlCol="0" anchor="b"/>
          <a:lstStyle>
            <a:lvl1pPr algn="r">
              <a:defRPr sz="1200"/>
            </a:lvl1pPr>
          </a:lstStyle>
          <a:p>
            <a:fld id="{CD24ED06-FE2B-450C-A311-32D41E66091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40960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www.icjia.state.il.us/articles/opioid-prescribing-in-illinois-examining-prescription-drug-monitoring-program-data%23fn28"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medlineplus.gov/druginfo/meds/a614045.htm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icjia.state.il.us/articles/opioid-prescribing-in-illinois-examining-prescription-drug-monitoring-program-data%23fn54" TargetMode="External"/><Relationship Id="rId4" Type="http://schemas.openxmlformats.org/officeDocument/2006/relationships/hyperlink" Target="http://www.icjia.state.il.us/articles/opioid-prescribing-in-illinois-examining-prescription-drug-monitoring-program-data%23fn55" TargetMode="External"/><Relationship Id="rId5" Type="http://schemas.openxmlformats.org/officeDocument/2006/relationships/hyperlink" Target="http://dph.illinois.gov/sites/default/files/publications/Illinois-Opioid-Action-Plan-Sept-6-2017-FINAL.pdf" TargetMode="External"/><Relationship Id="rId6" Type="http://schemas.openxmlformats.org/officeDocument/2006/relationships/hyperlink" Target="https://www.cdc.gov/mmwr/volumes/65/rr/rr6501e1.htm"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hs.gov/about/news/2017/10/26/hhs-acting-secretary-declares-public-health-emergency-address-national-opioid-crisis.html" TargetMode="External"/><Relationship Id="rId4" Type="http://schemas.openxmlformats.org/officeDocument/2006/relationships/hyperlink" Target="https://www.hhs.gov/about/leadership/secretary/speeches/2017-speeches/secretary-price-announces-hhs-strategy-for-fighting-opioid-crisis/index.html"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drugoverdose/opioids/prescribed.html" TargetMode="External"/><Relationship Id="rId4" Type="http://schemas.openxmlformats.org/officeDocument/2006/relationships/hyperlink" Target="https://www.cdc.gov/drugoverdose/opioids/heroin.html" TargetMode="External"/><Relationship Id="rId5" Type="http://schemas.openxmlformats.org/officeDocument/2006/relationships/hyperlink" Target="https://www.cdc.gov/drugoverdose/opioids/fentanyl.html"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0298035"/>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5150110"/>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face an increased risk of opioid dependency in as few as four days of taking the drugs.</a:t>
            </a:r>
          </a:p>
        </p:txBody>
      </p:sp>
      <p:sp>
        <p:nvSpPr>
          <p:cNvPr id="4" name="Slide Number Placeholder 3"/>
          <p:cNvSpPr>
            <a:spLocks noGrp="1"/>
          </p:cNvSpPr>
          <p:nvPr>
            <p:ph type="sldNum" sz="quarter" idx="5"/>
          </p:nvPr>
        </p:nvSpPr>
        <p:spPr/>
        <p:txBody>
          <a:bodyPr/>
          <a:lstStyle/>
          <a:p>
            <a:fld id="{CD24ED06-FE2B-450C-A311-32D41E66091A}"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6258602"/>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the chart, opioid prescriptions longer than five days in length significantly increased the likelihood of continued opioid use both one and three years later</a:t>
            </a:r>
          </a:p>
          <a:p>
            <a:r>
              <a:rPr lang="en-US" dirty="0"/>
              <a:t>"[For people who] take an opioid for 10 days, almost one in five will still be taking opioids one year later," </a:t>
            </a:r>
          </a:p>
        </p:txBody>
      </p:sp>
      <p:sp>
        <p:nvSpPr>
          <p:cNvPr id="4" name="Slide Number Placeholder 3"/>
          <p:cNvSpPr>
            <a:spLocks noGrp="1"/>
          </p:cNvSpPr>
          <p:nvPr>
            <p:ph type="sldNum" sz="quarter" idx="5"/>
          </p:nvPr>
        </p:nvSpPr>
        <p:spPr/>
        <p:txBody>
          <a:bodyPr/>
          <a:lstStyle/>
          <a:p>
            <a:fld id="{CD24ED06-FE2B-450C-A311-32D41E66091A}"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804180"/>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7073638"/>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1320739"/>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https://www.bing.com/videos/search?q=travis+story+tapering+off+opioids&amp;ru=%2fsearch%3fq%3dtravis%2520story%2520tapering%2520off%2520opioids%26form%3dSWAUA2&amp;view=detail&amp;mid=E7B788A1B199DC7F4AD1E7B788A1B199DC7F4AD1&amp;&amp;mmscn=vwrc&amp;FORM=VDRVRV</a:t>
            </a:r>
          </a:p>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0277043"/>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1. The belief that pain was undertreated and opioids carried low risk of addiction contributed to the medical community embracing increased opioid prescribing for pain conditions. This belief was not based on rigorous empirical evidence and there was an exaggeration of the potential benefits of long-term opioid treatment.</a:t>
            </a:r>
          </a:p>
          <a:p>
            <a:pPr lvl="0"/>
            <a:r>
              <a:rPr lang="en-US" sz="1200" kern="1200" dirty="0">
                <a:solidFill>
                  <a:schemeClr val="tx1"/>
                </a:solidFill>
                <a:effectLst/>
                <a:latin typeface="+mn-lt"/>
                <a:ea typeface="+mn-ea"/>
                <a:cs typeface="+mn-cs"/>
              </a:rPr>
              <a:t>Patient satisfaction based in part on federally-mandated patient satisfaction surveys asking patients to rate hospital staff on their efforts toward pain management.</a:t>
            </a:r>
          </a:p>
          <a:p>
            <a:pPr lvl="0"/>
            <a:r>
              <a:rPr lang="en-US" sz="1200" kern="1200" dirty="0">
                <a:solidFill>
                  <a:schemeClr val="tx1"/>
                </a:solidFill>
                <a:effectLst/>
                <a:latin typeface="+mn-lt"/>
                <a:ea typeface="+mn-ea"/>
                <a:cs typeface="+mn-cs"/>
              </a:rPr>
              <a:t>Drug companies’ aggressive tactics for selling opioid medications and the introduction in 1995 of OxyContin (a long-acting formulation of oxycodone) and subsequent unethical marketing practices employed by Purdue Pharma.</a:t>
            </a:r>
          </a:p>
          <a:p>
            <a:pPr lvl="0"/>
            <a:r>
              <a:rPr lang="en-US" sz="1200" kern="1200" dirty="0">
                <a:solidFill>
                  <a:schemeClr val="tx1"/>
                </a:solidFill>
                <a:effectLst/>
                <a:latin typeface="+mn-lt"/>
                <a:ea typeface="+mn-ea"/>
                <a:cs typeface="+mn-cs"/>
              </a:rPr>
              <a:t>Unethical medical practice models, in some states sometimes referred to as “pill mills”, where patients could pay out of pocket to receive prescriptions for large volumes of opioids with minimal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Patient satisfaction based in part on federally-mandated patient satisfaction surveys asking patients to rate hospital staff on their efforts toward pain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Drug companies’ aggressive tactics for selling opioid medications and the introduction in 1995 of OxyContin (a long-acting formulation of oxycodone) and subsequent unethical marketing practices employed by Purdue Pharma.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Unethical medical practice models, in some states sometimes referred to as “pill mills”, where patients could pay out of pocket to receive prescriptions for large volumes of opioids with minimal to no medical history or examination. </a:t>
            </a:r>
          </a:p>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28374100"/>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037461"/>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1299655"/>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24ED06-FE2B-450C-A311-32D41E660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376030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8420314"/>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1913481"/>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Operated by the Illinois Department of Human Services. Data is entered daily by pharmacies and dispensing practitioners for all controlled substances scheduled as II to V. </a:t>
            </a:r>
          </a:p>
          <a:p>
            <a:endParaRPr lang="en-US" dirty="0"/>
          </a:p>
          <a:p>
            <a:r>
              <a:rPr lang="en-US" dirty="0"/>
              <a:t>The program’s mission is to enhance a prescriber’s and dispenser’s capacity to review a patient’s prescription history to assist in the effective treatment of patients.</a:t>
            </a:r>
          </a:p>
          <a:p>
            <a:endParaRPr lang="en-US" dirty="0"/>
          </a:p>
          <a:p>
            <a:r>
              <a:rPr lang="en-US" baseline="30000" dirty="0">
                <a:hlinkClick r:id="rId3"/>
              </a:rPr>
              <a:t>[28]</a:t>
            </a:r>
            <a:r>
              <a:rPr lang="en-US" dirty="0"/>
              <a:t> A new law effective January 1, 2018, requires most licensed controlled substance prescribers to register with and attempt to access patient information in the ILPMP when providing an initial opioid prescription for Schedule II narcotics such as opioids [Public Act 100-0564].</a:t>
            </a:r>
          </a:p>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505050"/>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Schedule I opioid drug is heroin and not available by prescription; Schedule II drugs are not able to be prescribed with refills but can be obtained with a new prescription; Schedule III-V are available to be prescribed with refills.</a:t>
            </a:r>
          </a:p>
          <a:p>
            <a:r>
              <a:rPr lang="en-US" b="1" dirty="0"/>
              <a:t>Note: Methadone is approved by the U.S. Food and Drug Administration for treatment of pain when written as a prescription. It can be dispensed from federally monitored programs for the treatment of opioid use disorder. When dispensed from those programs, is not captured in the ILPMP. Buprenorphine comes in a variety of formulations and some are approved for pain (i.e. </a:t>
            </a:r>
            <a:r>
              <a:rPr lang="en-US" b="1" dirty="0" err="1"/>
              <a:t>butrans</a:t>
            </a:r>
            <a:r>
              <a:rPr lang="en-US" b="1" dirty="0"/>
              <a:t> patch). Others are approved for treatment of opioid use disorder (i.e. Suboxone and Subutex).</a:t>
            </a:r>
          </a:p>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1245738"/>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nine year period examined, </a:t>
            </a:r>
            <a:r>
              <a:rPr lang="en-US" dirty="0">
                <a:hlinkClick r:id="rId3"/>
              </a:rPr>
              <a:t>hydrocodone</a:t>
            </a:r>
            <a:r>
              <a:rPr lang="en-US" dirty="0"/>
              <a:t> accounted for about 60 percent of all opioids prescribed in Illinois. Hydrocodone is available in multiple generic and brand name drug versions, including Lortab, Norco, and Vicodin.</a:t>
            </a:r>
          </a:p>
          <a:p>
            <a:endParaRPr lang="en-US" dirty="0"/>
          </a:p>
          <a:p>
            <a:r>
              <a:rPr lang="en-US" dirty="0"/>
              <a:t>In Illinois, Schedule III, IV, and V prescriptions are allowed to be written with refills, but Schedule II are not. The hydrocodone prescription reduction in Illinois after the rescheduling was consistent with national trends. </a:t>
            </a:r>
          </a:p>
        </p:txBody>
      </p:sp>
      <p:sp>
        <p:nvSpPr>
          <p:cNvPr id="4" name="Slide Number Placeholder 3"/>
          <p:cNvSpPr>
            <a:spLocks noGrp="1"/>
          </p:cNvSpPr>
          <p:nvPr>
            <p:ph type="sldNum" sz="quarter" idx="5"/>
          </p:nvPr>
        </p:nvSpPr>
        <p:spPr/>
        <p:txBody>
          <a:bodyPr/>
          <a:lstStyle/>
          <a:p>
            <a:fld id="{CD24ED06-FE2B-450C-A311-32D41E66091A}"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2400400"/>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Heroin and illicit fentanyl-related overdoses are increasing in Illinois and available data suggest fentanyl overdoses are from illicit markets rather than prescriptions.</a:t>
            </a:r>
          </a:p>
          <a:p>
            <a:r>
              <a:rPr lang="en-US" baseline="30000" dirty="0">
                <a:hlinkClick r:id="rId3"/>
              </a:rPr>
              <a:t>[54]</a:t>
            </a:r>
            <a:r>
              <a:rPr lang="en-US" dirty="0"/>
              <a:t> Despite modest reductions in prescription rates, the state’s criminal justice, public health, and human services departments should continue to work on prescription drug safety and reducing opioid overprescribing, especially considering that most people who misuse opioids report obtaining them from friends and family for free.</a:t>
            </a:r>
          </a:p>
          <a:p>
            <a:r>
              <a:rPr lang="en-US" baseline="30000" dirty="0">
                <a:hlinkClick r:id="rId4"/>
              </a:rPr>
              <a:t>[55]</a:t>
            </a:r>
            <a:r>
              <a:rPr lang="en-US" dirty="0"/>
              <a:t> To tackle issues related to prescribing and the opioid crisis, the </a:t>
            </a:r>
            <a:r>
              <a:rPr lang="en-US" dirty="0">
                <a:hlinkClick r:id="rId5"/>
              </a:rPr>
              <a:t>State of Illinois Opioid Action Plan</a:t>
            </a:r>
            <a:r>
              <a:rPr lang="en-US" dirty="0"/>
              <a:t> recommends increased use of the ILPMP by providers in conjunction with provider education and promotion of prescribing guidelines, such as the </a:t>
            </a:r>
            <a:r>
              <a:rPr lang="en-US" dirty="0">
                <a:hlinkClick r:id="rId6"/>
              </a:rPr>
              <a:t>CDC’s guidelines for prescribing opioids for chronic </a:t>
            </a:r>
            <a:r>
              <a:rPr lang="en-US">
                <a:hlinkClick r:id="rId6"/>
              </a:rPr>
              <a:t>pain</a:t>
            </a:r>
            <a:r>
              <a:rPr lang="en-US"/>
              <a:t>.</a:t>
            </a:r>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3978754"/>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0763408"/>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Heroin and Fentanyl deaths are now more common than deaths from prescription drugs like Oxycodone</a:t>
            </a:r>
          </a:p>
          <a:p>
            <a:endParaRPr lang="en-US" dirty="0"/>
          </a:p>
          <a:p>
            <a:r>
              <a:rPr lang="en-US" dirty="0"/>
              <a:t>Heroin and Fentanyl, however, are cheaper and easier to get (especially with new opiate regulations). So once a person is addicted, they switch to these.  4/5 people who use heroin report using prescription meds prior to heroin use.</a:t>
            </a:r>
          </a:p>
          <a:p>
            <a:r>
              <a:rPr lang="en-US" dirty="0"/>
              <a:t>94% of people who use heroin said prescription meds were too expensive and too hard to get. </a:t>
            </a:r>
          </a:p>
          <a:p>
            <a:endParaRPr lang="en-US" dirty="0"/>
          </a:p>
          <a:p>
            <a:r>
              <a:rPr lang="en-US" dirty="0"/>
              <a:t>Then people die because Heroin and Fentanyl are way stronger than oxycodone (and often cut).</a:t>
            </a:r>
          </a:p>
          <a:p>
            <a:endParaRPr lang="en-US" dirty="0"/>
          </a:p>
          <a:p>
            <a:r>
              <a:rPr lang="en-US" dirty="0"/>
              <a:t>Thus, one would expect Heroin and Fentanyl deaths to eclipse deaths from legal (and far more expensive, especially given demand) painkillers.</a:t>
            </a:r>
          </a:p>
        </p:txBody>
      </p:sp>
      <p:sp>
        <p:nvSpPr>
          <p:cNvPr id="4" name="Slide Number Placeholder 3"/>
          <p:cNvSpPr>
            <a:spLocks noGrp="1"/>
          </p:cNvSpPr>
          <p:nvPr>
            <p:ph type="sldNum" sz="quarter" idx="5"/>
          </p:nvPr>
        </p:nvSpPr>
        <p:spPr/>
        <p:txBody>
          <a:bodyPr/>
          <a:lstStyle/>
          <a:p>
            <a:fld id="{CD24ED06-FE2B-450C-A311-32D41E66091A}"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1988275"/>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data suggest the vast majority of fentanyl overdoses are due to illicitly manufactured fentanyl rather than fentanyl originating from a prescription/pharmacy.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kern="1200" dirty="0">
                <a:solidFill>
                  <a:schemeClr val="tx1"/>
                </a:solidFill>
                <a:effectLst/>
                <a:latin typeface="+mn-lt"/>
                <a:ea typeface="+mn-ea"/>
                <a:cs typeface="+mn-cs"/>
              </a:rPr>
              <a:t>Fentanyl drove drug overdose deaths to a record high in 2017 — about 200 a day — CDC estimates</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fentanyl, a synthetic opioid that’s roughly 50 times more potent than heroin. Because it’s cheap and relatively easy to make, it’s often mixed with other drugs like heroin and cocaine.</a:t>
            </a:r>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5371877"/>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greatest increase in opioid deaths was seen in cases involving synthetic opioids (mainly fentanyl): </a:t>
            </a:r>
          </a:p>
          <a:p>
            <a:r>
              <a:rPr lang="en-US" dirty="0"/>
              <a:t>a rise from 127 deaths in 2014 to 1,187 deaths in 2017 (Figure 1). </a:t>
            </a:r>
          </a:p>
          <a:p>
            <a:r>
              <a:rPr lang="en-US" dirty="0"/>
              <a:t>Deaths involving heroin also increased significantly in the same 3-year period: from 844 to 1,251 deaths. </a:t>
            </a:r>
          </a:p>
          <a:p>
            <a:r>
              <a:rPr lang="en-US" dirty="0"/>
              <a:t>There were 623 deaths involving prescription opioids in 2017, nearly double the 343 deaths in 2014. </a:t>
            </a:r>
          </a:p>
        </p:txBody>
      </p:sp>
      <p:sp>
        <p:nvSpPr>
          <p:cNvPr id="4" name="Slide Number Placeholder 3"/>
          <p:cNvSpPr>
            <a:spLocks noGrp="1"/>
          </p:cNvSpPr>
          <p:nvPr>
            <p:ph type="sldNum" sz="quarter" idx="5"/>
          </p:nvPr>
        </p:nvSpPr>
        <p:spPr/>
        <p:txBody>
          <a:bodyPr/>
          <a:lstStyle/>
          <a:p>
            <a:fld id="{CD24ED06-FE2B-450C-A311-32D41E66091A}"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3087860"/>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there were 2,202 drug overdose deaths involving opioids in Illinois—a rate of 17.2 deaths per 100,000 persons, which is higher than the national rate of 14.6 deaths per 100,000 persons.</a:t>
            </a:r>
          </a:p>
        </p:txBody>
      </p:sp>
      <p:sp>
        <p:nvSpPr>
          <p:cNvPr id="4" name="Slide Number Placeholder 3"/>
          <p:cNvSpPr>
            <a:spLocks noGrp="1"/>
          </p:cNvSpPr>
          <p:nvPr>
            <p:ph type="sldNum" sz="quarter" idx="5"/>
          </p:nvPr>
        </p:nvSpPr>
        <p:spPr/>
        <p:txBody>
          <a:bodyPr/>
          <a:lstStyle/>
          <a:p>
            <a:fld id="{CD24ED06-FE2B-450C-A311-32D41E66091A}"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8816326"/>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4354889"/>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there were 2,202 drug overdose deaths involving opioids in Illinois—a rate of 17.2 deaths per 100,000 persons, which is higher than the national rate of 14.6 deaths per 100,000 persons. </a:t>
            </a:r>
          </a:p>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7993378"/>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24ED06-FE2B-450C-A311-32D41E660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595512"/>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5867002"/>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34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663172"/>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Slide Image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ED683D7-6CAC-4EED-A856-2A3DA986264B}"/>
              </a:ext>
            </a:extLst>
          </p:cNvPr>
          <p:cNvSpPr>
            <a:spLocks noGrp="1" noRot="1" noChangeAspect="1" noChangeArrowheads="1" noTextEdit="1"/>
          </p:cNvSpPr>
          <p:nvPr>
            <p:ph type="sldImg"/>
          </p:nvPr>
        </p:nvSpPr>
        <p:spPr bwMode="auto">
          <a:xfrm>
            <a:off x="3074988" y="877888"/>
            <a:ext cx="3159125" cy="2370137"/>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9219" name="Notes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8B51CC0-5094-4B54-B696-9637E2095A1B}"/>
              </a:ext>
            </a:extLst>
          </p:cNvPr>
          <p:cNvSpPr>
            <a:spLocks noGrp="1" noChangeArrowheads="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integrated SUD service delivery system within DHS is coordinated by SUPR. These offices are primarily responsible for providing prevention, intervention and treatment services related to alcohol, tobacco and other drugs to citizens of Illinois. </a:t>
            </a:r>
          </a:p>
        </p:txBody>
      </p:sp>
      <p:sp>
        <p:nvSpPr>
          <p:cNvPr id="9220"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DCE5BB4-AC0D-40B6-8F00-604A315B19A7}"/>
              </a:ext>
            </a:extLst>
          </p:cNvPr>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2806" indent="-296486">
              <a:defRPr>
                <a:solidFill>
                  <a:schemeClr val="tx1"/>
                </a:solidFill>
                <a:latin typeface="Calibri" panose="020F0502020204030204" pitchFamily="34" charset="0"/>
              </a:defRPr>
            </a:lvl2pPr>
            <a:lvl3pPr marL="1189182" indent="-236542">
              <a:defRPr>
                <a:solidFill>
                  <a:schemeClr val="tx1"/>
                </a:solidFill>
                <a:latin typeface="Calibri" panose="020F0502020204030204" pitchFamily="34" charset="0"/>
              </a:defRPr>
            </a:lvl3pPr>
            <a:lvl4pPr marL="1665502" indent="-236542">
              <a:defRPr>
                <a:solidFill>
                  <a:schemeClr val="tx1"/>
                </a:solidFill>
                <a:latin typeface="Calibri" panose="020F0502020204030204" pitchFamily="34" charset="0"/>
              </a:defRPr>
            </a:lvl4pPr>
            <a:lvl5pPr marL="2141823" indent="-236542">
              <a:defRPr>
                <a:solidFill>
                  <a:schemeClr val="tx1"/>
                </a:solidFill>
                <a:latin typeface="Calibri" panose="020F0502020204030204" pitchFamily="34" charset="0"/>
              </a:defRPr>
            </a:lvl5pPr>
            <a:lvl6pPr marL="2608422" indent="-236542" defTabSz="466600" eaLnBrk="0" fontAlgn="base" hangingPunct="0">
              <a:spcBef>
                <a:spcPct val="0"/>
              </a:spcBef>
              <a:spcAft>
                <a:spcPct val="0"/>
              </a:spcAft>
              <a:defRPr>
                <a:solidFill>
                  <a:schemeClr val="tx1"/>
                </a:solidFill>
                <a:latin typeface="Calibri" panose="020F0502020204030204" pitchFamily="34" charset="0"/>
              </a:defRPr>
            </a:lvl6pPr>
            <a:lvl7pPr marL="3075022" indent="-236542" defTabSz="466600" eaLnBrk="0" fontAlgn="base" hangingPunct="0">
              <a:spcBef>
                <a:spcPct val="0"/>
              </a:spcBef>
              <a:spcAft>
                <a:spcPct val="0"/>
              </a:spcAft>
              <a:defRPr>
                <a:solidFill>
                  <a:schemeClr val="tx1"/>
                </a:solidFill>
                <a:latin typeface="Calibri" panose="020F0502020204030204" pitchFamily="34" charset="0"/>
              </a:defRPr>
            </a:lvl7pPr>
            <a:lvl8pPr marL="3541623" indent="-236542" defTabSz="466600" eaLnBrk="0" fontAlgn="base" hangingPunct="0">
              <a:spcBef>
                <a:spcPct val="0"/>
              </a:spcBef>
              <a:spcAft>
                <a:spcPct val="0"/>
              </a:spcAft>
              <a:defRPr>
                <a:solidFill>
                  <a:schemeClr val="tx1"/>
                </a:solidFill>
                <a:latin typeface="Calibri" panose="020F0502020204030204" pitchFamily="34" charset="0"/>
              </a:defRPr>
            </a:lvl8pPr>
            <a:lvl9pPr marL="4008223" indent="-236542" defTabSz="466600" eaLnBrk="0" fontAlgn="base" hangingPunct="0">
              <a:spcBef>
                <a:spcPct val="0"/>
              </a:spcBef>
              <a:spcAft>
                <a:spcPct val="0"/>
              </a:spcAft>
              <a:defRPr>
                <a:solidFill>
                  <a:schemeClr val="tx1"/>
                </a:solidFill>
                <a:latin typeface="Calibri" panose="020F0502020204030204" pitchFamily="34" charset="0"/>
              </a:defRPr>
            </a:lvl9pPr>
          </a:lstStyle>
          <a:p>
            <a:fld id="{4AA2B834-4618-4080-857E-E61FCFCAE1E1}" type="slidenum">
              <a:rPr lang="en-US" altLang="en-US" smtClean="0"/>
              <a:pPr/>
              <a:t>35</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9070976"/>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36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7644603"/>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A24DD65-2A36-4ECE-BEDB-95E70CC4F03C}"/>
              </a:ext>
            </a:extLst>
          </p:cNvPr>
          <p:cNvSpPr>
            <a:spLocks noGrp="1" noRot="1" noChangeAspect="1" noChangeArrowheads="1" noTextEdit="1"/>
          </p:cNvSpPr>
          <p:nvPr>
            <p:ph type="sldImg"/>
          </p:nvPr>
        </p:nvSpPr>
        <p:spPr bwMode="auto">
          <a:xfrm>
            <a:off x="3074988" y="877888"/>
            <a:ext cx="3159125" cy="2370137"/>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29699" name="Notes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9202FE9-4808-45BA-8279-C06DE2960691}"/>
              </a:ext>
            </a:extLst>
          </p:cNvPr>
          <p:cNvSpPr>
            <a:spLocks noGrp="1" noChangeArrowheads="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t>SOAP strategies and the implementation plan have guided the Task Force’s and Council’s efforts to achieve the SOAP goal of reducing the number of </a:t>
            </a:r>
            <a:r>
              <a:rPr lang="en-US" b="1" dirty="0"/>
              <a:t>projected</a:t>
            </a:r>
            <a:r>
              <a:rPr lang="en-US" dirty="0"/>
              <a:t> opioid overdose deaths in 2020 by a third.  Provisional IDPH numbers show a leveling out, even a slight decrease, from 2,202 fatal overdoses in 2017 to 2,063 in 2018. </a:t>
            </a:r>
          </a:p>
        </p:txBody>
      </p:sp>
      <p:sp>
        <p:nvSpPr>
          <p:cNvPr id="29700"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757323-59EC-4FF5-81CA-F91179244A83}"/>
              </a:ext>
            </a:extLst>
          </p:cNvPr>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2806" indent="-296486">
              <a:defRPr>
                <a:solidFill>
                  <a:schemeClr val="tx1"/>
                </a:solidFill>
                <a:latin typeface="Calibri" panose="020F0502020204030204" pitchFamily="34" charset="0"/>
              </a:defRPr>
            </a:lvl2pPr>
            <a:lvl3pPr marL="1189182" indent="-236542">
              <a:defRPr>
                <a:solidFill>
                  <a:schemeClr val="tx1"/>
                </a:solidFill>
                <a:latin typeface="Calibri" panose="020F0502020204030204" pitchFamily="34" charset="0"/>
              </a:defRPr>
            </a:lvl3pPr>
            <a:lvl4pPr marL="1665502" indent="-236542">
              <a:defRPr>
                <a:solidFill>
                  <a:schemeClr val="tx1"/>
                </a:solidFill>
                <a:latin typeface="Calibri" panose="020F0502020204030204" pitchFamily="34" charset="0"/>
              </a:defRPr>
            </a:lvl4pPr>
            <a:lvl5pPr marL="2141823" indent="-236542">
              <a:defRPr>
                <a:solidFill>
                  <a:schemeClr val="tx1"/>
                </a:solidFill>
                <a:latin typeface="Calibri" panose="020F0502020204030204" pitchFamily="34" charset="0"/>
              </a:defRPr>
            </a:lvl5pPr>
            <a:lvl6pPr marL="2608422" indent="-236542" defTabSz="466600" eaLnBrk="0" fontAlgn="base" hangingPunct="0">
              <a:spcBef>
                <a:spcPct val="0"/>
              </a:spcBef>
              <a:spcAft>
                <a:spcPct val="0"/>
              </a:spcAft>
              <a:defRPr>
                <a:solidFill>
                  <a:schemeClr val="tx1"/>
                </a:solidFill>
                <a:latin typeface="Calibri" panose="020F0502020204030204" pitchFamily="34" charset="0"/>
              </a:defRPr>
            </a:lvl6pPr>
            <a:lvl7pPr marL="3075022" indent="-236542" defTabSz="466600" eaLnBrk="0" fontAlgn="base" hangingPunct="0">
              <a:spcBef>
                <a:spcPct val="0"/>
              </a:spcBef>
              <a:spcAft>
                <a:spcPct val="0"/>
              </a:spcAft>
              <a:defRPr>
                <a:solidFill>
                  <a:schemeClr val="tx1"/>
                </a:solidFill>
                <a:latin typeface="Calibri" panose="020F0502020204030204" pitchFamily="34" charset="0"/>
              </a:defRPr>
            </a:lvl7pPr>
            <a:lvl8pPr marL="3541623" indent="-236542" defTabSz="466600" eaLnBrk="0" fontAlgn="base" hangingPunct="0">
              <a:spcBef>
                <a:spcPct val="0"/>
              </a:spcBef>
              <a:spcAft>
                <a:spcPct val="0"/>
              </a:spcAft>
              <a:defRPr>
                <a:solidFill>
                  <a:schemeClr val="tx1"/>
                </a:solidFill>
                <a:latin typeface="Calibri" panose="020F0502020204030204" pitchFamily="34" charset="0"/>
              </a:defRPr>
            </a:lvl8pPr>
            <a:lvl9pPr marL="4008223" indent="-236542" defTabSz="466600" eaLnBrk="0" fontAlgn="base" hangingPunct="0">
              <a:spcBef>
                <a:spcPct val="0"/>
              </a:spcBef>
              <a:spcAft>
                <a:spcPct val="0"/>
              </a:spcAft>
              <a:defRPr>
                <a:solidFill>
                  <a:schemeClr val="tx1"/>
                </a:solidFill>
                <a:latin typeface="Calibri" panose="020F0502020204030204" pitchFamily="34" charset="0"/>
              </a:defRPr>
            </a:lvl9pPr>
          </a:lstStyle>
          <a:p>
            <a:fld id="{DBC3D790-3A87-4C9C-9460-A9322E449836}" type="slidenum">
              <a:rPr lang="en-US" altLang="en-US" smtClean="0"/>
              <a:pPr/>
              <a:t>37</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836159"/>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A24DD65-2A36-4ECE-BEDB-95E70CC4F03C}"/>
              </a:ext>
            </a:extLst>
          </p:cNvPr>
          <p:cNvSpPr>
            <a:spLocks noGrp="1" noRot="1" noChangeAspect="1" noChangeArrowheads="1" noTextEdit="1"/>
          </p:cNvSpPr>
          <p:nvPr>
            <p:ph type="sldImg"/>
          </p:nvPr>
        </p:nvSpPr>
        <p:spPr bwMode="auto">
          <a:xfrm>
            <a:off x="3074988" y="877888"/>
            <a:ext cx="3159125" cy="2370137"/>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29699" name="Notes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9202FE9-4808-45BA-8279-C06DE2960691}"/>
              </a:ext>
            </a:extLst>
          </p:cNvPr>
          <p:cNvSpPr>
            <a:spLocks noGrp="1" noChangeArrowheads="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SOAP forms the strategic framework for addressing the opioid epidemic in Illinois, setting a statewide goal of reducing opioid- related deaths by one-third in three years and formulating a set of evidence-based strategies to achieve this goal. The SOAP focuses on efforts falling into three pillars:</a:t>
            </a:r>
          </a:p>
          <a:p>
            <a:pPr eaLnBrk="1" hangingPunct="1">
              <a:spcBef>
                <a:spcPct val="0"/>
              </a:spcBef>
            </a:pPr>
            <a:r>
              <a:rPr lang="en-US" altLang="en-US" dirty="0"/>
              <a:t>1) Prevention: preventing people from using opioids</a:t>
            </a:r>
          </a:p>
          <a:p>
            <a:pPr eaLnBrk="1" hangingPunct="1">
              <a:spcBef>
                <a:spcPct val="0"/>
              </a:spcBef>
            </a:pPr>
            <a:r>
              <a:rPr lang="en-US" altLang="en-US" dirty="0"/>
              <a:t>2) Treatment and Recovery: providing evidence-based treatment and recovery</a:t>
            </a:r>
          </a:p>
          <a:p>
            <a:pPr eaLnBrk="1" hangingPunct="1">
              <a:spcBef>
                <a:spcPct val="0"/>
              </a:spcBef>
            </a:pPr>
            <a:r>
              <a:rPr lang="en-US" altLang="en-US" dirty="0"/>
              <a:t>services to Illinois citizens with opioid use disorder (OUD) </a:t>
            </a:r>
          </a:p>
          <a:p>
            <a:pPr eaLnBrk="1" hangingPunct="1">
              <a:spcBef>
                <a:spcPct val="0"/>
              </a:spcBef>
            </a:pPr>
            <a:r>
              <a:rPr lang="en-US" altLang="en-US" dirty="0"/>
              <a:t>3) Response: avoiding death after overdose.</a:t>
            </a:r>
          </a:p>
          <a:p>
            <a:pPr defTabSz="924439">
              <a:spcBef>
                <a:spcPct val="0"/>
              </a:spcBef>
              <a:defRPr/>
            </a:pPr>
            <a:r>
              <a:rPr lang="en-US" dirty="0"/>
              <a:t>SOAP strategies and the implementation plan have guided the Task Force’s and Council’s efforts to achieve the SOAP goal of reducing the number of </a:t>
            </a:r>
            <a:r>
              <a:rPr lang="en-US" b="1" dirty="0"/>
              <a:t>projected</a:t>
            </a:r>
            <a:r>
              <a:rPr lang="en-US" dirty="0"/>
              <a:t> opioid overdose deaths in 2020 by a third.  Provisional IDPH numbers show a leveling out, even a slight decrease, from 2,202 fatal overdoses in 2017 to 2,063 in 2018. </a:t>
            </a:r>
          </a:p>
          <a:p>
            <a:pPr eaLnBrk="1" hangingPunct="1">
              <a:spcBef>
                <a:spcPct val="0"/>
              </a:spcBef>
            </a:pPr>
            <a:endParaRPr lang="en-US" altLang="en-US" dirty="0"/>
          </a:p>
        </p:txBody>
      </p:sp>
      <p:sp>
        <p:nvSpPr>
          <p:cNvPr id="29700"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757323-59EC-4FF5-81CA-F91179244A83}"/>
              </a:ext>
            </a:extLst>
          </p:cNvPr>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2806" indent="-296486">
              <a:defRPr>
                <a:solidFill>
                  <a:schemeClr val="tx1"/>
                </a:solidFill>
                <a:latin typeface="Calibri" panose="020F0502020204030204" pitchFamily="34" charset="0"/>
              </a:defRPr>
            </a:lvl2pPr>
            <a:lvl3pPr marL="1189182" indent="-236542">
              <a:defRPr>
                <a:solidFill>
                  <a:schemeClr val="tx1"/>
                </a:solidFill>
                <a:latin typeface="Calibri" panose="020F0502020204030204" pitchFamily="34" charset="0"/>
              </a:defRPr>
            </a:lvl3pPr>
            <a:lvl4pPr marL="1665502" indent="-236542">
              <a:defRPr>
                <a:solidFill>
                  <a:schemeClr val="tx1"/>
                </a:solidFill>
                <a:latin typeface="Calibri" panose="020F0502020204030204" pitchFamily="34" charset="0"/>
              </a:defRPr>
            </a:lvl4pPr>
            <a:lvl5pPr marL="2141823" indent="-236542">
              <a:defRPr>
                <a:solidFill>
                  <a:schemeClr val="tx1"/>
                </a:solidFill>
                <a:latin typeface="Calibri" panose="020F0502020204030204" pitchFamily="34" charset="0"/>
              </a:defRPr>
            </a:lvl5pPr>
            <a:lvl6pPr marL="2608422" indent="-236542" defTabSz="466600" eaLnBrk="0" fontAlgn="base" hangingPunct="0">
              <a:spcBef>
                <a:spcPct val="0"/>
              </a:spcBef>
              <a:spcAft>
                <a:spcPct val="0"/>
              </a:spcAft>
              <a:defRPr>
                <a:solidFill>
                  <a:schemeClr val="tx1"/>
                </a:solidFill>
                <a:latin typeface="Calibri" panose="020F0502020204030204" pitchFamily="34" charset="0"/>
              </a:defRPr>
            </a:lvl6pPr>
            <a:lvl7pPr marL="3075022" indent="-236542" defTabSz="466600" eaLnBrk="0" fontAlgn="base" hangingPunct="0">
              <a:spcBef>
                <a:spcPct val="0"/>
              </a:spcBef>
              <a:spcAft>
                <a:spcPct val="0"/>
              </a:spcAft>
              <a:defRPr>
                <a:solidFill>
                  <a:schemeClr val="tx1"/>
                </a:solidFill>
                <a:latin typeface="Calibri" panose="020F0502020204030204" pitchFamily="34" charset="0"/>
              </a:defRPr>
            </a:lvl7pPr>
            <a:lvl8pPr marL="3541623" indent="-236542" defTabSz="466600" eaLnBrk="0" fontAlgn="base" hangingPunct="0">
              <a:spcBef>
                <a:spcPct val="0"/>
              </a:spcBef>
              <a:spcAft>
                <a:spcPct val="0"/>
              </a:spcAft>
              <a:defRPr>
                <a:solidFill>
                  <a:schemeClr val="tx1"/>
                </a:solidFill>
                <a:latin typeface="Calibri" panose="020F0502020204030204" pitchFamily="34" charset="0"/>
              </a:defRPr>
            </a:lvl8pPr>
            <a:lvl9pPr marL="4008223" indent="-236542" defTabSz="466600" eaLnBrk="0" fontAlgn="base" hangingPunct="0">
              <a:spcBef>
                <a:spcPct val="0"/>
              </a:spcBef>
              <a:spcAft>
                <a:spcPct val="0"/>
              </a:spcAft>
              <a:defRPr>
                <a:solidFill>
                  <a:schemeClr val="tx1"/>
                </a:solidFill>
                <a:latin typeface="Calibri" panose="020F0502020204030204" pitchFamily="34" charset="0"/>
              </a:defRPr>
            </a:lvl9pPr>
          </a:lstStyle>
          <a:p>
            <a:fld id="{DBC3D790-3A87-4C9C-9460-A9322E449836}" type="slidenum">
              <a:rPr lang="en-US" altLang="en-US" smtClean="0"/>
              <a:pPr/>
              <a:t>38</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4380373"/>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39">
              <a:defRPr/>
            </a:pPr>
            <a:r>
              <a:rPr lang="en-US" dirty="0">
                <a:latin typeface="Calibri" panose="020F0502020204030204" pitchFamily="34" charset="0"/>
              </a:rPr>
              <a:t>The range of public awareness, prevention, outreach, MAT, and recovery support programs that are supported by these grants include a focus on the problematic use of prescription opioids as well as the use of illicit opioids such as heroin.</a:t>
            </a:r>
          </a:p>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39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6574099"/>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A05E958-46F5-44AB-B389-8D3DA295329C}"/>
              </a:ext>
            </a:extLst>
          </p:cNvPr>
          <p:cNvSpPr>
            <a:spLocks noGrp="1" noRot="1" noChangeAspect="1" noChangeArrowheads="1" noTextEdit="1"/>
          </p:cNvSpPr>
          <p:nvPr>
            <p:ph type="sldImg"/>
          </p:nvPr>
        </p:nvSpPr>
        <p:spPr bwMode="auto">
          <a:xfrm>
            <a:off x="3074988" y="877888"/>
            <a:ext cx="3159125" cy="2370137"/>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53251" name="Notes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F831415-DCE3-41B3-ABC9-B35DA37EFC35}"/>
              </a:ext>
            </a:extLst>
          </p:cNvPr>
          <p:cNvSpPr>
            <a:spLocks noGrp="1" noChangeArrowheads="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Opioid Crisis Response Grant funds are being used to support a statewide 24-hour, 7-day/week, 365 day/year helpline for persons with OUD-related issues.  The Helpline was launched on December 5, 2017 and has received </a:t>
            </a:r>
          </a:p>
          <a:p>
            <a:pPr marL="171450" marR="0" lvl="0" indent="-171450" algn="l" defTabSz="685800" rtl="0" eaLnBrk="1" fontAlgn="auto" latinLnBrk="0" hangingPunct="1">
              <a:lnSpc>
                <a:spcPct val="90000"/>
              </a:lnSpc>
              <a:spcBef>
                <a:spcPts val="750"/>
              </a:spcBef>
              <a:spcAft>
                <a:spcPts val="0"/>
              </a:spcAft>
              <a:buClr>
                <a:srgbClr val="418AB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Gill Sans MT" panose="020B0502020104020203"/>
                <a:ea typeface="+mn-ea"/>
                <a:cs typeface="+mn-cs"/>
              </a:rPr>
              <a:t>The Helpline was launched on December 5, 2017 and has received </a:t>
            </a:r>
            <a:r>
              <a:rPr kumimoji="0" lang="en-US" sz="1600" b="1" i="0" u="none" strike="noStrike" kern="1200" cap="none" spc="0" normalizeH="0" baseline="0" noProof="0" dirty="0">
                <a:ln>
                  <a:noFill/>
                </a:ln>
                <a:solidFill>
                  <a:srgbClr val="404040"/>
                </a:solidFill>
                <a:effectLst/>
                <a:uLnTx/>
                <a:uFillTx/>
                <a:latin typeface="Gill Sans MT" panose="020B0502020104020203"/>
                <a:ea typeface="+mn-ea"/>
                <a:cs typeface="+mn-cs"/>
              </a:rPr>
              <a:t>13,671 </a:t>
            </a:r>
            <a:r>
              <a:rPr kumimoji="0" lang="en-US" sz="1600" b="0" i="0" u="none" strike="noStrike" kern="1200" cap="none" spc="0" normalizeH="0" baseline="0" noProof="0" dirty="0">
                <a:ln>
                  <a:noFill/>
                </a:ln>
                <a:solidFill>
                  <a:srgbClr val="404040"/>
                </a:solidFill>
                <a:effectLst/>
                <a:uLnTx/>
                <a:uFillTx/>
                <a:latin typeface="Gill Sans MT" panose="020B0502020104020203"/>
                <a:ea typeface="+mn-ea"/>
                <a:cs typeface="+mn-cs"/>
              </a:rPr>
              <a:t>calls as of June 9, 2019.  </a:t>
            </a:r>
          </a:p>
          <a:p>
            <a:pPr marL="171450" marR="0" lvl="0" indent="-171450" algn="l" defTabSz="685800" rtl="0" eaLnBrk="1" fontAlgn="auto" latinLnBrk="0" hangingPunct="1">
              <a:lnSpc>
                <a:spcPct val="90000"/>
              </a:lnSpc>
              <a:spcBef>
                <a:spcPts val="750"/>
              </a:spcBef>
              <a:spcAft>
                <a:spcPts val="0"/>
              </a:spcAft>
              <a:buClr>
                <a:srgbClr val="418AB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Gill Sans MT" panose="020B0502020104020203"/>
                <a:ea typeface="+mn-ea"/>
                <a:cs typeface="+mn-cs"/>
              </a:rPr>
              <a:t>The Helpline’s website was launched in March 2018 and has received </a:t>
            </a:r>
            <a:r>
              <a:rPr kumimoji="0" lang="en-US" sz="1600" b="1" i="0" u="none" strike="noStrike" kern="1200" cap="none" spc="0" normalizeH="0" baseline="0" noProof="0" dirty="0">
                <a:ln>
                  <a:noFill/>
                </a:ln>
                <a:solidFill>
                  <a:srgbClr val="404040"/>
                </a:solidFill>
                <a:effectLst/>
                <a:uLnTx/>
                <a:uFillTx/>
                <a:latin typeface="Gill Sans MT" panose="020B0502020104020203"/>
                <a:ea typeface="+mn-ea"/>
                <a:cs typeface="+mn-cs"/>
              </a:rPr>
              <a:t>29,242</a:t>
            </a:r>
            <a:r>
              <a:rPr kumimoji="0" lang="en-US" sz="1600" b="0" i="0" u="none" strike="noStrike" kern="1200" cap="none" spc="0" normalizeH="0" baseline="0" noProof="0" dirty="0">
                <a:ln>
                  <a:noFill/>
                </a:ln>
                <a:solidFill>
                  <a:srgbClr val="404040"/>
                </a:solidFill>
                <a:effectLst/>
                <a:uLnTx/>
                <a:uFillTx/>
                <a:latin typeface="Gill Sans MT" panose="020B0502020104020203"/>
                <a:ea typeface="+mn-ea"/>
                <a:cs typeface="+mn-cs"/>
              </a:rPr>
              <a:t> visits by </a:t>
            </a:r>
            <a:r>
              <a:rPr kumimoji="0" lang="en-US" sz="1600" b="1" i="0" u="none" strike="noStrike" kern="1200" cap="none" spc="0" normalizeH="0" baseline="0" noProof="0" dirty="0">
                <a:ln>
                  <a:noFill/>
                </a:ln>
                <a:solidFill>
                  <a:srgbClr val="404040"/>
                </a:solidFill>
                <a:effectLst/>
                <a:uLnTx/>
                <a:uFillTx/>
                <a:latin typeface="Gill Sans MT" panose="020B0502020104020203"/>
                <a:ea typeface="+mn-ea"/>
                <a:cs typeface="+mn-cs"/>
              </a:rPr>
              <a:t>22,311</a:t>
            </a:r>
            <a:r>
              <a:rPr kumimoji="0" lang="en-US" sz="1600" b="0" i="0" u="none" strike="noStrike" kern="1200" cap="none" spc="0" normalizeH="0" baseline="0" noProof="0" dirty="0">
                <a:ln>
                  <a:noFill/>
                </a:ln>
                <a:solidFill>
                  <a:srgbClr val="404040"/>
                </a:solidFill>
                <a:effectLst/>
                <a:uLnTx/>
                <a:uFillTx/>
                <a:latin typeface="Gill Sans MT" panose="020B0502020104020203"/>
                <a:ea typeface="+mn-ea"/>
                <a:cs typeface="+mn-cs"/>
              </a:rPr>
              <a:t> unique individuals as of June 9, 2019.  </a:t>
            </a:r>
          </a:p>
          <a:p>
            <a:pPr marL="171450" marR="0" lvl="0" indent="-171450" algn="l" defTabSz="685800" rtl="0" eaLnBrk="1" fontAlgn="auto" latinLnBrk="0" hangingPunct="1">
              <a:lnSpc>
                <a:spcPct val="90000"/>
              </a:lnSpc>
              <a:spcBef>
                <a:spcPts val="750"/>
              </a:spcBef>
              <a:spcAft>
                <a:spcPts val="0"/>
              </a:spcAft>
              <a:buClr>
                <a:srgbClr val="418AB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Gill Sans MT" panose="020B0502020104020203"/>
                <a:ea typeface="+mn-ea"/>
                <a:cs typeface="+mn-cs"/>
              </a:rPr>
              <a:t>Federal funding is being used to support expanded outreach services to increase the reach of the helpline and the companion website.  These outreach services include bus and other transit promotional items, outdoor billboard advertising, and a social media strategy. </a:t>
            </a:r>
            <a:r>
              <a:rPr kumimoji="0" lang="en-US" sz="1600" b="1" i="0" u="none" strike="noStrike" kern="1200" cap="none" spc="0" normalizeH="0" baseline="0" noProof="0" dirty="0">
                <a:ln>
                  <a:noFill/>
                </a:ln>
                <a:solidFill>
                  <a:srgbClr val="404040"/>
                </a:solidFill>
                <a:effectLst/>
                <a:uLnTx/>
                <a:uFillTx/>
                <a:latin typeface="Gill Sans MT" panose="020B0502020104020203"/>
                <a:ea typeface="+mn-ea"/>
                <a:cs typeface="+mn-cs"/>
              </a:rPr>
              <a:t> </a:t>
            </a:r>
          </a:p>
          <a:p>
            <a:pPr eaLnBrk="1" hangingPunct="1">
              <a:spcBef>
                <a:spcPct val="0"/>
              </a:spcBef>
            </a:pPr>
            <a:endParaRPr lang="en-US" altLang="en-US" b="1" dirty="0"/>
          </a:p>
          <a:p>
            <a:pPr eaLnBrk="1" hangingPunct="1">
              <a:spcBef>
                <a:spcPct val="0"/>
              </a:spcBef>
            </a:pPr>
            <a:endParaRPr lang="en-US" altLang="en-US" b="1" dirty="0"/>
          </a:p>
          <a:p>
            <a:pPr eaLnBrk="1" hangingPunct="1">
              <a:spcBef>
                <a:spcPct val="0"/>
              </a:spcBef>
            </a:pPr>
            <a:endParaRPr lang="en-US" altLang="en-US" b="1" dirty="0"/>
          </a:p>
          <a:p>
            <a:pPr eaLnBrk="1" hangingPunct="1">
              <a:spcBef>
                <a:spcPct val="0"/>
              </a:spcBef>
            </a:pPr>
            <a:endParaRPr lang="en-US" altLang="en-US" b="1" dirty="0"/>
          </a:p>
          <a:p>
            <a:pPr eaLnBrk="1" hangingPunct="1">
              <a:spcBef>
                <a:spcPct val="0"/>
              </a:spcBef>
            </a:pPr>
            <a:r>
              <a:rPr lang="en-US" altLang="en-US" b="1" dirty="0"/>
              <a:t>12,373 </a:t>
            </a:r>
            <a:r>
              <a:rPr lang="en-US" altLang="en-US" dirty="0"/>
              <a:t>calls as of April 22, 2019.  The Helpline’s website was launched in March 2018 and has received </a:t>
            </a:r>
            <a:r>
              <a:rPr lang="en-US" altLang="en-US" b="1" dirty="0"/>
              <a:t>24,892</a:t>
            </a:r>
            <a:r>
              <a:rPr lang="en-US" altLang="en-US" dirty="0"/>
              <a:t> visits by </a:t>
            </a:r>
            <a:r>
              <a:rPr lang="en-US" altLang="en-US" b="1" dirty="0"/>
              <a:t>18,908</a:t>
            </a:r>
            <a:r>
              <a:rPr lang="en-US" altLang="en-US" dirty="0"/>
              <a:t> unique individuals as of April 22, 2019.  Federal funding is being used to support expanded outreach services to increase the reach of the helpline and the companion website.  These outreach services include bus and other transit promotional items, outdoor billboard advertising, and a social media strategy.</a:t>
            </a:r>
          </a:p>
          <a:p>
            <a:pPr eaLnBrk="1" hangingPunct="1">
              <a:spcBef>
                <a:spcPct val="0"/>
              </a:spcBef>
            </a:pPr>
            <a:endParaRPr lang="en-US" altLang="en-US" dirty="0"/>
          </a:p>
        </p:txBody>
      </p:sp>
      <p:sp>
        <p:nvSpPr>
          <p:cNvPr id="53252"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EB87FFA-C302-45F1-8BCF-1ADE1C7916E8}"/>
              </a:ext>
            </a:extLst>
          </p:cNvPr>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2806" indent="-296486">
              <a:defRPr>
                <a:solidFill>
                  <a:schemeClr val="tx1"/>
                </a:solidFill>
                <a:latin typeface="Calibri" panose="020F0502020204030204" pitchFamily="34" charset="0"/>
              </a:defRPr>
            </a:lvl2pPr>
            <a:lvl3pPr marL="1189182" indent="-236542">
              <a:defRPr>
                <a:solidFill>
                  <a:schemeClr val="tx1"/>
                </a:solidFill>
                <a:latin typeface="Calibri" panose="020F0502020204030204" pitchFamily="34" charset="0"/>
              </a:defRPr>
            </a:lvl3pPr>
            <a:lvl4pPr marL="1665502" indent="-236542">
              <a:defRPr>
                <a:solidFill>
                  <a:schemeClr val="tx1"/>
                </a:solidFill>
                <a:latin typeface="Calibri" panose="020F0502020204030204" pitchFamily="34" charset="0"/>
              </a:defRPr>
            </a:lvl4pPr>
            <a:lvl5pPr marL="2141823" indent="-236542">
              <a:defRPr>
                <a:solidFill>
                  <a:schemeClr val="tx1"/>
                </a:solidFill>
                <a:latin typeface="Calibri" panose="020F0502020204030204" pitchFamily="34" charset="0"/>
              </a:defRPr>
            </a:lvl5pPr>
            <a:lvl6pPr marL="2608422" indent="-236542" defTabSz="466600" eaLnBrk="0" fontAlgn="base" hangingPunct="0">
              <a:spcBef>
                <a:spcPct val="0"/>
              </a:spcBef>
              <a:spcAft>
                <a:spcPct val="0"/>
              </a:spcAft>
              <a:defRPr>
                <a:solidFill>
                  <a:schemeClr val="tx1"/>
                </a:solidFill>
                <a:latin typeface="Calibri" panose="020F0502020204030204" pitchFamily="34" charset="0"/>
              </a:defRPr>
            </a:lvl6pPr>
            <a:lvl7pPr marL="3075022" indent="-236542" defTabSz="466600" eaLnBrk="0" fontAlgn="base" hangingPunct="0">
              <a:spcBef>
                <a:spcPct val="0"/>
              </a:spcBef>
              <a:spcAft>
                <a:spcPct val="0"/>
              </a:spcAft>
              <a:defRPr>
                <a:solidFill>
                  <a:schemeClr val="tx1"/>
                </a:solidFill>
                <a:latin typeface="Calibri" panose="020F0502020204030204" pitchFamily="34" charset="0"/>
              </a:defRPr>
            </a:lvl7pPr>
            <a:lvl8pPr marL="3541623" indent="-236542" defTabSz="466600" eaLnBrk="0" fontAlgn="base" hangingPunct="0">
              <a:spcBef>
                <a:spcPct val="0"/>
              </a:spcBef>
              <a:spcAft>
                <a:spcPct val="0"/>
              </a:spcAft>
              <a:defRPr>
                <a:solidFill>
                  <a:schemeClr val="tx1"/>
                </a:solidFill>
                <a:latin typeface="Calibri" panose="020F0502020204030204" pitchFamily="34" charset="0"/>
              </a:defRPr>
            </a:lvl8pPr>
            <a:lvl9pPr marL="4008223" indent="-236542" defTabSz="466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F99F66-CCE7-4220-B8F9-A6D573FFBD2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0307530"/>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D690276-BE6B-4033-8FFE-9307F2F82A1B}"/>
              </a:ext>
            </a:extLst>
          </p:cNvPr>
          <p:cNvSpPr>
            <a:spLocks noGrp="1" noRot="1" noChangeAspect="1" noChangeArrowheads="1" noTextEdit="1"/>
          </p:cNvSpPr>
          <p:nvPr>
            <p:ph type="sldImg"/>
          </p:nvPr>
        </p:nvSpPr>
        <p:spPr bwMode="auto">
          <a:xfrm>
            <a:off x="3074988" y="877888"/>
            <a:ext cx="3159125" cy="2370137"/>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18435" name="Notes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536D6C4-9339-483D-A4FE-0A951797C1DC}"/>
              </a:ext>
            </a:extLst>
          </p:cNvPr>
          <p:cNvSpPr>
            <a:spLocks noGrp="1" noChangeArrowheads="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Wilson M. Compton, M.D., M.P.E., Christopher M. Jones, Pharm.D., M.P.H., and Grant T. Baldwin, Ph.D., M.P.H., (2016). Relationship between Nonmedical Prescription-Opioid Use and Heroin Use. The New England Journal of Medicine</a:t>
            </a:r>
          </a:p>
          <a:p>
            <a:pPr eaLnBrk="1" hangingPunct="1"/>
            <a:endParaRPr lang="en-US" altLang="en-US" dirty="0"/>
          </a:p>
          <a:p>
            <a:pPr eaLnBrk="1" hangingPunct="1"/>
            <a:r>
              <a:rPr lang="en-US" altLang="en-US" dirty="0"/>
              <a:t>In the context of marked increases in the rates of heroin use, it is important to note that only a small percentage of nonmedical users of prescription opioids initiate heroin use. </a:t>
            </a:r>
            <a:r>
              <a:rPr lang="en-US" altLang="en-US" dirty="0" err="1"/>
              <a:t>Muhuri</a:t>
            </a:r>
            <a:r>
              <a:rPr lang="en-US" altLang="en-US" dirty="0"/>
              <a:t> and colleagues found that 3.6% of nonmedical users initiated heroin use within 5 years after beginning nonmedical use of prescription opioids. Jones et al. found that approximately 4.2% of persons who had used prescription opioids non-medically during the previous year in the period of 2011–2013 also reported using heroin during the previous year. Of note, given the large number of nonmedical users, even a small percentage who initiate heroin use translates into several hundred thousand new heroin users. Yet, taken in total, the available data suggest that nonmedical prescription-opioid use is neither necessary nor sufficient for the initiation of heroin use and that other factors are contributing to the increase in the rate of heroin use and related mortality.</a:t>
            </a:r>
          </a:p>
          <a:p>
            <a:pPr eaLnBrk="1" hangingPunct="1"/>
            <a:endParaRPr lang="en-US" altLang="en-US" dirty="0"/>
          </a:p>
          <a:p>
            <a:pPr eaLnBrk="1" hangingPunct="1"/>
            <a:r>
              <a:rPr lang="en-US" altLang="en-US" dirty="0"/>
              <a:t>Multiple studies that have examined why some persons who abuse prescription opioids initiate heroin use indicate that the cost and availability of heroin were primary factors in this process. This points to a common factor that prevention has been addressing – Access. </a:t>
            </a:r>
          </a:p>
          <a:p>
            <a:pPr eaLnBrk="1" hangingPunct="1"/>
            <a:endParaRPr lang="en-US" altLang="en-US" dirty="0"/>
          </a:p>
          <a:p>
            <a:pPr eaLnBrk="1" hangingPunct="1"/>
            <a:r>
              <a:rPr lang="en-US" altLang="en-US" dirty="0"/>
              <a:t>The variety of risk factors that place individuals and communities at risk will need a variety of prevention strategies focused on protective factors.</a:t>
            </a:r>
          </a:p>
          <a:p>
            <a:pPr lvl="1" eaLnBrk="1" hangingPunct="1">
              <a:spcBef>
                <a:spcPct val="0"/>
              </a:spcBef>
              <a:buFont typeface="Wingdings" panose="05000000000000000000" pitchFamily="2" charset="2"/>
              <a:buChar char="§"/>
            </a:pPr>
            <a:r>
              <a:rPr lang="en-US" altLang="en-US" sz="1700" dirty="0">
                <a:latin typeface="Helvetica Condensed"/>
              </a:rPr>
              <a:t>No one specific cause</a:t>
            </a:r>
          </a:p>
          <a:p>
            <a:pPr lvl="1" eaLnBrk="1" hangingPunct="1">
              <a:spcBef>
                <a:spcPct val="0"/>
              </a:spcBef>
              <a:buFont typeface="Wingdings" panose="05000000000000000000" pitchFamily="2" charset="2"/>
              <a:buChar char="§"/>
            </a:pPr>
            <a:r>
              <a:rPr lang="en-US" altLang="en-US" sz="1700" dirty="0">
                <a:latin typeface="Helvetica Condensed"/>
              </a:rPr>
              <a:t>Many risk factors</a:t>
            </a:r>
          </a:p>
          <a:p>
            <a:pPr lvl="2" eaLnBrk="1" hangingPunct="1">
              <a:spcBef>
                <a:spcPct val="0"/>
              </a:spcBef>
              <a:buFont typeface="Wingdings" panose="05000000000000000000" pitchFamily="2" charset="2"/>
              <a:buChar char="§"/>
            </a:pPr>
            <a:r>
              <a:rPr lang="en-US" altLang="en-US" sz="1700" dirty="0">
                <a:latin typeface="Helvetica Condensed"/>
              </a:rPr>
              <a:t>Context – economically depressed communities</a:t>
            </a:r>
          </a:p>
          <a:p>
            <a:pPr lvl="2" eaLnBrk="1" hangingPunct="1">
              <a:spcBef>
                <a:spcPct val="0"/>
              </a:spcBef>
              <a:buFont typeface="Wingdings" panose="05000000000000000000" pitchFamily="2" charset="2"/>
              <a:buChar char="§"/>
            </a:pPr>
            <a:r>
              <a:rPr lang="en-US" altLang="en-US" sz="1700" dirty="0">
                <a:latin typeface="Helvetica Condensed"/>
              </a:rPr>
              <a:t>Adverse Childhood Experiences</a:t>
            </a:r>
          </a:p>
          <a:p>
            <a:pPr lvl="2" eaLnBrk="1" hangingPunct="1">
              <a:spcBef>
                <a:spcPct val="0"/>
              </a:spcBef>
              <a:buFont typeface="Wingdings" panose="05000000000000000000" pitchFamily="2" charset="2"/>
              <a:buChar char="§"/>
            </a:pPr>
            <a:r>
              <a:rPr lang="en-US" altLang="en-US" sz="1700" dirty="0">
                <a:latin typeface="Helvetica Condensed"/>
              </a:rPr>
              <a:t>Mental health symptoms</a:t>
            </a:r>
          </a:p>
          <a:p>
            <a:pPr lvl="2" eaLnBrk="1" hangingPunct="1">
              <a:spcBef>
                <a:spcPct val="0"/>
              </a:spcBef>
              <a:buFont typeface="Wingdings" panose="05000000000000000000" pitchFamily="2" charset="2"/>
              <a:buChar char="§"/>
            </a:pPr>
            <a:r>
              <a:rPr lang="en-US" altLang="en-US" sz="1700" dirty="0">
                <a:latin typeface="Helvetica Condensed"/>
              </a:rPr>
              <a:t>Substance use</a:t>
            </a:r>
          </a:p>
          <a:p>
            <a:pPr lvl="2" eaLnBrk="1" hangingPunct="1">
              <a:spcBef>
                <a:spcPct val="0"/>
              </a:spcBef>
              <a:buFont typeface="Wingdings" panose="05000000000000000000" pitchFamily="2" charset="2"/>
              <a:buChar char="§"/>
            </a:pPr>
            <a:r>
              <a:rPr lang="en-US" altLang="en-US" sz="1700" dirty="0">
                <a:latin typeface="Helvetica Condensed"/>
              </a:rPr>
              <a:t>Pain as a vital sign</a:t>
            </a:r>
          </a:p>
          <a:p>
            <a:pPr lvl="2" eaLnBrk="1" hangingPunct="1">
              <a:spcBef>
                <a:spcPct val="0"/>
              </a:spcBef>
              <a:buFont typeface="Wingdings" panose="05000000000000000000" pitchFamily="2" charset="2"/>
              <a:buChar char="§"/>
            </a:pPr>
            <a:r>
              <a:rPr lang="en-US" altLang="en-US" sz="1700" dirty="0">
                <a:latin typeface="Helvetica Condensed"/>
              </a:rPr>
              <a:t>Marketing</a:t>
            </a:r>
          </a:p>
          <a:p>
            <a:pPr eaLnBrk="1" hangingPunct="1"/>
            <a:endParaRPr lang="en-US" altLang="en-US" dirty="0"/>
          </a:p>
        </p:txBody>
      </p:sp>
      <p:sp>
        <p:nvSpPr>
          <p:cNvPr id="18436"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A018D59-B391-4C6B-82EC-9C004E4846A9}"/>
              </a:ext>
            </a:extLst>
          </p:cNvPr>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2806" indent="-296486">
              <a:defRPr>
                <a:solidFill>
                  <a:schemeClr val="tx1"/>
                </a:solidFill>
                <a:latin typeface="Calibri" panose="020F0502020204030204" pitchFamily="34" charset="0"/>
              </a:defRPr>
            </a:lvl2pPr>
            <a:lvl3pPr marL="1189182" indent="-236542">
              <a:defRPr>
                <a:solidFill>
                  <a:schemeClr val="tx1"/>
                </a:solidFill>
                <a:latin typeface="Calibri" panose="020F0502020204030204" pitchFamily="34" charset="0"/>
              </a:defRPr>
            </a:lvl3pPr>
            <a:lvl4pPr marL="1665502" indent="-236542">
              <a:defRPr>
                <a:solidFill>
                  <a:schemeClr val="tx1"/>
                </a:solidFill>
                <a:latin typeface="Calibri" panose="020F0502020204030204" pitchFamily="34" charset="0"/>
              </a:defRPr>
            </a:lvl4pPr>
            <a:lvl5pPr marL="2141823" indent="-236542">
              <a:defRPr>
                <a:solidFill>
                  <a:schemeClr val="tx1"/>
                </a:solidFill>
                <a:latin typeface="Calibri" panose="020F0502020204030204" pitchFamily="34" charset="0"/>
              </a:defRPr>
            </a:lvl5pPr>
            <a:lvl6pPr marL="2608422" indent="-236542" defTabSz="466600" eaLnBrk="0" fontAlgn="base" hangingPunct="0">
              <a:spcBef>
                <a:spcPct val="0"/>
              </a:spcBef>
              <a:spcAft>
                <a:spcPct val="0"/>
              </a:spcAft>
              <a:defRPr>
                <a:solidFill>
                  <a:schemeClr val="tx1"/>
                </a:solidFill>
                <a:latin typeface="Calibri" panose="020F0502020204030204" pitchFamily="34" charset="0"/>
              </a:defRPr>
            </a:lvl6pPr>
            <a:lvl7pPr marL="3075022" indent="-236542" defTabSz="466600" eaLnBrk="0" fontAlgn="base" hangingPunct="0">
              <a:spcBef>
                <a:spcPct val="0"/>
              </a:spcBef>
              <a:spcAft>
                <a:spcPct val="0"/>
              </a:spcAft>
              <a:defRPr>
                <a:solidFill>
                  <a:schemeClr val="tx1"/>
                </a:solidFill>
                <a:latin typeface="Calibri" panose="020F0502020204030204" pitchFamily="34" charset="0"/>
              </a:defRPr>
            </a:lvl7pPr>
            <a:lvl8pPr marL="3541623" indent="-236542" defTabSz="466600" eaLnBrk="0" fontAlgn="base" hangingPunct="0">
              <a:spcBef>
                <a:spcPct val="0"/>
              </a:spcBef>
              <a:spcAft>
                <a:spcPct val="0"/>
              </a:spcAft>
              <a:defRPr>
                <a:solidFill>
                  <a:schemeClr val="tx1"/>
                </a:solidFill>
                <a:latin typeface="Calibri" panose="020F0502020204030204" pitchFamily="34" charset="0"/>
              </a:defRPr>
            </a:lvl8pPr>
            <a:lvl9pPr marL="4008223" indent="-236542" defTabSz="466600" eaLnBrk="0" fontAlgn="base" hangingPunct="0">
              <a:spcBef>
                <a:spcPct val="0"/>
              </a:spcBef>
              <a:spcAft>
                <a:spcPct val="0"/>
              </a:spcAft>
              <a:defRPr>
                <a:solidFill>
                  <a:schemeClr val="tx1"/>
                </a:solidFill>
                <a:latin typeface="Calibri" panose="020F0502020204030204" pitchFamily="34" charset="0"/>
              </a:defRPr>
            </a:lvl9pPr>
          </a:lstStyle>
          <a:p>
            <a:fld id="{6FCC8D5E-40A8-4EFB-A6F9-1572052FFB8A}" type="slidenum">
              <a:rPr lang="en-US" altLang="en-US" smtClean="0"/>
              <a:pPr/>
              <a:t>4</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9298220"/>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41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4405302"/>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sz="1900" dirty="0"/>
              <a:t>OMT services require certification by multiple federal agencies as an Opioid Treatment Program (OTP) and licensure by IDHS/SUPR</a:t>
            </a:r>
          </a:p>
          <a:p>
            <a:pPr lvl="1">
              <a:defRPr/>
            </a:pPr>
            <a:r>
              <a:rPr lang="en-US" sz="1900" dirty="0"/>
              <a:t> OMT services are regularly funded by a combination of Medicaid, Federal Substance Abuse Block Grant and state funds. </a:t>
            </a:r>
          </a:p>
          <a:p>
            <a:pPr lvl="1">
              <a:defRPr/>
            </a:pPr>
            <a:endParaRPr lang="en-US" sz="1900" dirty="0"/>
          </a:p>
          <a:p>
            <a:pPr lvl="1">
              <a:defRPr/>
            </a:pPr>
            <a:r>
              <a:rPr lang="en-US" sz="2000" dirty="0"/>
              <a:t>“Repeat overdoses may be prevented with medication-assisted treatment (MAT) for opioid use disorder (OUD), which is defined as a problematic pattern of opioid use,” </a:t>
            </a:r>
            <a:r>
              <a:rPr lang="en-US" sz="2000" i="1" dirty="0"/>
              <a:t>Vital Signs</a:t>
            </a:r>
            <a:r>
              <a:rPr lang="en-US" sz="2000" dirty="0"/>
              <a:t> states. </a:t>
            </a:r>
          </a:p>
          <a:p>
            <a:pPr lvl="1">
              <a:defRPr/>
            </a:pPr>
            <a:r>
              <a:rPr lang="en-US" sz="2000" dirty="0"/>
              <a:t>“EDs can provide naloxone, link patients to treatment and referral services, and provide health departments with critical data on overdoses.</a:t>
            </a:r>
          </a:p>
          <a:p>
            <a:pPr lvl="1">
              <a:defRPr/>
            </a:pPr>
            <a:r>
              <a:rPr lang="en-US" sz="2000" dirty="0"/>
              <a:t> ED data provide an early warning system for health departments to identify increases in opioid overdoses more quickly and coordinate response efforts. </a:t>
            </a:r>
          </a:p>
          <a:p>
            <a:pPr lvl="1">
              <a:defRPr/>
            </a:pPr>
            <a:endParaRPr lang="en-US" sz="2000" dirty="0"/>
          </a:p>
          <a:p>
            <a:pPr lvl="1">
              <a:defRPr/>
            </a:pPr>
            <a:r>
              <a:rPr lang="en-US" sz="2000" dirty="0"/>
              <a:t>EDs, health departments, mental health and treatment providers, community-based organizations, and law enforcement can prevent opioid overdose and death. – MAT and Naloxone</a:t>
            </a:r>
            <a:endParaRPr lang="en-US" sz="1900"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42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3394777"/>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43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4429452"/>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2229">
              <a:defRPr/>
            </a:pPr>
            <a:fld id="{CD24ED06-FE2B-450C-A311-32D41E66091A}" type="slidenum">
              <a:rPr lang="en-US">
                <a:solidFill>
                  <a:prstClr val="black"/>
                </a:solidFill>
                <a:latin typeface="Calibri" panose="020F0502020204030204"/>
              </a:rPr>
              <a:pPr defTabSz="462229">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72790"/>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2229">
              <a:defRPr/>
            </a:pPr>
            <a:fld id="{CD24ED06-FE2B-450C-A311-32D41E66091A}" type="slidenum">
              <a:rPr lang="en-US">
                <a:solidFill>
                  <a:prstClr val="black"/>
                </a:solidFill>
                <a:latin typeface="Calibri" panose="020F0502020204030204"/>
              </a:rPr>
              <a:pPr defTabSz="462229">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5287866"/>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283210" indent="0">
              <a:spcBef>
                <a:spcPts val="0"/>
              </a:spcBef>
              <a:spcAft>
                <a:spcPts val="0"/>
              </a:spcAft>
            </a:pP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Potential</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enrollees</a:t>
            </a:r>
            <a:r>
              <a:rPr lang="en-US" sz="1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include licensed SUPR </a:t>
            </a:r>
            <a:r>
              <a:rPr lang="en-US" sz="1200" spc="-10" dirty="0">
                <a:effectLst/>
                <a:latin typeface="Times New Roman" panose="02020603050405020304" pitchFamily="18" charset="0"/>
                <a:ea typeface="Times New Roman" panose="02020603050405020304" pitchFamily="18" charset="0"/>
                <a:cs typeface="Times New Roman" panose="02020603050405020304" pitchFamily="18" charset="0"/>
              </a:rPr>
              <a:t>Treatment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Programs, recovery homes,</a:t>
            </a:r>
            <a:r>
              <a:rPr lang="en-US" sz="1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licensed</a:t>
            </a:r>
            <a:r>
              <a:rPr lang="en-US" sz="1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prescribing</a:t>
            </a:r>
            <a:r>
              <a:rPr lang="en-US" sz="1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10" dirty="0">
                <a:effectLst/>
                <a:latin typeface="Times New Roman" panose="02020603050405020304" pitchFamily="18" charset="0"/>
                <a:ea typeface="Times New Roman" panose="02020603050405020304" pitchFamily="18" charset="0"/>
                <a:cs typeface="Times New Roman" panose="02020603050405020304" pitchFamily="18" charset="0"/>
              </a:rPr>
              <a:t>practitioners,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profit</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community-based</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organizations,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10" dirty="0">
                <a:effectLst/>
                <a:latin typeface="Times New Roman" panose="02020603050405020304" pitchFamily="18" charset="0"/>
                <a:ea typeface="Times New Roman" panose="02020603050405020304" pitchFamily="18" charset="0"/>
                <a:cs typeface="Times New Roman" panose="02020603050405020304" pitchFamily="18" charset="0"/>
              </a:rPr>
              <a:t>not-for-</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profit</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10" dirty="0">
                <a:effectLst/>
                <a:latin typeface="Times New Roman" panose="02020603050405020304" pitchFamily="18" charset="0"/>
                <a:ea typeface="Times New Roman" panose="02020603050405020304" pitchFamily="18" charset="0"/>
                <a:cs typeface="Times New Roman" panose="02020603050405020304" pitchFamily="18" charset="0"/>
              </a:rPr>
              <a:t>community-based</a:t>
            </a:r>
            <a:r>
              <a:rPr lang="en-US"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10" dirty="0">
                <a:effectLst/>
                <a:latin typeface="Times New Roman" panose="02020603050405020304" pitchFamily="18" charset="0"/>
                <a:ea typeface="Times New Roman" panose="02020603050405020304" pitchFamily="18" charset="0"/>
                <a:cs typeface="Times New Roman" panose="02020603050405020304" pitchFamily="18" charset="0"/>
              </a:rPr>
              <a:t>organizations,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needle exchange programs,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hospitals,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police and sheriff departments, along with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public health</a:t>
            </a:r>
            <a:r>
              <a:rPr lang="en-US" sz="1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departments,</a:t>
            </a:r>
            <a:r>
              <a:rPr lang="en-US" sz="1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health</a:t>
            </a:r>
            <a:r>
              <a:rPr lang="en-US" sz="1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care</a:t>
            </a:r>
            <a:r>
              <a:rPr lang="en-US" sz="1200" spc="3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providers,</a:t>
            </a:r>
            <a:r>
              <a:rPr lang="en-US" sz="1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including</a:t>
            </a:r>
            <a:r>
              <a:rPr lang="en-US"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FQHCs</a:t>
            </a:r>
            <a:r>
              <a:rPr lang="en-US" sz="1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health</a:t>
            </a:r>
            <a:r>
              <a:rPr lang="en-US" sz="1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care</a:t>
            </a:r>
            <a:r>
              <a:rPr lang="en-US" sz="1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for homeless</a:t>
            </a:r>
            <a:r>
              <a:rPr lang="en-US" sz="1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clinics,</a:t>
            </a:r>
            <a:r>
              <a:rPr lang="en-US"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10" dirty="0">
                <a:effectLst/>
                <a:latin typeface="Times New Roman" panose="02020603050405020304" pitchFamily="18" charset="0"/>
                <a:ea typeface="Times New Roman" panose="02020603050405020304" pitchFamily="18" charset="0"/>
                <a:cs typeface="Times New Roman" panose="02020603050405020304" pitchFamily="18" charset="0"/>
              </a:rPr>
              <a:t>urgent</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care</a:t>
            </a:r>
            <a:r>
              <a:rPr lang="en-US" sz="1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facilities,</a:t>
            </a:r>
            <a:r>
              <a:rPr lang="en-US" sz="1200" spc="27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faith-based</a:t>
            </a:r>
            <a:r>
              <a:rPr lang="en-US" sz="1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10" dirty="0">
                <a:effectLst/>
                <a:latin typeface="Times New Roman" panose="02020603050405020304" pitchFamily="18" charset="0"/>
                <a:ea typeface="Times New Roman" panose="02020603050405020304" pitchFamily="18" charset="0"/>
                <a:cs typeface="Times New Roman" panose="02020603050405020304" pitchFamily="18" charset="0"/>
              </a:rPr>
              <a:t>organizations, public libraries, colleges and universities.</a:t>
            </a:r>
            <a:r>
              <a:rPr lang="en-US" sz="1200" spc="2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The following agencies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such</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as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jails, prisons,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probation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parole departments,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problem-solving</a:t>
            </a:r>
            <a:r>
              <a:rPr lang="en-US" sz="1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courts,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are also</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encouraged to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enroll</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as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Drug</a:t>
            </a:r>
            <a:r>
              <a:rPr lang="en-US" sz="1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Overdose Prevention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spc="-5" dirty="0">
                <a:effectLst/>
                <a:latin typeface="Times New Roman" panose="02020603050405020304" pitchFamily="18" charset="0"/>
                <a:ea typeface="Times New Roman" panose="02020603050405020304" pitchFamily="18" charset="0"/>
                <a:cs typeface="Times New Roman" panose="02020603050405020304" pitchFamily="18" charset="0"/>
              </a:rPr>
              <a:t>Program because they serve individuals who are at high risk of overdose.  Programs are not required to be licensed by IDHS/SUPR.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46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526239"/>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Nationwide, deaths involving opioids have plateaued and even fallen slightly in recent months, from an estimated high of 49,552 deaths in the 12-month period ending in September 2017 down to 48,612 in the period ending January of this year. While it’s too early to say whether that trend will continue through 2018, those numbers are somewhat encouraging.</a:t>
            </a:r>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47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9904995"/>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48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2149348"/>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next couple of slides are real life physical plant examples of naloxone kits mounted and displayed at treatment programs and recovery homes.</a:t>
            </a:r>
          </a:p>
          <a:p>
            <a:endParaRPr lang="en-US" baseline="0" dirty="0"/>
          </a:p>
          <a:p>
            <a:r>
              <a:rPr lang="en-US" baseline="0" dirty="0"/>
              <a:t>Read- Notice easy to locate</a:t>
            </a:r>
          </a:p>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49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6437065"/>
      </p:ext>
    </p:extLst>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ROSIE/CAROLYN: :</a:t>
            </a:r>
          </a:p>
          <a:p>
            <a:endParaRPr lang="en-US" dirty="0"/>
          </a:p>
          <a:p>
            <a:r>
              <a:rPr lang="en-US" dirty="0"/>
              <a:t>Love this slide;</a:t>
            </a:r>
            <a:r>
              <a:rPr lang="en-US" baseline="0" dirty="0"/>
              <a:t> Shows the naloxone kit and fire extinguisher in the same area – gives message that saving lives is a priority and </a:t>
            </a:r>
            <a:r>
              <a:rPr lang="en-US" baseline="0" dirty="0" err="1"/>
              <a:t>and</a:t>
            </a:r>
            <a:r>
              <a:rPr lang="en-US" baseline="0" dirty="0"/>
              <a:t> both mechanisms save lives. </a:t>
            </a:r>
            <a:endParaRPr lang="en-US" dirty="0"/>
          </a:p>
        </p:txBody>
      </p:sp>
      <p:sp>
        <p:nvSpPr>
          <p:cNvPr id="4" name="Slide Number Placeholder 3"/>
          <p:cNvSpPr>
            <a:spLocks noGrp="1"/>
          </p:cNvSpPr>
          <p:nvPr>
            <p:ph type="sldNum" sz="quarter" idx="10"/>
          </p:nvPr>
        </p:nvSpPr>
        <p:spPr/>
        <p:txBody>
          <a:bodyPr/>
          <a:lstStyle/>
          <a:p>
            <a:fld id="{09C027C3-2F1A-401F-B077-FF55788A561F}" type="slidenum">
              <a:rPr lang="en-US" smtClean="0"/>
              <a:pPr/>
              <a:t>50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6601928"/>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Drug overdose deaths can be hard to categorize. An average of 22,000 deaths per year… Yet, in 2017 </a:t>
            </a:r>
          </a:p>
          <a:p>
            <a:r>
              <a:rPr lang="en-US" dirty="0">
                <a:effectLst/>
              </a:rPr>
              <a:t>In 12% of drug overdose deaths in 2017, no specific drug was listed on the death certificate. In many deaths, multiple drugs are present, and it is difficult to identify which drug or drugs caused the death (for example, heroin or a prescription opioid, when both are present).</a:t>
            </a:r>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9200279"/>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Taking your time reduces over risk. Consider whether your door opens in</a:t>
            </a:r>
            <a:r>
              <a:rPr lang="en-US" baseline="0" dirty="0"/>
              <a:t> our out. If it opens in, a person leaned against the door could prevent access.</a:t>
            </a:r>
          </a:p>
          <a:p>
            <a:endParaRPr lang="en-US" baseline="0" dirty="0"/>
          </a:p>
          <a:p>
            <a:r>
              <a:rPr lang="en-US" baseline="0" dirty="0"/>
              <a:t>Do not use lighting to try to deter people from injecting. It only makes it more likely they will harm themselves while trying to use drugs. </a:t>
            </a:r>
            <a:endParaRPr lang="en-US" dirty="0"/>
          </a:p>
        </p:txBody>
      </p:sp>
      <p:sp>
        <p:nvSpPr>
          <p:cNvPr id="4" name="Slide Number Placeholder 3"/>
          <p:cNvSpPr>
            <a:spLocks noGrp="1"/>
          </p:cNvSpPr>
          <p:nvPr>
            <p:ph type="sldNum" sz="quarter" idx="10"/>
          </p:nvPr>
        </p:nvSpPr>
        <p:spPr/>
        <p:txBody>
          <a:bodyPr/>
          <a:lstStyle/>
          <a:p>
            <a:fld id="{0D7DBE3D-57D1-4CA5-AF9F-29567D46F85E}" type="slidenum">
              <a:rPr lang="en-US" smtClean="0"/>
              <a:pPr/>
              <a:t>51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3038401"/>
      </p:ext>
    </p:extLst>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4410704"/>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Always</a:t>
            </a:r>
            <a:r>
              <a:rPr lang="en-US" sz="2000" baseline="0" dirty="0" smtClean="0"/>
              <a:t> talk to the victim of an overdose and tell them what you are doing.  </a:t>
            </a:r>
            <a:r>
              <a:rPr lang="en-US" sz="2000" dirty="0" smtClean="0"/>
              <a:t>Rescue</a:t>
            </a:r>
            <a:r>
              <a:rPr lang="en-US" sz="2000" baseline="0" dirty="0" smtClean="0"/>
              <a:t> breathing is similar to CPR, however depending on the level of comfortability, rescue breathing can be done with or without mouth guard.  We will have one provided to </a:t>
            </a:r>
            <a:r>
              <a:rPr lang="en-US" sz="2000" dirty="0" smtClean="0"/>
              <a:t>you along with your kits.  </a:t>
            </a:r>
            <a:r>
              <a:rPr lang="en-US" sz="2000" baseline="0" dirty="0" smtClean="0"/>
              <a:t> </a:t>
            </a:r>
            <a:endParaRPr lang="en-US" sz="2000"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8566164"/>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4562230"/>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5">
              <a:defRPr/>
            </a:pPr>
            <a:r>
              <a:rPr lang="en-US" baseline="0" dirty="0" smtClean="0"/>
              <a:t>.</a:t>
            </a:r>
            <a:r>
              <a:rPr lang="en-US" sz="2000" baseline="0" dirty="0" smtClean="0"/>
              <a:t>Pr</a:t>
            </a:r>
            <a:r>
              <a:rPr lang="en-US" sz="2000" dirty="0" smtClean="0"/>
              <a:t>oper </a:t>
            </a:r>
            <a:r>
              <a:rPr lang="en-US" sz="2000" dirty="0"/>
              <a:t>storage and maintenance</a:t>
            </a:r>
            <a:r>
              <a:rPr lang="en-US" sz="2000" baseline="0" dirty="0"/>
              <a:t> of the naloxone supply is critical. Do not open </a:t>
            </a:r>
            <a:r>
              <a:rPr lang="en-US" sz="2000" baseline="0" dirty="0" smtClean="0"/>
              <a:t>product unless </a:t>
            </a:r>
            <a:r>
              <a:rPr lang="en-US" sz="2000" baseline="0" dirty="0"/>
              <a:t>you are sure you need to use it. If you are unsure if the naloxone is expired, opened, or has been exposed to high or low temperature, contact the supplier and explain to them what has </a:t>
            </a:r>
            <a:r>
              <a:rPr lang="en-US" sz="2000" baseline="0" dirty="0" smtClean="0"/>
              <a:t>happened.  If the product has not been stored properly or is past the expiration date, the product may not be fully effective.  </a:t>
            </a:r>
            <a:endParaRPr lang="en-US" sz="2000" dirty="0"/>
          </a:p>
          <a:p>
            <a:endParaRPr lang="en-US" sz="2000" dirty="0"/>
          </a:p>
        </p:txBody>
      </p:sp>
      <p:sp>
        <p:nvSpPr>
          <p:cNvPr id="4" name="Slide Number Placeholder 3"/>
          <p:cNvSpPr>
            <a:spLocks noGrp="1"/>
          </p:cNvSpPr>
          <p:nvPr>
            <p:ph type="sldNum" sz="quarter" idx="10"/>
          </p:nvPr>
        </p:nvSpPr>
        <p:spPr/>
        <p:txBody>
          <a:bodyPr/>
          <a:lstStyle/>
          <a:p>
            <a:fld id="{09C027C3-2F1A-401F-B077-FF55788A561F}"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2880864"/>
      </p:ext>
    </p:extLst>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 key is that the Naloxone</a:t>
            </a:r>
            <a:r>
              <a:rPr lang="en-US" sz="2000" baseline="0" dirty="0" smtClean="0"/>
              <a:t> only “kicks” the opioid off the brain receptor for a short period of time, allowing the Naloxone to fill in its place, blocking the receptor and allowing the  person to breathe again.  Emergency services should still be sought, as this is only temporary until additional medical attention is provided.</a:t>
            </a:r>
            <a:endParaRPr lang="en-US" sz="2000"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4803711"/>
      </p:ext>
    </p:extLst>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Naloxone “buys” time and saves lives.</a:t>
            </a:r>
            <a:r>
              <a:rPr lang="en-US" sz="2000" baseline="0" dirty="0" smtClean="0"/>
              <a:t> In 2015, Illinois passed legislation (HB1, now PA 099-0480) that increased the accessibility of Naloxone to non-medical persons to administer to individuals who may be experiencing an opioid overdose.  The point of the legislation is to get this antidote in the hands of those who need it in order to save lives, first responders, family and/or friends of individuals who may use opioids, active opioid users, as well as people who were once opioid users and have been released from either from being incarcerated or in a in-house rehabilitation program.  </a:t>
            </a:r>
            <a:endParaRPr lang="en-US" sz="2000"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8346858"/>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9401792"/>
      </p:ext>
    </p:extLst>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a:t>
            </a:r>
            <a:r>
              <a:rPr lang="en-US" sz="2000" baseline="0" dirty="0" smtClean="0"/>
              <a:t> </a:t>
            </a:r>
            <a:r>
              <a:rPr lang="en-US" sz="2000" dirty="0" smtClean="0"/>
              <a:t>method that we are using and supplying  to those in need is the intranasal</a:t>
            </a:r>
            <a:r>
              <a:rPr lang="en-US" sz="2000" baseline="0" dirty="0" smtClean="0"/>
              <a:t> Narcan spray device.  There is no assembly necessary and the kit comes with two 4mg pre-filled doses of naloxone.  </a:t>
            </a:r>
            <a:r>
              <a:rPr lang="en-US" sz="2000" b="1" baseline="0" dirty="0" smtClean="0"/>
              <a:t>(Show device here!) </a:t>
            </a:r>
            <a:r>
              <a:rPr lang="en-US" sz="2000" baseline="0" dirty="0" smtClean="0"/>
              <a:t>You gently insert the nozzle as far into the nostril until your fingers touch the person’s nostril and then firmly press the plunger, spraying an entire dose of Narcan into the nostril.  If the person does not respond after the first dose, administer the second dose in the other nostril.  This can be repeated as often as necessary if kits are available.   </a:t>
            </a:r>
            <a:endParaRPr lang="en-US" sz="2000"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2800078"/>
      </p:ext>
    </p:extLst>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Demonstrate</a:t>
            </a:r>
            <a:r>
              <a:rPr lang="en-US" sz="2000" baseline="0" dirty="0" smtClean="0"/>
              <a:t> use of Naloxone here! No pumping or priming is necessary! Simply plunge the device and the person has been administered 4mg of Naloxone.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0422496"/>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the U.S. Opioid Epidemic?</a:t>
            </a:r>
          </a:p>
          <a:p>
            <a:r>
              <a:rPr lang="en-US" dirty="0"/>
              <a:t>In the late 1990s, pharmaceutical companies reassured the medical community that patients would not become addicted to opioid pain relievers and healthcare providers began to prescribe them at greater rates.</a:t>
            </a:r>
          </a:p>
          <a:p>
            <a:r>
              <a:rPr lang="en-US" dirty="0"/>
              <a:t>Increased prescription of opioid medications led to widespread misuse of both prescription and non-prescription opioids before it became clear that these medications could indeed be highly addictive.</a:t>
            </a:r>
          </a:p>
          <a:p>
            <a:endParaRPr lang="en-US" dirty="0"/>
          </a:p>
          <a:p>
            <a:r>
              <a:rPr lang="en-US" dirty="0"/>
              <a:t>Opioid overdoses accounted for more than 42,000 deaths in 2016, more than any previous year on record. An estimated 40% of opioid overdose deaths involved a prescription opioid.  Yet in 2017, 47,600 deaths were attributed to an opioid overdose.</a:t>
            </a:r>
          </a:p>
          <a:p>
            <a:endParaRPr lang="en-US" dirty="0"/>
          </a:p>
          <a:p>
            <a:r>
              <a:rPr lang="en-US" dirty="0"/>
              <a:t>In 2017 HHS declared a </a:t>
            </a:r>
            <a:r>
              <a:rPr lang="en-US" dirty="0">
                <a:hlinkClick r:id="rId3"/>
              </a:rPr>
              <a:t>public health emergency</a:t>
            </a:r>
            <a:r>
              <a:rPr lang="en-US" dirty="0"/>
              <a:t> and announced a </a:t>
            </a:r>
            <a:r>
              <a:rPr lang="en-US" dirty="0">
                <a:hlinkClick r:id="rId4"/>
              </a:rPr>
              <a:t>5-Point Strategy To Combat the Opioid Crisis</a:t>
            </a:r>
            <a:endParaRPr lang="en-US" dirty="0"/>
          </a:p>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2397759"/>
      </p:ext>
    </p:extLst>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If</a:t>
            </a:r>
            <a:r>
              <a:rPr lang="en-US" sz="2000" baseline="0" dirty="0" smtClean="0"/>
              <a:t> only expired Naloxone is available, it can be used, but might not be as effective and an additional dose may be required.</a:t>
            </a:r>
            <a:endParaRPr lang="en-US" sz="2000"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9499947"/>
      </p:ext>
    </p:extLst>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This cannot be stressed enough!!</a:t>
            </a:r>
            <a:endParaRPr lang="en-US" sz="2000"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4878868"/>
      </p:ext>
    </p:extLst>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Stop video</a:t>
            </a:r>
            <a:r>
              <a:rPr lang="en-US" sz="2000" baseline="0" dirty="0" smtClean="0"/>
              <a:t> at 3:22</a:t>
            </a:r>
            <a:endParaRPr lang="en-US" sz="2000"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6667318"/>
      </p:ext>
    </p:extLst>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2733894"/>
      </p:ext>
    </p:extLst>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0" y="4418107"/>
            <a:ext cx="5608320" cy="4183380"/>
          </a:xfrm>
        </p:spPr>
        <p:txBody>
          <a:bodyPr/>
          <a:lstStyle/>
          <a:p>
            <a:r>
              <a:rPr lang="en-US" sz="2000" baseline="0" dirty="0" smtClean="0"/>
              <a:t>The “Good Samaritan Law” protects the caller and/or the person who takes an overdosing individual to the ER from any possession charges and from being prosecuted, as long as they are acting in “good faith” to assist someone who may be experiencing an overdose.  It is </a:t>
            </a:r>
            <a:r>
              <a:rPr lang="en-US" sz="2000" b="1" baseline="0" dirty="0" smtClean="0"/>
              <a:t>ALWAYS</a:t>
            </a:r>
            <a:r>
              <a:rPr lang="en-US" sz="2000" baseline="0" dirty="0" smtClean="0"/>
              <a:t> </a:t>
            </a:r>
            <a:r>
              <a:rPr lang="en-US" sz="2000" dirty="0" smtClean="0"/>
              <a:t>is best to call 911 in the event of an overdose. Only the caller and the overdosing person receive protection.  The</a:t>
            </a:r>
            <a:r>
              <a:rPr lang="en-US" sz="2000" baseline="0" dirty="0" smtClean="0"/>
              <a:t> “GSL” however </a:t>
            </a:r>
            <a:r>
              <a:rPr lang="en-US" sz="2000" dirty="0" smtClean="0"/>
              <a:t>does </a:t>
            </a:r>
            <a:r>
              <a:rPr lang="en-US" sz="2000" b="1" dirty="0" smtClean="0"/>
              <a:t>NOT</a:t>
            </a:r>
            <a:r>
              <a:rPr lang="en-US" sz="2000" dirty="0" smtClean="0"/>
              <a:t> provide immunity to people who sold or gave the drugs to the overdosing person.</a:t>
            </a:r>
            <a:br>
              <a:rPr lang="en-US" sz="2000" dirty="0" smtClean="0"/>
            </a:br>
            <a:r>
              <a:rPr lang="en-US" sz="2000" dirty="0" smtClean="0"/>
              <a:t/>
            </a:r>
            <a:br>
              <a:rPr lang="en-US" sz="2000" dirty="0" smtClean="0"/>
            </a:br>
            <a:endParaRPr lang="en-US" sz="2000"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1141289"/>
      </p:ext>
    </p:extLst>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692">
              <a:defRPr/>
            </a:pPr>
            <a:r>
              <a:rPr lang="en-US" sz="2000" dirty="0" smtClean="0"/>
              <a:t>It</a:t>
            </a:r>
            <a:r>
              <a:rPr lang="en-US" sz="2000" baseline="0" dirty="0" smtClean="0"/>
              <a:t> is imperative that N</a:t>
            </a:r>
            <a:r>
              <a:rPr lang="en-US" sz="2000" dirty="0" smtClean="0"/>
              <a:t>aloxone gets in the hands</a:t>
            </a:r>
            <a:r>
              <a:rPr lang="en-US" sz="2000" baseline="0" dirty="0" smtClean="0"/>
              <a:t> of those who are most in need.  It </a:t>
            </a:r>
            <a:r>
              <a:rPr lang="en-US" sz="2000" dirty="0" smtClean="0"/>
              <a:t>should be in the first aid kit of every lay and professional first responder: in police cars, ambulances, homeless shelters, substance use treatment programs, schools, community centers and home first aid kits.  D</a:t>
            </a:r>
            <a:r>
              <a:rPr lang="en-US" sz="2000" baseline="0" dirty="0" smtClean="0"/>
              <a:t>OPP supported by IDHS and DASA such as this, demonstrate just how committed those agencies are to achieving that mission.</a:t>
            </a:r>
          </a:p>
          <a:p>
            <a:pPr defTabSz="905692">
              <a:defRPr/>
            </a:pPr>
            <a:endParaRPr lang="en-US" sz="2000" dirty="0"/>
          </a:p>
        </p:txBody>
      </p:sp>
      <p:sp>
        <p:nvSpPr>
          <p:cNvPr id="4" name="Slide Number Placeholder 3"/>
          <p:cNvSpPr>
            <a:spLocks noGrp="1"/>
          </p:cNvSpPr>
          <p:nvPr>
            <p:ph type="sldNum" sz="quarter" idx="10"/>
          </p:nvPr>
        </p:nvSpPr>
        <p:spPr/>
        <p:txBody>
          <a:bodyPr/>
          <a:lstStyle/>
          <a:p>
            <a:fld id="{09C027C3-2F1A-401F-B077-FF55788A561F}"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7678472"/>
      </p:ext>
    </p:extLst>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81255B1B-3154-4BB7-97E0-DC62B8E9B354}"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4871835"/>
      </p:ext>
    </p:extLst>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marR="0" lvl="0" indent="-228600" algn="l" defTabSz="914400" rtl="0" eaLnBrk="1" fontAlgn="auto" latinLnBrk="0" hangingPunct="1">
              <a:lnSpc>
                <a:spcPct val="90000"/>
              </a:lnSpc>
              <a:spcBef>
                <a:spcPts val="1000"/>
              </a:spcBef>
              <a:spcAft>
                <a:spcPts val="0"/>
              </a:spcAft>
              <a:buClr>
                <a:prstClr val="white">
                  <a:lumMod val="50000"/>
                </a:prstClr>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mn-lt"/>
                <a:ea typeface="+mn-ea"/>
                <a:cs typeface="+mn-cs"/>
              </a:rPr>
              <a:t>Public awareness approaches are underway to deliver messaging and education to various audiences regarding the impacts of the opioid crisis in Illinois and the availability of programs and activities that have been developed in response.  </a:t>
            </a:r>
          </a:p>
          <a:p>
            <a:pPr marL="257175" marR="0" lvl="0" indent="-228600" algn="l" defTabSz="914400" rtl="0" eaLnBrk="1" fontAlgn="auto" latinLnBrk="0" hangingPunct="1">
              <a:lnSpc>
                <a:spcPct val="90000"/>
              </a:lnSpc>
              <a:spcBef>
                <a:spcPts val="1000"/>
              </a:spcBef>
              <a:spcAft>
                <a:spcPts val="0"/>
              </a:spcAft>
              <a:buClr>
                <a:prstClr val="white">
                  <a:lumMod val="50000"/>
                </a:prstClr>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mn-lt"/>
                <a:ea typeface="+mn-ea"/>
                <a:cs typeface="+mn-cs"/>
              </a:rPr>
              <a:t>Messages are in both English and Spanish.  </a:t>
            </a:r>
          </a:p>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74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3576931"/>
      </p:ext>
    </p:extLst>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75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3103765"/>
      </p:ext>
    </p:extLst>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24ED06-FE2B-450C-A311-32D41E660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0378966"/>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From 1999-2017, almost 400,000 people died from an overdose involving any opioid, including prescription and illicit opioids.</a:t>
            </a:r>
            <a:r>
              <a:rPr lang="en-US" baseline="30000" dirty="0">
                <a:effectLst/>
              </a:rPr>
              <a:t>2 </a:t>
            </a:r>
            <a:endParaRPr lang="en-US" dirty="0">
              <a:effectLst/>
            </a:endParaRPr>
          </a:p>
          <a:p>
            <a:r>
              <a:rPr lang="en-US" dirty="0">
                <a:effectLst/>
              </a:rPr>
              <a:t>This rise in opioid overdose deaths can be outlined in three distinct waves.</a:t>
            </a:r>
          </a:p>
          <a:p>
            <a:r>
              <a:rPr lang="en-US" dirty="0">
                <a:effectLst/>
              </a:rPr>
              <a:t>The first wave began with increased prescribing of opioids in the 1990s</a:t>
            </a:r>
            <a:r>
              <a:rPr lang="en-US" baseline="30000" dirty="0">
                <a:effectLst/>
              </a:rPr>
              <a:t> 3</a:t>
            </a:r>
            <a:r>
              <a:rPr lang="en-US" dirty="0">
                <a:effectLst/>
              </a:rPr>
              <a:t>, with overdose deaths involving </a:t>
            </a:r>
            <a:r>
              <a:rPr lang="en-US" u="sng" dirty="0">
                <a:effectLst/>
                <a:hlinkClick r:id="rId3"/>
              </a:rPr>
              <a:t>prescription opioids</a:t>
            </a:r>
            <a:r>
              <a:rPr lang="en-US" dirty="0">
                <a:effectLst/>
              </a:rPr>
              <a:t> (natural and semi-synthetic opioids and methadone) increasing since at least 1999.</a:t>
            </a:r>
          </a:p>
          <a:p>
            <a:r>
              <a:rPr lang="en-US" dirty="0">
                <a:effectLst/>
              </a:rPr>
              <a:t>The second wave began in 2010, with rapid increases in overdose deaths involving </a:t>
            </a:r>
            <a:r>
              <a:rPr lang="en-US" u="sng" dirty="0">
                <a:effectLst/>
                <a:hlinkClick r:id="rId4"/>
              </a:rPr>
              <a:t>heroin</a:t>
            </a:r>
            <a:r>
              <a:rPr lang="en-US" dirty="0">
                <a:effectLst/>
              </a:rPr>
              <a:t>.</a:t>
            </a:r>
          </a:p>
          <a:p>
            <a:r>
              <a:rPr lang="en-US" dirty="0">
                <a:effectLst/>
              </a:rPr>
              <a:t>The third wave began in 2013, with significant increases in overdose deaths involving synthetic opioids – particularly those involving illicitly-manufactured </a:t>
            </a:r>
            <a:r>
              <a:rPr lang="en-US" u="sng" dirty="0">
                <a:effectLst/>
                <a:hlinkClick r:id="rId5"/>
              </a:rPr>
              <a:t>fentanyl</a:t>
            </a:r>
            <a:r>
              <a:rPr lang="en-US" dirty="0">
                <a:effectLst/>
              </a:rPr>
              <a:t> (IMF). The IMF market continues to change, and IMF can be found in combination with heroin, counterfeit pills, and cocaine.</a:t>
            </a:r>
          </a:p>
          <a:p>
            <a:endParaRPr lang="en-US" dirty="0"/>
          </a:p>
        </p:txBody>
      </p:sp>
      <p:sp>
        <p:nvSpPr>
          <p:cNvPr id="4" name="Slide Number Placeholder 3"/>
          <p:cNvSpPr>
            <a:spLocks noGrp="1"/>
          </p:cNvSpPr>
          <p:nvPr>
            <p:ph type="sldNum" sz="quarter" idx="5"/>
          </p:nvPr>
        </p:nvSpPr>
        <p:spPr/>
        <p:txBody>
          <a:bodyPr/>
          <a:lstStyle/>
          <a:p>
            <a:fld id="{CD24ED06-FE2B-450C-A311-32D41E66091A}"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5243710"/>
      </p:ext>
    </p:extLst>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schemeClr val="tx1"/>
                </a:solidFill>
              </a:rPr>
              <a:t>We are adapting this model for our work in rural Illinois.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Increase the availability of evidence-based information, outreach, linkage/referral, medication-assisted treatment, and recovery support services that are available for Illinois residents with opioid use disorders (OUD). The focus will be on those geographic areas that are "MAT deserts", having no access to any forms of MAT.</a:t>
            </a:r>
            <a:endParaRPr kumimoji="0" lang="en-US" sz="1600" b="1"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Five sites have been funded: Two began in November 2018 and three in March 2019.</a:t>
            </a:r>
          </a:p>
          <a:p>
            <a:pPr marL="342900" marR="0" lvl="0" indent="-342900" algn="l" defTabSz="457200" rtl="0" eaLnBrk="1" fontAlgn="auto" latinLnBrk="0" hangingPunct="1">
              <a:lnSpc>
                <a:spcPct val="100000"/>
              </a:lnSpc>
              <a:spcBef>
                <a:spcPct val="20000"/>
              </a:spcBef>
              <a:spcAft>
                <a:spcPts val="0"/>
              </a:spcAft>
              <a:buClr>
                <a:srgbClr val="7F7F7F">
                  <a:lumMod val="50000"/>
                </a:srgbClr>
              </a:buClr>
              <a:buSzTx/>
              <a:buFont typeface="Arial" charset="0"/>
              <a:buChar char="•"/>
              <a:tabLst/>
              <a:defRPr/>
            </a:pPr>
            <a:r>
              <a:rPr kumimoji="0" lang="en-US" sz="1550" b="0" i="0" u="none" strike="noStrike" kern="1200" cap="none" spc="0" normalizeH="0" baseline="0" noProof="0" dirty="0">
                <a:ln>
                  <a:noFill/>
                </a:ln>
                <a:solidFill>
                  <a:srgbClr val="000000"/>
                </a:solidFill>
                <a:effectLst/>
                <a:uLnTx/>
                <a:uFillTx/>
                <a:latin typeface="Helvetica Condensed"/>
                <a:ea typeface="+mn-ea"/>
                <a:cs typeface="+mn-cs"/>
              </a:rPr>
              <a:t>SAMHSA technical assistance, combined training and coaching for new Hub &amp; Spoke sites. Focus on model implementation and development of MAT Team. Clinical training for key staff. </a:t>
            </a:r>
          </a:p>
          <a:p>
            <a:pPr marL="342900" marR="0" lvl="0" indent="-342900" algn="l" defTabSz="457200" rtl="0" eaLnBrk="1" fontAlgn="auto" latinLnBrk="0" hangingPunct="1">
              <a:lnSpc>
                <a:spcPct val="100000"/>
              </a:lnSpc>
              <a:spcBef>
                <a:spcPct val="20000"/>
              </a:spcBef>
              <a:spcAft>
                <a:spcPts val="0"/>
              </a:spcAft>
              <a:buClr>
                <a:srgbClr val="7F7F7F">
                  <a:lumMod val="50000"/>
                </a:srgbClr>
              </a:buClr>
              <a:buSzTx/>
              <a:buFont typeface="Wingdings" panose="05000000000000000000" pitchFamily="2" charset="2"/>
              <a:buChar char="§"/>
              <a:tabLst/>
              <a:defRPr/>
            </a:pPr>
            <a:r>
              <a:rPr kumimoji="0" lang="en-US" sz="1550" b="0" i="0" u="none" strike="noStrike" kern="1200" cap="none" spc="0" normalizeH="0" baseline="0" noProof="0" dirty="0">
                <a:ln>
                  <a:noFill/>
                </a:ln>
                <a:solidFill>
                  <a:srgbClr val="000000"/>
                </a:solidFill>
                <a:effectLst/>
                <a:uLnTx/>
                <a:uFillTx/>
                <a:latin typeface="Helvetica Condensed"/>
                <a:ea typeface="+mn-ea"/>
                <a:cs typeface="+mn-cs"/>
              </a:rPr>
              <a:t>Rush University Opioid Use Disorder Treatment Fellowship Program- Immersion Weekend Training; Introduces evidence-based SUD treatment options as well as basics of administrative leadership and systems design (i.e. hub &amp; spoke models). Includes ongoing monthly group case conferences and access to expert faculty for individual case discussions and program reviews (coaching).</a:t>
            </a:r>
            <a:endParaRPr kumimoji="0" lang="en-US" sz="1550" b="1" i="0" u="none" strike="noStrike" kern="1200" cap="none" spc="0" normalizeH="0" baseline="0" noProof="0" dirty="0">
              <a:ln>
                <a:noFill/>
              </a:ln>
              <a:solidFill>
                <a:srgbClr val="000000"/>
              </a:solidFill>
              <a:effectLst/>
              <a:uLnTx/>
              <a:uFillTx/>
              <a:latin typeface="Helvetica Condensed"/>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a:p>
            <a:pPr lvl="0"/>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24ED06-FE2B-450C-A311-32D41E660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7132749"/>
      </p:ext>
    </p:extLst>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Everywhere recognized – Evidenced Based Practice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24ED06-FE2B-450C-A311-32D41E660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1613515"/>
      </p:ext>
    </p:extLst>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24ED06-FE2B-450C-A311-32D41E660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4468687"/>
      </p:ext>
    </p:extLst>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04E3FFF-04FF-4586-B627-8B4BF6C36B07}"/>
              </a:ext>
            </a:extLst>
          </p:cNvPr>
          <p:cNvSpPr>
            <a:spLocks noGrp="1" noRot="1" noChangeAspect="1" noChangeArrowheads="1" noTextEdit="1"/>
          </p:cNvSpPr>
          <p:nvPr>
            <p:ph type="sldImg"/>
          </p:nvPr>
        </p:nvSpPr>
        <p:spPr bwMode="auto">
          <a:xfrm>
            <a:off x="3074988" y="877888"/>
            <a:ext cx="3159125" cy="2370137"/>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5843" name="Notes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59FDD95-A468-4DF6-A1D8-A6B0A8374A5C}"/>
              </a:ext>
            </a:extLst>
          </p:cNvPr>
          <p:cNvSpPr>
            <a:spLocks noGrp="1" noChangeArrowheads="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programs supported through these Opioid Crisis Response Grants are designed to address the range of serious opioid-related problems and issues that are being experienced among residents across Illinois.  These programs primarily aim to address the opioid crisis by expanding the availability of medication assisted treatment (MAT), improving the quality of the MAT provided, reducing opioid overdose related deaths, and increasing public awareness of opioid-related problems and access to the resources that are available to address these problems.  The range of public awareness, prevention, outreach, MAT, and recovery support programs that are supported by these grants include a focus on the problematic use of prescription opioids as well as the use of illicit opioids such as heroin.</a:t>
            </a:r>
          </a:p>
          <a:p>
            <a:pPr eaLnBrk="1" hangingPunct="1">
              <a:spcBef>
                <a:spcPct val="0"/>
              </a:spcBef>
            </a:pPr>
            <a:endParaRPr lang="en-US" altLang="en-US" dirty="0"/>
          </a:p>
        </p:txBody>
      </p:sp>
      <p:sp>
        <p:nvSpPr>
          <p:cNvPr id="3584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9081E44-5653-4441-BEE1-FB59B7D04BA7}"/>
              </a:ext>
            </a:extLst>
          </p:cNvPr>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2806" indent="-296486">
              <a:defRPr>
                <a:solidFill>
                  <a:schemeClr val="tx1"/>
                </a:solidFill>
                <a:latin typeface="Calibri" panose="020F0502020204030204" pitchFamily="34" charset="0"/>
              </a:defRPr>
            </a:lvl2pPr>
            <a:lvl3pPr marL="1189182" indent="-236542">
              <a:defRPr>
                <a:solidFill>
                  <a:schemeClr val="tx1"/>
                </a:solidFill>
                <a:latin typeface="Calibri" panose="020F0502020204030204" pitchFamily="34" charset="0"/>
              </a:defRPr>
            </a:lvl3pPr>
            <a:lvl4pPr marL="1665502" indent="-236542">
              <a:defRPr>
                <a:solidFill>
                  <a:schemeClr val="tx1"/>
                </a:solidFill>
                <a:latin typeface="Calibri" panose="020F0502020204030204" pitchFamily="34" charset="0"/>
              </a:defRPr>
            </a:lvl4pPr>
            <a:lvl5pPr marL="2141823" indent="-236542">
              <a:defRPr>
                <a:solidFill>
                  <a:schemeClr val="tx1"/>
                </a:solidFill>
                <a:latin typeface="Calibri" panose="020F0502020204030204" pitchFamily="34" charset="0"/>
              </a:defRPr>
            </a:lvl5pPr>
            <a:lvl6pPr marL="2608422" indent="-236542" defTabSz="466600" eaLnBrk="0" fontAlgn="base" hangingPunct="0">
              <a:spcBef>
                <a:spcPct val="0"/>
              </a:spcBef>
              <a:spcAft>
                <a:spcPct val="0"/>
              </a:spcAft>
              <a:defRPr>
                <a:solidFill>
                  <a:schemeClr val="tx1"/>
                </a:solidFill>
                <a:latin typeface="Calibri" panose="020F0502020204030204" pitchFamily="34" charset="0"/>
              </a:defRPr>
            </a:lvl6pPr>
            <a:lvl7pPr marL="3075022" indent="-236542" defTabSz="466600" eaLnBrk="0" fontAlgn="base" hangingPunct="0">
              <a:spcBef>
                <a:spcPct val="0"/>
              </a:spcBef>
              <a:spcAft>
                <a:spcPct val="0"/>
              </a:spcAft>
              <a:defRPr>
                <a:solidFill>
                  <a:schemeClr val="tx1"/>
                </a:solidFill>
                <a:latin typeface="Calibri" panose="020F0502020204030204" pitchFamily="34" charset="0"/>
              </a:defRPr>
            </a:lvl7pPr>
            <a:lvl8pPr marL="3541623" indent="-236542" defTabSz="466600" eaLnBrk="0" fontAlgn="base" hangingPunct="0">
              <a:spcBef>
                <a:spcPct val="0"/>
              </a:spcBef>
              <a:spcAft>
                <a:spcPct val="0"/>
              </a:spcAft>
              <a:defRPr>
                <a:solidFill>
                  <a:schemeClr val="tx1"/>
                </a:solidFill>
                <a:latin typeface="Calibri" panose="020F0502020204030204" pitchFamily="34" charset="0"/>
              </a:defRPr>
            </a:lvl8pPr>
            <a:lvl9pPr marL="4008223" indent="-236542" defTabSz="466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20799E-B4DC-49DB-948F-F7B8D2F3B10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309324"/>
      </p:ext>
    </p:extLst>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24ED06-FE2B-450C-A311-32D41E660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4788142"/>
      </p:ext>
    </p:extLst>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B278F3A-4C1F-4E7D-92EB-3D0C317C3FE0}"/>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 name="Notes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D7B8DE7-1367-4110-B1D1-9341A931E8FE}"/>
              </a:ext>
            </a:extLst>
          </p:cNvPr>
          <p:cNvSpPr>
            <a:spLocks noGrp="1"/>
          </p:cNvSpPr>
          <p:nvPr>
            <p:ph type="body" idx="1"/>
          </p:nvPr>
        </p:nvSpPr>
        <p:spPr/>
        <p:txBody>
          <a:bodyPr/>
          <a:lstStyle/>
          <a:p>
            <a:pPr eaLnBrk="1" fontAlgn="auto" hangingPunct="1">
              <a:spcBef>
                <a:spcPts val="0"/>
              </a:spcBef>
              <a:spcAft>
                <a:spcPts val="0"/>
              </a:spcAft>
              <a:defRPr/>
            </a:pPr>
            <a:r>
              <a:rPr lang="en-US" dirty="0"/>
              <a:t>In Illinois, we have been working on better defining what recovery looks like and developing a shared vision statewide, building capacity in our communities and developing policy and billing systems, as well as staffing at the state level and getting everyone on board to support our ROSC</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We are aiming to move from this chronic model of addiction treatment, where, if you’re familiar with the forest metaphor, we basically dig up a sick and dying tree, transplanting it into a healthy forest with rich soil, sunshine, water and fertilizer, but then once the tree is thriving again return it to its original location where it was deprived and unhealthy.  Instead we need to be treating the soil, create a Healing Forest around where the individual and their family resides, adding resources to the community, and working together to create a recovery-ready community.</a:t>
            </a:r>
          </a:p>
          <a:p>
            <a:pPr eaLnBrk="1" fontAlgn="auto" hangingPunct="1">
              <a:spcBef>
                <a:spcPts val="0"/>
              </a:spcBef>
              <a:spcAft>
                <a:spcPts val="0"/>
              </a:spcAft>
              <a:defRPr/>
            </a:pPr>
            <a:endParaRPr lang="en-US" dirty="0"/>
          </a:p>
        </p:txBody>
      </p:sp>
      <p:sp>
        <p:nvSpPr>
          <p:cNvPr id="11268"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CAEA54C-34EE-4374-B878-48E7B08B2048}"/>
              </a:ext>
            </a:extLst>
          </p:cNvPr>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238" indent="-290513">
              <a:defRPr>
                <a:solidFill>
                  <a:schemeClr val="tx1"/>
                </a:solidFill>
                <a:latin typeface="Calibri" panose="020F0502020204030204" pitchFamily="34" charset="0"/>
              </a:defRPr>
            </a:lvl2pPr>
            <a:lvl3pPr marL="1165225" indent="-231775">
              <a:defRPr>
                <a:solidFill>
                  <a:schemeClr val="tx1"/>
                </a:solidFill>
                <a:latin typeface="Calibri" panose="020F0502020204030204" pitchFamily="34" charset="0"/>
              </a:defRPr>
            </a:lvl3pPr>
            <a:lvl4pPr marL="1631950" indent="-231775">
              <a:defRPr>
                <a:solidFill>
                  <a:schemeClr val="tx1"/>
                </a:solidFill>
                <a:latin typeface="Calibri" panose="020F0502020204030204" pitchFamily="34" charset="0"/>
              </a:defRPr>
            </a:lvl4pPr>
            <a:lvl5pPr marL="2098675" indent="-231775">
              <a:defRPr>
                <a:solidFill>
                  <a:schemeClr val="tx1"/>
                </a:solidFill>
                <a:latin typeface="Calibri" panose="020F0502020204030204" pitchFamily="34" charset="0"/>
              </a:defRPr>
            </a:lvl5pPr>
            <a:lvl6pPr marL="2555875" indent="-231775" defTabSz="457200" eaLnBrk="0" fontAlgn="base" hangingPunct="0">
              <a:spcBef>
                <a:spcPct val="0"/>
              </a:spcBef>
              <a:spcAft>
                <a:spcPct val="0"/>
              </a:spcAft>
              <a:defRPr>
                <a:solidFill>
                  <a:schemeClr val="tx1"/>
                </a:solidFill>
                <a:latin typeface="Calibri" panose="020F0502020204030204" pitchFamily="34" charset="0"/>
              </a:defRPr>
            </a:lvl6pPr>
            <a:lvl7pPr marL="3013075" indent="-231775" defTabSz="457200" eaLnBrk="0" fontAlgn="base" hangingPunct="0">
              <a:spcBef>
                <a:spcPct val="0"/>
              </a:spcBef>
              <a:spcAft>
                <a:spcPct val="0"/>
              </a:spcAft>
              <a:defRPr>
                <a:solidFill>
                  <a:schemeClr val="tx1"/>
                </a:solidFill>
                <a:latin typeface="Calibri" panose="020F0502020204030204" pitchFamily="34" charset="0"/>
              </a:defRPr>
            </a:lvl7pPr>
            <a:lvl8pPr marL="3470275" indent="-231775" defTabSz="457200" eaLnBrk="0" fontAlgn="base" hangingPunct="0">
              <a:spcBef>
                <a:spcPct val="0"/>
              </a:spcBef>
              <a:spcAft>
                <a:spcPct val="0"/>
              </a:spcAft>
              <a:defRPr>
                <a:solidFill>
                  <a:schemeClr val="tx1"/>
                </a:solidFill>
                <a:latin typeface="Calibri" panose="020F0502020204030204" pitchFamily="34" charset="0"/>
              </a:defRPr>
            </a:lvl8pPr>
            <a:lvl9pPr marL="3927475" indent="-231775"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824A38-FE24-41F0-A4B2-DE3DB6532AE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2987201"/>
      </p:ext>
    </p:extLst>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US" dirty="0"/>
              <a:t>Locally, this has involved building capacity by forming ROSC Councils to lead the development of recovery-ready communities. </a:t>
            </a:r>
          </a:p>
          <a:p>
            <a:pPr defTabSz="933237"/>
            <a:endParaRPr lang="en-US" dirty="0"/>
          </a:p>
          <a:p>
            <a:pPr defTabSz="933237"/>
            <a:r>
              <a:rPr lang="en-US" dirty="0"/>
              <a:t>This past year, we have supported a Lead agency in each of 8 communities that convenes a council whose purpose is to improve the local ROSC.</a:t>
            </a:r>
          </a:p>
          <a:p>
            <a:pPr defTabSz="933237"/>
            <a:endParaRPr lang="en-US" dirty="0"/>
          </a:p>
          <a:p>
            <a:pPr defTabSz="933237"/>
            <a:r>
              <a:rPr lang="en-US" dirty="0"/>
              <a:t>Council membership includes individuals that live in the community as well as local hospitals, primary care, mental health, law enforcement, local business owners, local government representatives and policy makers, persons with lived experience and SUD intervention, treatment, prevention and recovery support service providers.  </a:t>
            </a:r>
          </a:p>
          <a:p>
            <a:pPr defTabSz="933237"/>
            <a:endParaRPr lang="en-US" dirty="0"/>
          </a:p>
          <a:p>
            <a:pPr defTabSz="933237"/>
            <a:r>
              <a:rPr lang="en-US" dirty="0"/>
              <a:t>Over the first year, they are required to build their roster, conduct a needs assessment, develop a strategic plan, including an outreach and communications plan, and develop goals that will guide them through the next five years.  During this time we will continue to support them, while developing additional ROSC councils throughout the state.  Experienced ROSCs will serve as mentors and guides for new ROSCs by sharing lessons learned and perhaps more formal mentor ships as the project progresses.  They will also contribute to the statewide ROSC,  as local representatives. Instrumental in this project has been our collaboration with the local ATTC, the Great Lakes ATTC, in their project management and technical assistance.  TA has included coaching and learning collaboratives </a:t>
            </a:r>
          </a:p>
          <a:p>
            <a:pPr defTabSz="933237"/>
            <a:endParaRPr lang="en-US" dirty="0"/>
          </a:p>
          <a:p>
            <a:pPr defTabSz="933237"/>
            <a:r>
              <a:rPr lang="en-US" dirty="0"/>
              <a:t>So we are developing collaboration within a community, between communities, statewide and learning from what other states have done through the ATTC.</a:t>
            </a:r>
          </a:p>
          <a:p>
            <a:pPr defTabSz="933237"/>
            <a:endParaRPr lang="en-US" dirty="0"/>
          </a:p>
          <a:p>
            <a:pPr defTabSz="933237"/>
            <a:r>
              <a:rPr lang="en-US" dirty="0"/>
              <a:t>We began this process with 8 communities in FY 2019 and we’re expanding, hopefully we’ll get another 6 – 10 communities on board in FY 2020.</a:t>
            </a:r>
          </a:p>
          <a:p>
            <a:pPr defTabSz="933237"/>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0D1BED-10C0-4313-8C76-55800C4BCB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7441586"/>
      </p:ext>
    </p:extLst>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84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4225679"/>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4079475"/>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24ED06-FE2B-450C-A311-32D41E66091A}"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386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074028-871C-E542-9DCE-B8716218F89E}" type="datetime1">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591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91B064-C6D9-0548-A1C8-44C3B7429A34}" type="datetime1">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2646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3A4EAD-E83F-6E4E-B904-113A495EF82E}" type="datetime1">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7602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Slide">
    <p:spTree>
      <p:nvGrpSpPr>
        <p:cNvPr id="1" name=""/>
        <p:cNvGrpSpPr/>
        <p:nvPr/>
      </p:nvGrpSpPr>
      <p:grpSpPr>
        <a:xfrm>
          <a:off x="0" y="0"/>
          <a:ext cx="0" cy="0"/>
          <a:chOff x="0" y="0"/>
          <a:chExt cx="0" cy="0"/>
        </a:xfrm>
      </p:grpSpPr>
      <p:pic>
        <p:nvPicPr>
          <p:cNvPr id="2" name="Picture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FFA98EC-80F7-49F5-A89F-5903A0C70E80}"/>
              </a:ext>
            </a:extLst>
          </p:cNvPr>
          <p:cNvPicPr>
            <a:picLocks noChangeAspect="1" noChangeArrowheads="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Date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4312B99-EF51-4DE5-81F4-CEA875DDD619}"/>
              </a:ext>
            </a:extLst>
          </p:cNvPr>
          <p:cNvSpPr>
            <a:spLocks noGrp="1"/>
          </p:cNvSpPr>
          <p:nvPr>
            <p:ph type="dt" sz="half" idx="10"/>
          </p:nvPr>
        </p:nvSpPr>
        <p:spPr/>
        <p:txBody>
          <a:bodyPr/>
          <a:lstStyle>
            <a:lvl1pPr>
              <a:defRPr/>
            </a:lvl1pPr>
          </a:lstStyle>
          <a:p>
            <a:pPr>
              <a:defRPr/>
            </a:pPr>
            <a:fld id="{A1284B9A-52E8-DC44-BCF6-F1949B71B4C0}" type="datetime1">
              <a:rPr lang="en-US" smtClean="0"/>
              <a:pPr>
                <a:defRPr/>
              </a:pPr>
              <a:t>7/22/19</a:t>
            </a:fld>
            <a:endParaRPr lang="en-US"/>
          </a:p>
        </p:txBody>
      </p:sp>
      <p:sp>
        <p:nvSpPr>
          <p:cNvPr id="4" name="Foot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1A0B4E1-F6F6-4017-A9C6-D6273683A1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B791482-834B-4354-903C-089E2F462E03}"/>
              </a:ext>
            </a:extLst>
          </p:cNvPr>
          <p:cNvSpPr>
            <a:spLocks noGrp="1"/>
          </p:cNvSpPr>
          <p:nvPr>
            <p:ph type="sldNum" sz="quarter" idx="12"/>
          </p:nvPr>
        </p:nvSpPr>
        <p:spPr/>
        <p:txBody>
          <a:bodyPr/>
          <a:lstStyle>
            <a:lvl1pPr>
              <a:defRPr/>
            </a:lvl1pPr>
          </a:lstStyle>
          <a:p>
            <a:pPr>
              <a:defRPr/>
            </a:pPr>
            <a:fld id="{D6DFC20C-123E-43DE-9741-4D5376542D76}"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9148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293688" y="1512890"/>
            <a:ext cx="8629650" cy="4289425"/>
          </a:xfrm>
        </p:spPr>
        <p:txBody>
          <a:bodyPr>
            <a:normAutofit/>
          </a:bodyPr>
          <a:lstStyle>
            <a:lvl1pPr marL="257175" indent="-257175">
              <a:buClr>
                <a:schemeClr val="bg1">
                  <a:lumMod val="50000"/>
                </a:schemeClr>
              </a:buClr>
              <a:buFont typeface="Wingdings" panose="05000000000000000000" pitchFamily="2" charset="2"/>
              <a:buChar char="§"/>
              <a:defRPr sz="1500" baseline="0">
                <a:latin typeface="Helvetica Condensed"/>
              </a:defRPr>
            </a:lvl1pPr>
            <a:lvl2pPr>
              <a:defRPr sz="1500">
                <a:latin typeface="Helvetica Condensed"/>
              </a:defRPr>
            </a:lvl2pPr>
            <a:lvl3pPr>
              <a:defRPr sz="1350">
                <a:latin typeface="Helvetica Condensed"/>
              </a:defRPr>
            </a:lvl3pPr>
            <a:lvl4pPr>
              <a:defRPr sz="1350">
                <a:latin typeface="Helvetica Condensed"/>
              </a:defRPr>
            </a:lvl4pPr>
            <a:lvl5pPr>
              <a:defRPr sz="1350">
                <a:latin typeface="Helvetica Condensed"/>
              </a:defRPr>
            </a:lvl5p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F046C54-EA3E-4ADB-BA84-A7A51F234C4A}"/>
              </a:ext>
            </a:extLst>
          </p:cNvPr>
          <p:cNvSpPr>
            <a:spLocks noGrp="1"/>
          </p:cNvSpPr>
          <p:nvPr>
            <p:ph type="ftr" sz="quarter" idx="14"/>
          </p:nvPr>
        </p:nvSpPr>
        <p:spPr/>
        <p:txBody>
          <a:bodyPr/>
          <a:lstStyle>
            <a:lvl1pPr>
              <a:defRPr/>
            </a:lvl1pPr>
          </a:lstStyle>
          <a:p>
            <a:pPr>
              <a:defRPr/>
            </a:pPr>
            <a:endParaRPr lang="en-US"/>
          </a:p>
        </p:txBody>
      </p:sp>
      <p:sp>
        <p:nvSpPr>
          <p:cNvPr id="5" name="Slide Numb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6507E19-7BEF-4F4D-BFF8-0796EA039198}"/>
              </a:ext>
            </a:extLst>
          </p:cNvPr>
          <p:cNvSpPr>
            <a:spLocks noGrp="1"/>
          </p:cNvSpPr>
          <p:nvPr>
            <p:ph type="sldNum" sz="quarter" idx="15"/>
          </p:nvPr>
        </p:nvSpPr>
        <p:spPr/>
        <p:txBody>
          <a:bodyPr/>
          <a:lstStyle>
            <a:lvl1pPr>
              <a:defRPr/>
            </a:lvl1pPr>
          </a:lstStyle>
          <a:p>
            <a:pPr>
              <a:defRPr/>
            </a:pPr>
            <a:fld id="{ECE32E04-A01F-45DE-B8E7-345CD74FF9FE}"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24810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AFD0465-9B6C-7343-A0D8-6009CE2984F4}" type="datetime1">
              <a:rPr lang="en-US" smtClean="0"/>
              <a:pPr/>
              <a:t>7/22/19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6528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EEB05B-05F9-E648-A085-336524F7AB18}" type="datetime1">
              <a:rPr lang="en-US" smtClean="0"/>
              <a:pPr/>
              <a:t>7/22/19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477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FBCCD8D-3DF0-DA40-B2C4-408C617BC8FE}" type="datetime1">
              <a:rPr lang="en-US" smtClean="0"/>
              <a:pPr/>
              <a:t>7/22/19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166849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B1FC9FC-7D63-1E4B-A870-3FAEB5D5170D}" type="datetime1">
              <a:rPr lang="en-US" smtClean="0"/>
              <a:pPr/>
              <a:t>7/22/19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6818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9ED481A2-A090-7E4B-B1A1-D00F3DA40CE2}" type="datetime1">
              <a:rPr lang="en-US" smtClean="0"/>
              <a:pPr/>
              <a:t>7/22/19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4562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525429-8E02-4B4A-B923-DCCC7D7075C6}" type="datetime1">
              <a:rPr lang="en-US" smtClean="0"/>
              <a:pPr/>
              <a:t>7/22/19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903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29C1E1-D13B-5C47-B9C3-706A023C1B53}" type="datetime1">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298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C7AA8-3028-2147-ADCF-7014434DAC2D}" type="datetime1">
              <a:rPr lang="en-US" smtClean="0"/>
              <a:pPr/>
              <a:t>7/22/19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3267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6BFF97F-2B74-AC4C-8C38-67884D625477}" type="datetime1">
              <a:rPr lang="en-US" smtClean="0"/>
              <a:pPr/>
              <a:t>7/22/19</a:t>
            </a:fld>
            <a:endParaRPr lang="en-US" dirty="0"/>
          </a:p>
        </p:txBody>
      </p:sp>
      <p:sp>
        <p:nvSpPr>
          <p:cNvPr id="6" name="Footer Placeholder 5"/>
          <p:cNvSpPr>
            <a:spLocks noGrp="1"/>
          </p:cNvSpPr>
          <p:nvPr>
            <p:ph type="ftr" sz="quarter" idx="11"/>
          </p:nvPr>
        </p:nvSpPr>
        <p:spPr>
          <a:xfrm>
            <a:off x="603505" y="6236208"/>
            <a:ext cx="3875627"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9755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7701082E-0619-F94A-A96A-DF6AE13AFEE6}" type="datetime1">
              <a:rPr lang="en-US" smtClean="0"/>
              <a:pPr/>
              <a:t>7/22/19</a:t>
            </a:fld>
            <a:endParaRPr lang="en-US" dirty="0"/>
          </a:p>
        </p:txBody>
      </p:sp>
      <p:sp>
        <p:nvSpPr>
          <p:cNvPr id="6" name="Footer Placeholder 5"/>
          <p:cNvSpPr>
            <a:spLocks noGrp="1"/>
          </p:cNvSpPr>
          <p:nvPr>
            <p:ph type="ftr" sz="quarter" idx="11"/>
          </p:nvPr>
        </p:nvSpPr>
        <p:spPr>
          <a:xfrm>
            <a:off x="606393" y="6236208"/>
            <a:ext cx="3827797"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1397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3FFD32-4B57-A943-8AF0-C19C00DD1242}" type="datetime1">
              <a:rPr lang="en-US" smtClean="0"/>
              <a:pPr/>
              <a:t>7/22/19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2634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A970D2-524B-9F46-B772-8EE55F60CB27}" type="datetime1">
              <a:rPr lang="en-US" smtClean="0"/>
              <a:pPr/>
              <a:t>7/22/19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3010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5962989-E591-456D-AFD2-4310DF95AB5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F28CB20-CB88-4A2B-86CA-3E43509402B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AA2098D-E5B8-4852-BD79-52085B056A56}"/>
              </a:ext>
            </a:extLst>
          </p:cNvPr>
          <p:cNvSpPr>
            <a:spLocks noGrp="1"/>
          </p:cNvSpPr>
          <p:nvPr>
            <p:ph type="dt" sz="half" idx="10"/>
          </p:nvPr>
        </p:nvSpPr>
        <p:spPr/>
        <p:txBody>
          <a:bodyPr/>
          <a:lstStyle/>
          <a:p>
            <a:fld id="{135FC508-CAD1-D44D-8A99-3BFE2E60C292}" type="datetime1">
              <a:rPr lang="en-US" smtClean="0"/>
              <a:pPr/>
              <a:t>7/22/19</a:t>
            </a:fld>
            <a:endParaRPr lang="en-US"/>
          </a:p>
        </p:txBody>
      </p:sp>
      <p:sp>
        <p:nvSpPr>
          <p:cNvPr id="5" name="Foot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0B2EEC2-41DB-419D-97BE-DB27DA395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F0C05E7-8327-40D8-8FBD-04A948CE6AE3}"/>
              </a:ext>
            </a:extLst>
          </p:cNvPr>
          <p:cNvSpPr>
            <a:spLocks noGrp="1"/>
          </p:cNvSpPr>
          <p:nvPr>
            <p:ph type="sldNum" sz="quarter" idx="12"/>
          </p:nvPr>
        </p:nvSpPr>
        <p:spPr/>
        <p:txBody>
          <a:body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2426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FCD02C4-95A9-4E3B-8040-A472F79B62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7CC7770-D9B9-41DB-93C7-37C5FF359E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B9C9D22-164C-4433-AF22-A73D95A3494D}"/>
              </a:ext>
            </a:extLst>
          </p:cNvPr>
          <p:cNvSpPr>
            <a:spLocks noGrp="1"/>
          </p:cNvSpPr>
          <p:nvPr>
            <p:ph type="dt" sz="half" idx="10"/>
          </p:nvPr>
        </p:nvSpPr>
        <p:spPr/>
        <p:txBody>
          <a:bodyPr/>
          <a:lstStyle/>
          <a:p>
            <a:fld id="{C9AD7CD8-F7BB-FE45-A6CA-D6C04769259C}" type="datetime1">
              <a:rPr lang="en-US" smtClean="0"/>
              <a:pPr/>
              <a:t>7/22/19</a:t>
            </a:fld>
            <a:endParaRPr lang="en-US"/>
          </a:p>
        </p:txBody>
      </p:sp>
      <p:sp>
        <p:nvSpPr>
          <p:cNvPr id="5" name="Foot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161B7E8-91B6-42B6-BDBA-11FC7EA30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9AD0E96-05A7-4D07-BC2D-886CAAE5A2BC}"/>
              </a:ext>
            </a:extLst>
          </p:cNvPr>
          <p:cNvSpPr>
            <a:spLocks noGrp="1"/>
          </p:cNvSpPr>
          <p:nvPr>
            <p:ph type="sldNum" sz="quarter" idx="12"/>
          </p:nvPr>
        </p:nvSpPr>
        <p:spPr/>
        <p:txBody>
          <a:body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8500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6E5330F-EEA7-4F62-8B14-AA1D5C64564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08E6292-E083-47DE-958D-A01084F8C6E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17B9FBA-401B-460D-9673-F715FFE07406}"/>
              </a:ext>
            </a:extLst>
          </p:cNvPr>
          <p:cNvSpPr>
            <a:spLocks noGrp="1"/>
          </p:cNvSpPr>
          <p:nvPr>
            <p:ph type="dt" sz="half" idx="10"/>
          </p:nvPr>
        </p:nvSpPr>
        <p:spPr/>
        <p:txBody>
          <a:bodyPr/>
          <a:lstStyle/>
          <a:p>
            <a:fld id="{91DFF2EC-F60B-934B-9913-A8EA3DB37053}" type="datetime1">
              <a:rPr lang="en-US" smtClean="0"/>
              <a:pPr/>
              <a:t>7/22/19</a:t>
            </a:fld>
            <a:endParaRPr lang="en-US"/>
          </a:p>
        </p:txBody>
      </p:sp>
      <p:sp>
        <p:nvSpPr>
          <p:cNvPr id="5" name="Foot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1DFC189-D4D6-4682-908F-4AA9C3363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35073EE-0BEE-460C-B032-7671603090C2}"/>
              </a:ext>
            </a:extLst>
          </p:cNvPr>
          <p:cNvSpPr>
            <a:spLocks noGrp="1"/>
          </p:cNvSpPr>
          <p:nvPr>
            <p:ph type="sldNum" sz="quarter" idx="12"/>
          </p:nvPr>
        </p:nvSpPr>
        <p:spPr/>
        <p:txBody>
          <a:body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9593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EC0B91E-45C6-4995-9A77-9348A57119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BD6012C-C6CE-4D4B-ACD0-B93624281FE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2DC95EE-12E2-4ADB-8505-ADC4C4D97C7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218BE94-9C65-485B-A21E-F7BD4F8E3730}"/>
              </a:ext>
            </a:extLst>
          </p:cNvPr>
          <p:cNvSpPr>
            <a:spLocks noGrp="1"/>
          </p:cNvSpPr>
          <p:nvPr>
            <p:ph type="dt" sz="half" idx="10"/>
          </p:nvPr>
        </p:nvSpPr>
        <p:spPr/>
        <p:txBody>
          <a:bodyPr/>
          <a:lstStyle/>
          <a:p>
            <a:fld id="{87EDE04D-9068-104B-AC58-7D54ACDD64FE}" type="datetime1">
              <a:rPr lang="en-US" smtClean="0"/>
              <a:pPr/>
              <a:t>7/22/19</a:t>
            </a:fld>
            <a:endParaRPr lang="en-US"/>
          </a:p>
        </p:txBody>
      </p:sp>
      <p:sp>
        <p:nvSpPr>
          <p:cNvPr id="6" name="Foot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895CFC7-83E2-4768-8DD2-7A12765C2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0C8FC8B-047C-45DB-AC2F-33718696252A}"/>
              </a:ext>
            </a:extLst>
          </p:cNvPr>
          <p:cNvSpPr>
            <a:spLocks noGrp="1"/>
          </p:cNvSpPr>
          <p:nvPr>
            <p:ph type="sldNum" sz="quarter" idx="12"/>
          </p:nvPr>
        </p:nvSpPr>
        <p:spPr/>
        <p:txBody>
          <a:body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5965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F4ACF2A-6B93-44E1-AC9B-F157263C6A1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59E805C-1882-4F97-999E-EC9FA7EE7D0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757127F-4797-4541-A5A6-437022BF917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D6DF831-06C4-4689-AA13-7D491E5D25C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0CDC214-D534-454E-A581-512A0DBA25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F1DE878-E127-40DE-90D9-1EF3A44FABB8}"/>
              </a:ext>
            </a:extLst>
          </p:cNvPr>
          <p:cNvSpPr>
            <a:spLocks noGrp="1"/>
          </p:cNvSpPr>
          <p:nvPr>
            <p:ph type="dt" sz="half" idx="10"/>
          </p:nvPr>
        </p:nvSpPr>
        <p:spPr/>
        <p:txBody>
          <a:bodyPr/>
          <a:lstStyle/>
          <a:p>
            <a:fld id="{DC894BFA-4A40-DC4B-B4AB-FF36088B5614}" type="datetime1">
              <a:rPr lang="en-US" smtClean="0"/>
              <a:pPr/>
              <a:t>7/22/19</a:t>
            </a:fld>
            <a:endParaRPr lang="en-US"/>
          </a:p>
        </p:txBody>
      </p:sp>
      <p:sp>
        <p:nvSpPr>
          <p:cNvPr id="8" name="Footer Placeholder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5D77D11-7FE1-432A-8654-70E96FD3B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15CA2C0-2F4C-4E1E-BE2D-F01E99EB29B7}"/>
              </a:ext>
            </a:extLst>
          </p:cNvPr>
          <p:cNvSpPr>
            <a:spLocks noGrp="1"/>
          </p:cNvSpPr>
          <p:nvPr>
            <p:ph type="sldNum" sz="quarter" idx="12"/>
          </p:nvPr>
        </p:nvSpPr>
        <p:spPr/>
        <p:txBody>
          <a:body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870891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000FF7-9258-8740-8237-7FE5DA100A98}" type="datetime1">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0434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F9795F1-22FE-4E81-9928-F1B5DCAC6B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0C4B940-C39F-4BCF-9178-17799D71973D}"/>
              </a:ext>
            </a:extLst>
          </p:cNvPr>
          <p:cNvSpPr>
            <a:spLocks noGrp="1"/>
          </p:cNvSpPr>
          <p:nvPr>
            <p:ph type="dt" sz="half" idx="10"/>
          </p:nvPr>
        </p:nvSpPr>
        <p:spPr/>
        <p:txBody>
          <a:bodyPr/>
          <a:lstStyle/>
          <a:p>
            <a:fld id="{8368E315-8CAF-6743-BE33-A88BBBDC50CA}" type="datetime1">
              <a:rPr lang="en-US" smtClean="0"/>
              <a:pPr/>
              <a:t>7/22/19</a:t>
            </a:fld>
            <a:endParaRPr lang="en-US"/>
          </a:p>
        </p:txBody>
      </p:sp>
      <p:sp>
        <p:nvSpPr>
          <p:cNvPr id="4" name="Foot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92EA68D-7DD9-4EF2-871C-3C77793217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B438954-F6FA-4BE2-A95A-DC7EFB80F6EA}"/>
              </a:ext>
            </a:extLst>
          </p:cNvPr>
          <p:cNvSpPr>
            <a:spLocks noGrp="1"/>
          </p:cNvSpPr>
          <p:nvPr>
            <p:ph type="sldNum" sz="quarter" idx="12"/>
          </p:nvPr>
        </p:nvSpPr>
        <p:spPr/>
        <p:txBody>
          <a:body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6226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11620B6-8A1D-443B-8910-B46CE1C0C086}"/>
              </a:ext>
            </a:extLst>
          </p:cNvPr>
          <p:cNvSpPr>
            <a:spLocks noGrp="1"/>
          </p:cNvSpPr>
          <p:nvPr>
            <p:ph type="dt" sz="half" idx="10"/>
          </p:nvPr>
        </p:nvSpPr>
        <p:spPr/>
        <p:txBody>
          <a:bodyPr/>
          <a:lstStyle/>
          <a:p>
            <a:fld id="{D1AA70D0-15D3-704C-8202-2AE50697F7E7}" type="datetime1">
              <a:rPr lang="en-US" smtClean="0"/>
              <a:pPr/>
              <a:t>7/22/19</a:t>
            </a:fld>
            <a:endParaRPr lang="en-US"/>
          </a:p>
        </p:txBody>
      </p:sp>
      <p:sp>
        <p:nvSpPr>
          <p:cNvPr id="3" name="Footer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4546E1F-929B-469D-89F3-D5461EAC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B2FF282-8621-4827-80E7-5A14375C64B9}"/>
              </a:ext>
            </a:extLst>
          </p:cNvPr>
          <p:cNvSpPr>
            <a:spLocks noGrp="1"/>
          </p:cNvSpPr>
          <p:nvPr>
            <p:ph type="sldNum" sz="quarter" idx="12"/>
          </p:nvPr>
        </p:nvSpPr>
        <p:spPr/>
        <p:txBody>
          <a:body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0956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B7EBEBB-B4C7-47CC-BE27-A53E5EEEA5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170DF8F-5768-4D77-9578-A84FBFBEC20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F9E9C86-9B80-44B0-A0EF-BD04C20CE98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E50C6C4-BC02-4DA3-AEEA-B345073EF040}"/>
              </a:ext>
            </a:extLst>
          </p:cNvPr>
          <p:cNvSpPr>
            <a:spLocks noGrp="1"/>
          </p:cNvSpPr>
          <p:nvPr>
            <p:ph type="dt" sz="half" idx="10"/>
          </p:nvPr>
        </p:nvSpPr>
        <p:spPr/>
        <p:txBody>
          <a:bodyPr/>
          <a:lstStyle/>
          <a:p>
            <a:fld id="{5D384242-D748-A440-BACE-73014B106272}" type="datetime1">
              <a:rPr lang="en-US" smtClean="0"/>
              <a:pPr/>
              <a:t>7/22/19</a:t>
            </a:fld>
            <a:endParaRPr lang="en-US"/>
          </a:p>
        </p:txBody>
      </p:sp>
      <p:sp>
        <p:nvSpPr>
          <p:cNvPr id="6" name="Foot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E4FCBCE-D46D-4C3D-9ECE-8F284E60D9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0F36BC-016A-4DD8-B6D1-B087591E3AD9}"/>
              </a:ext>
            </a:extLst>
          </p:cNvPr>
          <p:cNvSpPr>
            <a:spLocks noGrp="1"/>
          </p:cNvSpPr>
          <p:nvPr>
            <p:ph type="sldNum" sz="quarter" idx="12"/>
          </p:nvPr>
        </p:nvSpPr>
        <p:spPr/>
        <p:txBody>
          <a:body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0807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357B86B-085B-42E4-88FD-6B0DCFCDAA0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A4E2CD1-149B-44AC-BAC6-98D59C89C31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9BBD613-C115-486C-AA38-F6B555CE74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15F59CB-8153-4C8D-8312-E965CE20E3CF}"/>
              </a:ext>
            </a:extLst>
          </p:cNvPr>
          <p:cNvSpPr>
            <a:spLocks noGrp="1"/>
          </p:cNvSpPr>
          <p:nvPr>
            <p:ph type="dt" sz="half" idx="10"/>
          </p:nvPr>
        </p:nvSpPr>
        <p:spPr/>
        <p:txBody>
          <a:bodyPr/>
          <a:lstStyle/>
          <a:p>
            <a:fld id="{CC507D5C-E9DC-CE41-8DC9-B18E47C6FC25}" type="datetime1">
              <a:rPr lang="en-US" smtClean="0"/>
              <a:pPr/>
              <a:t>7/22/19</a:t>
            </a:fld>
            <a:endParaRPr lang="en-US"/>
          </a:p>
        </p:txBody>
      </p:sp>
      <p:sp>
        <p:nvSpPr>
          <p:cNvPr id="6" name="Foot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91DD362-6514-4367-8219-8A5368D309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9969E46-96B3-4128-A305-1A57AF7F22D7}"/>
              </a:ext>
            </a:extLst>
          </p:cNvPr>
          <p:cNvSpPr>
            <a:spLocks noGrp="1"/>
          </p:cNvSpPr>
          <p:nvPr>
            <p:ph type="sldNum" sz="quarter" idx="12"/>
          </p:nvPr>
        </p:nvSpPr>
        <p:spPr/>
        <p:txBody>
          <a:body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1785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B063668-4C85-4987-8B06-6C663048B8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3CFEDB5-EA0E-49DD-B995-247E697E18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119E1B0-B1AE-4EF1-999E-9D0E12996F60}"/>
              </a:ext>
            </a:extLst>
          </p:cNvPr>
          <p:cNvSpPr>
            <a:spLocks noGrp="1"/>
          </p:cNvSpPr>
          <p:nvPr>
            <p:ph type="dt" sz="half" idx="10"/>
          </p:nvPr>
        </p:nvSpPr>
        <p:spPr/>
        <p:txBody>
          <a:bodyPr/>
          <a:lstStyle/>
          <a:p>
            <a:fld id="{74E58BFC-CC4A-4445-901F-1456F9DB0DF9}" type="datetime1">
              <a:rPr lang="en-US" smtClean="0"/>
              <a:pPr/>
              <a:t>7/22/19</a:t>
            </a:fld>
            <a:endParaRPr lang="en-US"/>
          </a:p>
        </p:txBody>
      </p:sp>
      <p:sp>
        <p:nvSpPr>
          <p:cNvPr id="5" name="Foot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2D92BA7-90D3-4805-AE91-A7389F338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9D50008-DFA0-4612-A02A-0D8905F09634}"/>
              </a:ext>
            </a:extLst>
          </p:cNvPr>
          <p:cNvSpPr>
            <a:spLocks noGrp="1"/>
          </p:cNvSpPr>
          <p:nvPr>
            <p:ph type="sldNum" sz="quarter" idx="12"/>
          </p:nvPr>
        </p:nvSpPr>
        <p:spPr/>
        <p:txBody>
          <a:body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1504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6FD1B9E-DFB3-43FD-9BD9-A9A536F9443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F4C9090-5B10-4224-964C-26016EB2CC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D2E5F5B-7D77-4D6E-B014-42A0E350286B}"/>
              </a:ext>
            </a:extLst>
          </p:cNvPr>
          <p:cNvSpPr>
            <a:spLocks noGrp="1"/>
          </p:cNvSpPr>
          <p:nvPr>
            <p:ph type="dt" sz="half" idx="10"/>
          </p:nvPr>
        </p:nvSpPr>
        <p:spPr/>
        <p:txBody>
          <a:bodyPr/>
          <a:lstStyle/>
          <a:p>
            <a:fld id="{D8C559DA-2805-CE41-9F1C-777DF4D866E4}" type="datetime1">
              <a:rPr lang="en-US" smtClean="0"/>
              <a:pPr/>
              <a:t>7/22/19</a:t>
            </a:fld>
            <a:endParaRPr lang="en-US"/>
          </a:p>
        </p:txBody>
      </p:sp>
      <p:sp>
        <p:nvSpPr>
          <p:cNvPr id="5" name="Foot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D9FDF42-ADE2-4018-A6BC-5B2C8EBB3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011AEE2-4A34-463D-95EB-0AED95D9E03F}"/>
              </a:ext>
            </a:extLst>
          </p:cNvPr>
          <p:cNvSpPr>
            <a:spLocks noGrp="1"/>
          </p:cNvSpPr>
          <p:nvPr>
            <p:ph type="sldNum" sz="quarter" idx="12"/>
          </p:nvPr>
        </p:nvSpPr>
        <p:spPr/>
        <p:txBody>
          <a:body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2835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E9B4FA-3E25-429D-8008-22CCB6657DAE}" type="datetimeFigureOut">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376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E9B4FA-3E25-429D-8008-22CCB6657DAE}" type="datetimeFigureOut">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7183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E9B4FA-3E25-429D-8008-22CCB6657DAE}" type="datetimeFigureOut">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7820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E9B4FA-3E25-429D-8008-22CCB6657DAE}" type="datetimeFigureOut">
              <a:rPr lang="en-US" smtClean="0"/>
              <a:pPr/>
              <a:t>7/22/19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165356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AC92C2-2AAB-0949-83AB-1CA4CA52B872}" type="datetime1">
              <a:rPr lang="en-US" smtClean="0"/>
              <a:pPr/>
              <a:t>7/22/19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5033834"/>
      </p:ext>
    </p:extLst>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E9B4FA-3E25-429D-8008-22CCB6657DAE}" type="datetimeFigureOut">
              <a:rPr lang="en-US" smtClean="0"/>
              <a:pPr/>
              <a:t>7/22/19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7804572"/>
      </p:ext>
    </p:extLst>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E9B4FA-3E25-429D-8008-22CCB6657DAE}" type="datetimeFigureOut">
              <a:rPr lang="en-US" smtClean="0"/>
              <a:pPr/>
              <a:t>7/22/19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0689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9B4FA-3E25-429D-8008-22CCB6657DAE}" type="datetimeFigureOut">
              <a:rPr lang="en-US" smtClean="0"/>
              <a:pPr/>
              <a:t>7/22/19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4337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E9B4FA-3E25-429D-8008-22CCB6657DAE}" type="datetimeFigureOut">
              <a:rPr lang="en-US" smtClean="0"/>
              <a:pPr/>
              <a:t>7/22/19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7248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E9B4FA-3E25-429D-8008-22CCB6657DAE}" type="datetimeFigureOut">
              <a:rPr lang="en-US" smtClean="0"/>
              <a:pPr/>
              <a:t>7/22/19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7161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E9B4FA-3E25-429D-8008-22CCB6657DAE}" type="datetimeFigureOut">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1213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E9B4FA-3E25-429D-8008-22CCB6657DAE}" type="datetimeFigureOut">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2485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Slide">
    <p:spTree>
      <p:nvGrpSpPr>
        <p:cNvPr id="1" name=""/>
        <p:cNvGrpSpPr/>
        <p:nvPr/>
      </p:nvGrpSpPr>
      <p:grpSpPr>
        <a:xfrm>
          <a:off x="0" y="0"/>
          <a:ext cx="0" cy="0"/>
          <a:chOff x="0" y="0"/>
          <a:chExt cx="0" cy="0"/>
        </a:xfrm>
      </p:grpSpPr>
      <p:pic>
        <p:nvPicPr>
          <p:cNvPr id="2" name="Picture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FFA98EC-80F7-49F5-A89F-5903A0C70E80}"/>
              </a:ext>
            </a:extLst>
          </p:cNvPr>
          <p:cNvPicPr>
            <a:picLocks noChangeAspect="1" noChangeArrowheads="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Date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4312B99-EF51-4DE5-81F4-CEA875DDD619}"/>
              </a:ext>
            </a:extLst>
          </p:cNvPr>
          <p:cNvSpPr>
            <a:spLocks noGrp="1"/>
          </p:cNvSpPr>
          <p:nvPr>
            <p:ph type="dt" sz="half" idx="10"/>
          </p:nvPr>
        </p:nvSpPr>
        <p:spPr/>
        <p:txBody>
          <a:bodyPr/>
          <a:lstStyle>
            <a:lvl1pPr>
              <a:defRPr/>
            </a:lvl1pPr>
          </a:lstStyle>
          <a:p>
            <a:pPr>
              <a:defRPr/>
            </a:pPr>
            <a:fld id="{13C8DC75-1A8C-4495-9DA4-2C52BF05595E}" type="datetimeFigureOut">
              <a:rPr lang="en-US"/>
              <a:pPr>
                <a:defRPr/>
              </a:pPr>
              <a:t>7/22/19</a:t>
            </a:fld>
            <a:endParaRPr lang="en-US"/>
          </a:p>
        </p:txBody>
      </p:sp>
      <p:sp>
        <p:nvSpPr>
          <p:cNvPr id="4" name="Foot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1A0B4E1-F6F6-4017-A9C6-D6273683A1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B791482-834B-4354-903C-089E2F462E03}"/>
              </a:ext>
            </a:extLst>
          </p:cNvPr>
          <p:cNvSpPr>
            <a:spLocks noGrp="1"/>
          </p:cNvSpPr>
          <p:nvPr>
            <p:ph type="sldNum" sz="quarter" idx="12"/>
          </p:nvPr>
        </p:nvSpPr>
        <p:spPr/>
        <p:txBody>
          <a:bodyPr/>
          <a:lstStyle>
            <a:lvl1pPr>
              <a:defRPr/>
            </a:lvl1pPr>
          </a:lstStyle>
          <a:p>
            <a:pPr>
              <a:defRPr/>
            </a:pPr>
            <a:fld id="{D6DFC20C-123E-43DE-9741-4D5376542D76}"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3994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293688" y="1512890"/>
            <a:ext cx="8629650" cy="4289425"/>
          </a:xfrm>
        </p:spPr>
        <p:txBody>
          <a:bodyPr>
            <a:normAutofit/>
          </a:bodyPr>
          <a:lstStyle>
            <a:lvl1pPr marL="257175" indent="-257175">
              <a:buClr>
                <a:schemeClr val="bg1">
                  <a:lumMod val="50000"/>
                </a:schemeClr>
              </a:buClr>
              <a:buFont typeface="Wingdings" panose="05000000000000000000" pitchFamily="2" charset="2"/>
              <a:buChar char="§"/>
              <a:defRPr sz="1500" baseline="0">
                <a:latin typeface="Helvetica Condensed"/>
              </a:defRPr>
            </a:lvl1pPr>
            <a:lvl2pPr>
              <a:defRPr sz="1500">
                <a:latin typeface="Helvetica Condensed"/>
              </a:defRPr>
            </a:lvl2pPr>
            <a:lvl3pPr>
              <a:defRPr sz="1350">
                <a:latin typeface="Helvetica Condensed"/>
              </a:defRPr>
            </a:lvl3pPr>
            <a:lvl4pPr>
              <a:defRPr sz="1350">
                <a:latin typeface="Helvetica Condensed"/>
              </a:defRPr>
            </a:lvl4pPr>
            <a:lvl5pPr>
              <a:defRPr sz="1350">
                <a:latin typeface="Helvetica Condensed"/>
              </a:defRPr>
            </a:lvl5p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F046C54-EA3E-4ADB-BA84-A7A51F234C4A}"/>
              </a:ext>
            </a:extLst>
          </p:cNvPr>
          <p:cNvSpPr>
            <a:spLocks noGrp="1"/>
          </p:cNvSpPr>
          <p:nvPr>
            <p:ph type="ftr" sz="quarter" idx="14"/>
          </p:nvPr>
        </p:nvSpPr>
        <p:spPr/>
        <p:txBody>
          <a:bodyPr/>
          <a:lstStyle>
            <a:lvl1pPr>
              <a:defRPr/>
            </a:lvl1pPr>
          </a:lstStyle>
          <a:p>
            <a:pPr>
              <a:defRPr/>
            </a:pPr>
            <a:endParaRPr lang="en-US"/>
          </a:p>
        </p:txBody>
      </p:sp>
      <p:sp>
        <p:nvSpPr>
          <p:cNvPr id="5" name="Slide Numb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6507E19-7BEF-4F4D-BFF8-0796EA039198}"/>
              </a:ext>
            </a:extLst>
          </p:cNvPr>
          <p:cNvSpPr>
            <a:spLocks noGrp="1"/>
          </p:cNvSpPr>
          <p:nvPr>
            <p:ph type="sldNum" sz="quarter" idx="15"/>
          </p:nvPr>
        </p:nvSpPr>
        <p:spPr/>
        <p:txBody>
          <a:bodyPr/>
          <a:lstStyle>
            <a:lvl1pPr>
              <a:defRPr/>
            </a:lvl1pPr>
          </a:lstStyle>
          <a:p>
            <a:pPr>
              <a:defRPr/>
            </a:pPr>
            <a:fld id="{ECE32E04-A01F-45DE-B8E7-345CD74FF9FE}"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4946017"/>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293688" y="1512890"/>
            <a:ext cx="8629650" cy="4289425"/>
          </a:xfrm>
        </p:spPr>
        <p:txBody>
          <a:bodyPr>
            <a:normAutofit/>
          </a:bodyPr>
          <a:lstStyle>
            <a:lvl1pPr marL="192876" indent="-192876">
              <a:buClr>
                <a:schemeClr val="bg1">
                  <a:lumMod val="50000"/>
                </a:schemeClr>
              </a:buClr>
              <a:buFont typeface="Wingdings" panose="05000000000000000000" pitchFamily="2" charset="2"/>
              <a:buChar char="§"/>
              <a:defRPr sz="1125" baseline="0">
                <a:latin typeface="Helvetica Condensed"/>
              </a:defRPr>
            </a:lvl1pPr>
            <a:lvl2pPr>
              <a:defRPr sz="1125">
                <a:latin typeface="Helvetica Condensed"/>
              </a:defRPr>
            </a:lvl2pPr>
            <a:lvl3pPr>
              <a:defRPr sz="1013">
                <a:latin typeface="Helvetica Condensed"/>
              </a:defRPr>
            </a:lvl3pPr>
            <a:lvl4pPr>
              <a:defRPr sz="1013">
                <a:latin typeface="Helvetica Condensed"/>
              </a:defRPr>
            </a:lvl4pPr>
            <a:lvl5pPr>
              <a:defRPr sz="1013">
                <a:latin typeface="Helvetica Condensed"/>
              </a:defRPr>
            </a:lvl5p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F046C54-EA3E-4ADB-BA84-A7A51F234C4A}"/>
              </a:ext>
            </a:extLst>
          </p:cNvPr>
          <p:cNvSpPr>
            <a:spLocks noGrp="1"/>
          </p:cNvSpPr>
          <p:nvPr>
            <p:ph type="ftr" sz="quarter" idx="14"/>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6507E19-7BEF-4F4D-BFF8-0796EA039198}"/>
              </a:ext>
            </a:extLst>
          </p:cNvPr>
          <p:cNvSpPr>
            <a:spLocks noGrp="1"/>
          </p:cNvSpPr>
          <p:nvPr>
            <p:ph type="sldNum" sz="quarter" idx="15"/>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CE32E04-A01F-45DE-B8E7-345CD74FF9FE}"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312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D9E5A5-15C3-8B4E-8565-C0ECA9689037}" type="datetime1">
              <a:rPr lang="en-US" smtClean="0"/>
              <a:pPr/>
              <a:t>7/22/19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217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5B301E-E2DA-A347-84FF-9BD97D9F47C3}"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Content Placeholder 6"/>
          <p:cNvSpPr>
            <a:spLocks noGrp="1"/>
          </p:cNvSpPr>
          <p:nvPr>
            <p:ph sz="quarter" idx="13"/>
          </p:nvPr>
        </p:nvSpPr>
        <p:spPr>
          <a:xfrm>
            <a:off x="293688" y="1512888"/>
            <a:ext cx="8629650" cy="4289425"/>
          </a:xfrm>
        </p:spPr>
        <p:txBody>
          <a:bodyPr>
            <a:normAutofit/>
          </a:bodyPr>
          <a:lstStyle>
            <a:lvl1pPr marL="342900" indent="-342900">
              <a:buClr>
                <a:schemeClr val="bg1">
                  <a:lumMod val="50000"/>
                </a:schemeClr>
              </a:buClr>
              <a:buFont typeface="Wingdings" panose="05000000000000000000" pitchFamily="2" charset="2"/>
              <a:buChar char="§"/>
              <a:defRPr sz="2000" baseline="0">
                <a:latin typeface="Helvetica Condensed"/>
              </a:defRPr>
            </a:lvl1pPr>
            <a:lvl2pPr>
              <a:defRPr sz="2000">
                <a:latin typeface="Helvetica Condensed"/>
              </a:defRPr>
            </a:lvl2pPr>
            <a:lvl3pPr>
              <a:defRPr sz="1800">
                <a:latin typeface="Helvetica Condensed"/>
              </a:defRPr>
            </a:lvl3pPr>
            <a:lvl4pPr>
              <a:defRPr sz="1800">
                <a:latin typeface="Helvetica Condensed"/>
              </a:defRPr>
            </a:lvl4pPr>
            <a:lvl5pPr>
              <a:defRPr sz="1800">
                <a:latin typeface="Helvetica Condensed"/>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0950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lvl1pPr>
              <a:defRPr sz="4000">
                <a:solidFill>
                  <a:srgbClr val="17375E"/>
                </a:solidFill>
                <a:latin typeface="Helvetica Condensed"/>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atin typeface="Helvetica Condense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marL="342900" indent="-342900">
              <a:buClr>
                <a:schemeClr val="bg1">
                  <a:lumMod val="50000"/>
                </a:schemeClr>
              </a:buClr>
              <a:buFont typeface="Wingdings" panose="05000000000000000000" pitchFamily="2" charset="2"/>
              <a:buChar char="§"/>
              <a:defRPr sz="2000">
                <a:latin typeface="Helvetica Condensed"/>
              </a:defRPr>
            </a:lvl1pPr>
            <a:lvl2pPr>
              <a:defRPr sz="1800">
                <a:latin typeface="Helvetica Condensed"/>
              </a:defRPr>
            </a:lvl2pPr>
            <a:lvl3pPr>
              <a:defRPr sz="1600">
                <a:latin typeface="Helvetica Condensed"/>
              </a:defRPr>
            </a:lvl3pPr>
            <a:lvl4pPr>
              <a:defRPr sz="1400">
                <a:latin typeface="Helvetica Condensed"/>
              </a:defRPr>
            </a:lvl4pPr>
            <a:lvl5pPr>
              <a:defRPr sz="1400">
                <a:latin typeface="Helvetica Condense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atin typeface="Helvetica Condense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marL="342900" indent="-342900">
              <a:buClr>
                <a:schemeClr val="bg1">
                  <a:lumMod val="50000"/>
                </a:schemeClr>
              </a:buClr>
              <a:buFont typeface="Wingdings" panose="05000000000000000000" pitchFamily="2" charset="2"/>
              <a:buChar char="§"/>
              <a:defRPr sz="2000">
                <a:latin typeface="Helvetica Condensed"/>
              </a:defRPr>
            </a:lvl1pPr>
            <a:lvl2pPr>
              <a:defRPr sz="1800">
                <a:latin typeface="Helvetica Condensed"/>
              </a:defRPr>
            </a:lvl2pPr>
            <a:lvl3pPr>
              <a:defRPr sz="1600">
                <a:latin typeface="Helvetica Condensed"/>
              </a:defRPr>
            </a:lvl3pPr>
            <a:lvl4pPr>
              <a:defRPr sz="1400">
                <a:latin typeface="Helvetica Condensed"/>
              </a:defRPr>
            </a:lvl4pPr>
            <a:lvl5pPr>
              <a:defRPr sz="1400">
                <a:latin typeface="Helvetica Condense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5B301E-E2DA-A347-84FF-9BD97D9F47C3}"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8484187"/>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517DB-14E3-A345-832E-AE28C36F4B4D}" type="datetime1">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7/22/19</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5B301E-E2DA-A347-84FF-9BD97D9F47C3}"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17" name="Text Placeholder 16"/>
          <p:cNvSpPr>
            <a:spLocks noGrp="1"/>
          </p:cNvSpPr>
          <p:nvPr>
            <p:ph type="body" sz="quarter" idx="13"/>
          </p:nvPr>
        </p:nvSpPr>
        <p:spPr>
          <a:xfrm>
            <a:off x="288925" y="1554655"/>
            <a:ext cx="8487213" cy="4205013"/>
          </a:xfrm>
        </p:spPr>
        <p:txBody>
          <a:bodyPr>
            <a:normAutofit/>
          </a:bodyPr>
          <a:lstStyle>
            <a:lvl1pPr marL="342900" indent="-342900">
              <a:buClr>
                <a:schemeClr val="bg1">
                  <a:lumMod val="50000"/>
                </a:schemeClr>
              </a:buClr>
              <a:buFont typeface="Wingdings" panose="05000000000000000000" pitchFamily="2" charset="2"/>
              <a:buChar char="§"/>
              <a:defRPr sz="2000" baseline="0">
                <a:latin typeface="Helvetica Condensed"/>
              </a:defRPr>
            </a:lvl1pPr>
            <a:lvl2pPr>
              <a:defRPr sz="2000">
                <a:latin typeface="Helvetica Condensed"/>
              </a:defRPr>
            </a:lvl2pPr>
            <a:lvl3pPr>
              <a:defRPr sz="1800">
                <a:latin typeface="Helvetica Condensed"/>
              </a:defRPr>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6964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6243A4-FA63-9347-A731-E17475D37AC7}" type="datetime1">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B301E-E2DA-A347-84FF-9BD97D9F47C3}"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0212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5B301E-E2DA-A347-84FF-9BD97D9F47C3}" type="slidenum">
              <a:rPr lang="en-US" smtClean="0"/>
              <a:pPr/>
              <a:t>‹#›</a:t>
            </a:fld>
            <a:endParaRPr lang="en-US"/>
          </a:p>
        </p:txBody>
      </p:sp>
      <p:sp>
        <p:nvSpPr>
          <p:cNvPr id="7" name="Content Placeholder 6"/>
          <p:cNvSpPr>
            <a:spLocks noGrp="1"/>
          </p:cNvSpPr>
          <p:nvPr>
            <p:ph sz="quarter" idx="13"/>
          </p:nvPr>
        </p:nvSpPr>
        <p:spPr>
          <a:xfrm>
            <a:off x="293688" y="1512888"/>
            <a:ext cx="8629650" cy="4289425"/>
          </a:xfrm>
        </p:spPr>
        <p:txBody>
          <a:bodyPr>
            <a:normAutofit/>
          </a:bodyPr>
          <a:lstStyle>
            <a:lvl1pPr marL="342900" indent="-342900">
              <a:buClr>
                <a:schemeClr val="bg1">
                  <a:lumMod val="50000"/>
                </a:schemeClr>
              </a:buClr>
              <a:buFont typeface="Wingdings" panose="05000000000000000000" pitchFamily="2" charset="2"/>
              <a:buChar char="§"/>
              <a:defRPr sz="2000" baseline="0">
                <a:latin typeface="Helvetica Condensed"/>
              </a:defRPr>
            </a:lvl1pPr>
            <a:lvl2pPr>
              <a:defRPr sz="2000">
                <a:latin typeface="Helvetica Condensed"/>
              </a:defRPr>
            </a:lvl2pPr>
            <a:lvl3pPr>
              <a:defRPr sz="1800">
                <a:latin typeface="Helvetica Condensed"/>
              </a:defRPr>
            </a:lvl3pPr>
            <a:lvl4pPr>
              <a:defRPr sz="1800">
                <a:latin typeface="Helvetica Condensed"/>
              </a:defRPr>
            </a:lvl4pPr>
            <a:lvl5pPr>
              <a:defRPr sz="1800">
                <a:latin typeface="Helvetica Condensed"/>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3433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BE4C8CE-BE03-DE40-BFD6-DC07E8CA0966}" type="datetime1">
              <a:rPr lang="en-US" smtClean="0"/>
              <a:pPr/>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B301E-E2DA-A347-84FF-9BD97D9F47C3}"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17" name="Text Placeholder 16"/>
          <p:cNvSpPr>
            <a:spLocks noGrp="1"/>
          </p:cNvSpPr>
          <p:nvPr>
            <p:ph type="body" sz="quarter" idx="13"/>
          </p:nvPr>
        </p:nvSpPr>
        <p:spPr>
          <a:xfrm>
            <a:off x="288925" y="1554655"/>
            <a:ext cx="8487213" cy="4205013"/>
          </a:xfrm>
        </p:spPr>
        <p:txBody>
          <a:bodyPr>
            <a:normAutofit/>
          </a:bodyPr>
          <a:lstStyle>
            <a:lvl1pPr marL="342900" indent="-342900">
              <a:buClr>
                <a:schemeClr val="bg1">
                  <a:lumMod val="50000"/>
                </a:schemeClr>
              </a:buClr>
              <a:buFont typeface="Wingdings" panose="05000000000000000000" pitchFamily="2" charset="2"/>
              <a:buChar char="§"/>
              <a:defRPr sz="2000" baseline="0">
                <a:latin typeface="Helvetica Condensed"/>
              </a:defRPr>
            </a:lvl1pPr>
            <a:lvl2pPr>
              <a:defRPr sz="2000">
                <a:latin typeface="Helvetica Condensed"/>
              </a:defRPr>
            </a:lvl2pPr>
            <a:lvl3pPr>
              <a:defRPr sz="1800">
                <a:latin typeface="Helvetica Condensed"/>
              </a:defRPr>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2395055"/>
      </p:ext>
    </p:extLst>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lvl1pPr>
              <a:defRPr sz="4000">
                <a:solidFill>
                  <a:srgbClr val="17375E"/>
                </a:solidFill>
                <a:latin typeface="Helvetica Condensed"/>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atin typeface="Helvetica Condense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marL="342900" indent="-342900">
              <a:buClr>
                <a:schemeClr val="bg1">
                  <a:lumMod val="50000"/>
                </a:schemeClr>
              </a:buClr>
              <a:buFont typeface="Wingdings" panose="05000000000000000000" pitchFamily="2" charset="2"/>
              <a:buChar char="§"/>
              <a:defRPr sz="2000">
                <a:latin typeface="Helvetica Condensed"/>
              </a:defRPr>
            </a:lvl1pPr>
            <a:lvl2pPr>
              <a:defRPr sz="1800">
                <a:latin typeface="Helvetica Condensed"/>
              </a:defRPr>
            </a:lvl2pPr>
            <a:lvl3pPr>
              <a:defRPr sz="1600">
                <a:latin typeface="Helvetica Condensed"/>
              </a:defRPr>
            </a:lvl3pPr>
            <a:lvl4pPr>
              <a:defRPr sz="1400">
                <a:latin typeface="Helvetica Condensed"/>
              </a:defRPr>
            </a:lvl4pPr>
            <a:lvl5pPr>
              <a:defRPr sz="1400">
                <a:latin typeface="Helvetica Condense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atin typeface="Helvetica Condense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marL="342900" indent="-342900">
              <a:buClr>
                <a:schemeClr val="bg1">
                  <a:lumMod val="50000"/>
                </a:schemeClr>
              </a:buClr>
              <a:buFont typeface="Wingdings" panose="05000000000000000000" pitchFamily="2" charset="2"/>
              <a:buChar char="§"/>
              <a:defRPr sz="2000">
                <a:latin typeface="Helvetica Condensed"/>
              </a:defRPr>
            </a:lvl1pPr>
            <a:lvl2pPr>
              <a:defRPr sz="1800">
                <a:latin typeface="Helvetica Condensed"/>
              </a:defRPr>
            </a:lvl2pPr>
            <a:lvl3pPr>
              <a:defRPr sz="1600">
                <a:latin typeface="Helvetica Condensed"/>
              </a:defRPr>
            </a:lvl3pPr>
            <a:lvl4pPr>
              <a:defRPr sz="1400">
                <a:latin typeface="Helvetica Condensed"/>
              </a:defRPr>
            </a:lvl4pPr>
            <a:lvl5pPr>
              <a:defRPr sz="1400">
                <a:latin typeface="Helvetica Condense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5B301E-E2DA-A347-84FF-9BD97D9F47C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4138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a:xfrm>
            <a:off x="457200" y="1828800"/>
            <a:ext cx="8229600" cy="4297363"/>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76639"/>
            <a:ext cx="2133600" cy="365125"/>
          </a:xfrm>
        </p:spPr>
        <p:txBody>
          <a:bodyPr/>
          <a:lstStyle/>
          <a:p>
            <a:fld id="{F35C6B68-2B0D-2648-B1AD-D059C2C7C574}" type="datetime1">
              <a:rPr lang="en-US" smtClean="0"/>
              <a:pPr/>
              <a:t>7/22/19</a:t>
            </a:fld>
            <a:endParaRPr lang="en-US"/>
          </a:p>
        </p:txBody>
      </p:sp>
      <p:sp>
        <p:nvSpPr>
          <p:cNvPr id="6" name="Slide Number Placeholder 5"/>
          <p:cNvSpPr>
            <a:spLocks noGrp="1"/>
          </p:cNvSpPr>
          <p:nvPr>
            <p:ph type="sldNum" sz="quarter" idx="12"/>
          </p:nvPr>
        </p:nvSpPr>
        <p:spPr>
          <a:xfrm>
            <a:off x="3505200" y="6376639"/>
            <a:ext cx="2133600" cy="365125"/>
          </a:xfrm>
        </p:spPr>
        <p:txBody>
          <a:bodyPr/>
          <a:lstStyle/>
          <a:p>
            <a:fld id="{8E2BB739-DA7D-46D4-AB08-EB05A595F6CE}" type="slidenum">
              <a:rPr lang="en-US" smtClean="0"/>
              <a:pPr/>
              <a:t>‹#›</a:t>
            </a:fld>
            <a:endParaRPr lang="en-US"/>
          </a:p>
        </p:txBody>
      </p:sp>
      <p:sp>
        <p:nvSpPr>
          <p:cNvPr id="8" name="Content Placeholder 2"/>
          <p:cNvSpPr>
            <a:spLocks noGrp="1"/>
          </p:cNvSpPr>
          <p:nvPr>
            <p:ph idx="13" hasCustomPrompt="1"/>
          </p:nvPr>
        </p:nvSpPr>
        <p:spPr>
          <a:xfrm>
            <a:off x="457200" y="1295400"/>
            <a:ext cx="8229600" cy="533400"/>
          </a:xfrm>
        </p:spPr>
        <p:txBody>
          <a:bodyPr/>
          <a:lstStyle>
            <a:lvl1pPr marL="0" indent="0">
              <a:buNone/>
              <a:defRPr sz="1600" i="0"/>
            </a:lvl1pPr>
          </a:lstStyle>
          <a:p>
            <a:pPr lvl="0"/>
            <a:r>
              <a:rPr lang="en-US" dirty="0"/>
              <a:t>Kicker</a:t>
            </a:r>
          </a:p>
        </p:txBody>
      </p:sp>
      <p:cxnSp>
        <p:nvCxnSpPr>
          <p:cNvPr id="9" name="Straight Connector 8"/>
          <p:cNvCxnSpPr/>
          <p:nvPr userDrawn="1"/>
        </p:nvCxnSpPr>
        <p:spPr>
          <a:xfrm>
            <a:off x="457200" y="1219200"/>
            <a:ext cx="82296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24800" y="6412083"/>
            <a:ext cx="990600" cy="2942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2316714"/>
      </p:ext>
    </p:extLst>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76639"/>
            <a:ext cx="2133600" cy="365125"/>
          </a:xfrm>
        </p:spPr>
        <p:txBody>
          <a:bodyPr/>
          <a:lstStyle/>
          <a:p>
            <a:fld id="{9B96335D-235F-044F-A9CD-76D16631194F}" type="datetime1">
              <a:rPr lang="en-US" smtClean="0"/>
              <a:pPr/>
              <a:t>7/22/19</a:t>
            </a:fld>
            <a:endParaRPr lang="en-US"/>
          </a:p>
        </p:txBody>
      </p:sp>
      <p:sp>
        <p:nvSpPr>
          <p:cNvPr id="7" name="Slide Number Placeholder 6"/>
          <p:cNvSpPr>
            <a:spLocks noGrp="1"/>
          </p:cNvSpPr>
          <p:nvPr>
            <p:ph type="sldNum" sz="quarter" idx="12"/>
          </p:nvPr>
        </p:nvSpPr>
        <p:spPr>
          <a:xfrm>
            <a:off x="3505200" y="6376639"/>
            <a:ext cx="2133600" cy="365125"/>
          </a:xfrm>
        </p:spPr>
        <p:txBody>
          <a:bodyPr/>
          <a:lstStyle/>
          <a:p>
            <a:fld id="{8E2BB739-DA7D-46D4-AB08-EB05A595F6CE}" type="slidenum">
              <a:rPr lang="en-US" smtClean="0"/>
              <a:pPr/>
              <a:t>‹#›</a:t>
            </a:fld>
            <a:endParaRPr lang="en-US"/>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24800" y="6412083"/>
            <a:ext cx="990600" cy="2942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5913814"/>
      </p:ext>
    </p:extLst>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FA0656E-A58B-944C-81E8-A2E4B851BD3E}" type="datetime1">
              <a:rPr lang="en-US" smtClean="0"/>
              <a:pPr/>
              <a:t>7/22/19</a:t>
            </a:fld>
            <a:endParaRPr lang="en-US"/>
          </a:p>
        </p:txBody>
      </p:sp>
      <p:sp>
        <p:nvSpPr>
          <p:cNvPr id="5" name="Footer Placeholder 4"/>
          <p:cNvSpPr>
            <a:spLocks noGrp="1"/>
          </p:cNvSpPr>
          <p:nvPr>
            <p:ph type="ftr" sz="quarter" idx="11"/>
          </p:nvPr>
        </p:nvSpPr>
        <p:spPr>
          <a:xfrm>
            <a:off x="4380074" y="6407946"/>
            <a:ext cx="2350681" cy="365125"/>
          </a:xfrm>
          <a:prstGeom prst="rect">
            <a:avLst/>
          </a:prstGeom>
        </p:spPr>
        <p:txBody>
          <a:bodyPr/>
          <a:lstStyle/>
          <a:p>
            <a:endParaRPr kumimoji="0" lang="en-US"/>
          </a:p>
        </p:txBody>
      </p:sp>
      <p:sp>
        <p:nvSpPr>
          <p:cNvPr id="6" name="Slide Number Placeholder 5"/>
          <p:cNvSpPr>
            <a:spLocks noGrp="1"/>
          </p:cNvSpPr>
          <p:nvPr>
            <p:ph type="sldNum" sz="quarter" idx="12"/>
          </p:nvPr>
        </p:nvSpPr>
        <p:spPr/>
        <p:txBody>
          <a:bodyPr/>
          <a:lstStyle/>
          <a:p>
            <a:fld id="{8E2BB739-DA7D-46D4-AB08-EB05A595F6CE}"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961766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DDFAFB-53B8-5641-AE63-EF7E1989805D}" type="datetime1">
              <a:rPr lang="en-US" smtClean="0"/>
              <a:pPr/>
              <a:t>7/22/19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1946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76639"/>
            <a:ext cx="2133600" cy="365125"/>
          </a:xfrm>
        </p:spPr>
        <p:txBody>
          <a:bodyPr/>
          <a:lstStyle/>
          <a:p>
            <a:fld id="{E41C57C6-1D84-E241-8DCD-AECE49A81DA3}" type="datetime1">
              <a:rPr lang="en-US" smtClean="0"/>
              <a:pPr/>
              <a:t>7/22/19</a:t>
            </a:fld>
            <a:endParaRPr lang="en-US"/>
          </a:p>
        </p:txBody>
      </p:sp>
      <p:sp>
        <p:nvSpPr>
          <p:cNvPr id="7" name="Slide Number Placeholder 6"/>
          <p:cNvSpPr>
            <a:spLocks noGrp="1"/>
          </p:cNvSpPr>
          <p:nvPr>
            <p:ph type="sldNum" sz="quarter" idx="12"/>
          </p:nvPr>
        </p:nvSpPr>
        <p:spPr>
          <a:xfrm>
            <a:off x="3505200" y="6376639"/>
            <a:ext cx="2133600" cy="365125"/>
          </a:xfrm>
        </p:spPr>
        <p:txBody>
          <a:bodyPr/>
          <a:lstStyle/>
          <a:p>
            <a:fld id="{8E2BB739-DA7D-46D4-AB08-EB05A595F6CE}" type="slidenum">
              <a:rPr lang="en-US" smtClean="0"/>
              <a:pPr/>
              <a:t>‹#›</a:t>
            </a:fld>
            <a:endParaRPr lang="en-US"/>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24800" y="6412083"/>
            <a:ext cx="990600" cy="2942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5322293"/>
      </p:ext>
    </p:extLst>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5CA8B411-CA0D-4822-81C2-C843D026BF82}" type="datetimeFigureOut">
              <a:rPr lang="en-US" smtClean="0">
                <a:solidFill>
                  <a:srgbClr val="FF8600">
                    <a:shade val="50000"/>
                    <a:satMod val="200000"/>
                  </a:srgbClr>
                </a:solidFill>
              </a:rPr>
              <a:pPr/>
              <a:t>7/22/19</a:t>
            </a:fld>
            <a:endParaRPr lang="en-US" dirty="0">
              <a:solidFill>
                <a:srgbClr val="FF8600">
                  <a:shade val="50000"/>
                  <a:satMod val="200000"/>
                </a:srgbClr>
              </a:solidFill>
            </a:endParaRPr>
          </a:p>
        </p:txBody>
      </p:sp>
      <p:sp>
        <p:nvSpPr>
          <p:cNvPr id="20" name="Footer Placeholder 19"/>
          <p:cNvSpPr>
            <a:spLocks noGrp="1"/>
          </p:cNvSpPr>
          <p:nvPr>
            <p:ph type="ftr" sz="quarter" idx="11"/>
          </p:nvPr>
        </p:nvSpPr>
        <p:spPr/>
        <p:txBody>
          <a:bodyPr/>
          <a:lstStyle/>
          <a:p>
            <a:endParaRPr lang="en-US" dirty="0">
              <a:solidFill>
                <a:srgbClr val="FF8600">
                  <a:shade val="50000"/>
                  <a:satMod val="200000"/>
                </a:srgbClr>
              </a:solidFill>
            </a:endParaRPr>
          </a:p>
        </p:txBody>
      </p:sp>
      <p:sp>
        <p:nvSpPr>
          <p:cNvPr id="10" name="Slide Number Placeholder 9"/>
          <p:cNvSpPr>
            <a:spLocks noGrp="1"/>
          </p:cNvSpPr>
          <p:nvPr>
            <p:ph type="sldNum" sz="quarter" idx="12"/>
          </p:nvPr>
        </p:nvSpPr>
        <p:spPr/>
        <p:txBody>
          <a:bodyPr/>
          <a:lstStyle/>
          <a:p>
            <a:fld id="{0BFB4042-70D9-4902-AE1D-11F3982EA024}" type="slidenum">
              <a:rPr lang="en-US" smtClean="0">
                <a:solidFill>
                  <a:srgbClr val="FF8600">
                    <a:shade val="50000"/>
                    <a:satMod val="200000"/>
                  </a:srgbClr>
                </a:solidFill>
              </a:rPr>
              <a:pPr/>
              <a:t>‹#›</a:t>
            </a:fld>
            <a:endParaRPr lang="en-US" dirty="0">
              <a:solidFill>
                <a:srgbClr val="FF8600">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dirty="0">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5937237"/>
      </p:ext>
    </p:extLst>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A8B411-CA0D-4822-81C2-C843D026BF82}" type="datetimeFigureOut">
              <a:rPr lang="en-US" smtClean="0">
                <a:solidFill>
                  <a:srgbClr val="FF8600">
                    <a:shade val="50000"/>
                    <a:satMod val="200000"/>
                  </a:srgbClr>
                </a:solidFill>
              </a:rPr>
              <a:pPr/>
              <a:t>7/22/19</a:t>
            </a:fld>
            <a:endParaRPr lang="en-US" dirty="0">
              <a:solidFill>
                <a:srgbClr val="FF8600">
                  <a:shade val="50000"/>
                  <a:satMod val="200000"/>
                </a:srgbClr>
              </a:solidFill>
            </a:endParaRPr>
          </a:p>
        </p:txBody>
      </p:sp>
      <p:sp>
        <p:nvSpPr>
          <p:cNvPr id="5" name="Footer Placeholder 4"/>
          <p:cNvSpPr>
            <a:spLocks noGrp="1"/>
          </p:cNvSpPr>
          <p:nvPr>
            <p:ph type="ftr" sz="quarter" idx="11"/>
          </p:nvPr>
        </p:nvSpPr>
        <p:spPr/>
        <p:txBody>
          <a:bodyPr/>
          <a:lstStyle/>
          <a:p>
            <a:endParaRPr lang="en-US" dirty="0">
              <a:solidFill>
                <a:srgbClr val="FF8600">
                  <a:shade val="50000"/>
                  <a:satMod val="200000"/>
                </a:srgbClr>
              </a:solidFill>
            </a:endParaRPr>
          </a:p>
        </p:txBody>
      </p:sp>
      <p:sp>
        <p:nvSpPr>
          <p:cNvPr id="6" name="Slide Number Placeholder 5"/>
          <p:cNvSpPr>
            <a:spLocks noGrp="1"/>
          </p:cNvSpPr>
          <p:nvPr>
            <p:ph type="sldNum" sz="quarter" idx="12"/>
          </p:nvPr>
        </p:nvSpPr>
        <p:spPr/>
        <p:txBody>
          <a:bodyPr/>
          <a:lstStyle/>
          <a:p>
            <a:fld id="{0BFB4042-70D9-4902-AE1D-11F3982EA024}" type="slidenum">
              <a:rPr lang="en-US" smtClean="0">
                <a:solidFill>
                  <a:srgbClr val="FF8600">
                    <a:shade val="50000"/>
                    <a:satMod val="200000"/>
                  </a:srgbClr>
                </a:solidFill>
              </a:rPr>
              <a:pPr/>
              <a:t>‹#›</a:t>
            </a:fld>
            <a:endParaRPr lang="en-US" dirty="0">
              <a:solidFill>
                <a:srgbClr val="FF8600">
                  <a:shade val="50000"/>
                  <a:satMod val="200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0199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CA8B411-CA0D-4822-81C2-C843D026BF82}" type="datetimeFigureOut">
              <a:rPr lang="en-US" smtClean="0">
                <a:solidFill>
                  <a:srgbClr val="FF8600">
                    <a:shade val="50000"/>
                    <a:satMod val="200000"/>
                  </a:srgbClr>
                </a:solidFill>
              </a:rPr>
              <a:pPr/>
              <a:t>7/22/19</a:t>
            </a:fld>
            <a:endParaRPr lang="en-US" dirty="0">
              <a:solidFill>
                <a:srgbClr val="FF8600">
                  <a:shade val="50000"/>
                  <a:satMod val="200000"/>
                </a:srgbClr>
              </a:solidFill>
            </a:endParaRPr>
          </a:p>
        </p:txBody>
      </p:sp>
      <p:sp>
        <p:nvSpPr>
          <p:cNvPr id="5" name="Footer Placeholder 4"/>
          <p:cNvSpPr>
            <a:spLocks noGrp="1"/>
          </p:cNvSpPr>
          <p:nvPr>
            <p:ph type="ftr" sz="quarter" idx="11"/>
          </p:nvPr>
        </p:nvSpPr>
        <p:spPr/>
        <p:txBody>
          <a:bodyPr/>
          <a:lstStyle/>
          <a:p>
            <a:endParaRPr lang="en-US" dirty="0">
              <a:solidFill>
                <a:srgbClr val="FF8600">
                  <a:shade val="50000"/>
                  <a:satMod val="200000"/>
                </a:srgbClr>
              </a:solidFill>
            </a:endParaRPr>
          </a:p>
        </p:txBody>
      </p:sp>
      <p:sp>
        <p:nvSpPr>
          <p:cNvPr id="6" name="Slide Number Placeholder 5"/>
          <p:cNvSpPr>
            <a:spLocks noGrp="1"/>
          </p:cNvSpPr>
          <p:nvPr>
            <p:ph type="sldNum" sz="quarter" idx="12"/>
          </p:nvPr>
        </p:nvSpPr>
        <p:spPr/>
        <p:txBody>
          <a:bodyPr/>
          <a:lstStyle/>
          <a:p>
            <a:fld id="{0BFB4042-70D9-4902-AE1D-11F3982EA024}" type="slidenum">
              <a:rPr lang="en-US" smtClean="0">
                <a:solidFill>
                  <a:srgbClr val="FF8600">
                    <a:shade val="50000"/>
                    <a:satMod val="200000"/>
                  </a:srgbClr>
                </a:solidFill>
              </a:rPr>
              <a:pPr/>
              <a:t>‹#›</a:t>
            </a:fld>
            <a:endParaRPr lang="en-US" dirty="0">
              <a:solidFill>
                <a:srgbClr val="FF8600">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dirty="0">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261386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CA8B411-CA0D-4822-81C2-C843D026BF82}" type="datetimeFigureOut">
              <a:rPr lang="en-US" smtClean="0">
                <a:solidFill>
                  <a:srgbClr val="FF8600">
                    <a:shade val="50000"/>
                    <a:satMod val="200000"/>
                  </a:srgbClr>
                </a:solidFill>
              </a:rPr>
              <a:pPr/>
              <a:t>7/22/19</a:t>
            </a:fld>
            <a:endParaRPr lang="en-US" dirty="0">
              <a:solidFill>
                <a:srgbClr val="FF8600">
                  <a:shade val="50000"/>
                  <a:satMod val="200000"/>
                </a:srgbClr>
              </a:solidFill>
            </a:endParaRPr>
          </a:p>
        </p:txBody>
      </p:sp>
      <p:sp>
        <p:nvSpPr>
          <p:cNvPr id="6" name="Footer Placeholder 5"/>
          <p:cNvSpPr>
            <a:spLocks noGrp="1"/>
          </p:cNvSpPr>
          <p:nvPr>
            <p:ph type="ftr" sz="quarter" idx="11"/>
          </p:nvPr>
        </p:nvSpPr>
        <p:spPr/>
        <p:txBody>
          <a:bodyPr/>
          <a:lstStyle/>
          <a:p>
            <a:endParaRPr lang="en-US" dirty="0">
              <a:solidFill>
                <a:srgbClr val="FF8600">
                  <a:shade val="50000"/>
                  <a:satMod val="200000"/>
                </a:srgbClr>
              </a:solidFill>
            </a:endParaRPr>
          </a:p>
        </p:txBody>
      </p:sp>
      <p:sp>
        <p:nvSpPr>
          <p:cNvPr id="7" name="Slide Number Placeholder 6"/>
          <p:cNvSpPr>
            <a:spLocks noGrp="1"/>
          </p:cNvSpPr>
          <p:nvPr>
            <p:ph type="sldNum" sz="quarter" idx="12"/>
          </p:nvPr>
        </p:nvSpPr>
        <p:spPr/>
        <p:txBody>
          <a:bodyPr/>
          <a:lstStyle/>
          <a:p>
            <a:fld id="{0BFB4042-70D9-4902-AE1D-11F3982EA024}" type="slidenum">
              <a:rPr lang="en-US" smtClean="0">
                <a:solidFill>
                  <a:srgbClr val="FF8600">
                    <a:shade val="50000"/>
                    <a:satMod val="200000"/>
                  </a:srgbClr>
                </a:solidFill>
              </a:rPr>
              <a:pPr/>
              <a:t>‹#›</a:t>
            </a:fld>
            <a:endParaRPr lang="en-US" dirty="0">
              <a:solidFill>
                <a:srgbClr val="FF8600">
                  <a:shade val="50000"/>
                  <a:satMod val="200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9269880"/>
      </p:ext>
    </p:extLst>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CA8B411-CA0D-4822-81C2-C843D026BF82}" type="datetimeFigureOut">
              <a:rPr lang="en-US" smtClean="0">
                <a:solidFill>
                  <a:srgbClr val="FF8600">
                    <a:shade val="50000"/>
                    <a:satMod val="200000"/>
                  </a:srgbClr>
                </a:solidFill>
              </a:rPr>
              <a:pPr/>
              <a:t>7/22/19</a:t>
            </a:fld>
            <a:endParaRPr lang="en-US" dirty="0">
              <a:solidFill>
                <a:srgbClr val="FF8600">
                  <a:shade val="50000"/>
                  <a:satMod val="200000"/>
                </a:srgbClr>
              </a:solidFill>
            </a:endParaRPr>
          </a:p>
        </p:txBody>
      </p:sp>
      <p:sp>
        <p:nvSpPr>
          <p:cNvPr id="8" name="Footer Placeholder 7"/>
          <p:cNvSpPr>
            <a:spLocks noGrp="1"/>
          </p:cNvSpPr>
          <p:nvPr>
            <p:ph type="ftr" sz="quarter" idx="11"/>
          </p:nvPr>
        </p:nvSpPr>
        <p:spPr/>
        <p:txBody>
          <a:bodyPr/>
          <a:lstStyle/>
          <a:p>
            <a:endParaRPr lang="en-US" dirty="0">
              <a:solidFill>
                <a:srgbClr val="FF8600">
                  <a:shade val="50000"/>
                  <a:satMod val="200000"/>
                </a:srgbClr>
              </a:solidFill>
            </a:endParaRPr>
          </a:p>
        </p:txBody>
      </p:sp>
      <p:sp>
        <p:nvSpPr>
          <p:cNvPr id="9" name="Slide Number Placeholder 8"/>
          <p:cNvSpPr>
            <a:spLocks noGrp="1"/>
          </p:cNvSpPr>
          <p:nvPr>
            <p:ph type="sldNum" sz="quarter" idx="12"/>
          </p:nvPr>
        </p:nvSpPr>
        <p:spPr/>
        <p:txBody>
          <a:bodyPr/>
          <a:lstStyle/>
          <a:p>
            <a:fld id="{0BFB4042-70D9-4902-AE1D-11F3982EA024}" type="slidenum">
              <a:rPr lang="en-US" smtClean="0">
                <a:solidFill>
                  <a:srgbClr val="FF8600">
                    <a:shade val="50000"/>
                    <a:satMod val="200000"/>
                  </a:srgbClr>
                </a:solidFill>
              </a:rPr>
              <a:pPr/>
              <a:t>‹#›</a:t>
            </a:fld>
            <a:endParaRPr lang="en-US" dirty="0">
              <a:solidFill>
                <a:srgbClr val="FF8600">
                  <a:shade val="50000"/>
                  <a:satMod val="200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1821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CA8B411-CA0D-4822-81C2-C843D026BF82}" type="datetimeFigureOut">
              <a:rPr lang="en-US" smtClean="0">
                <a:solidFill>
                  <a:srgbClr val="FF8600">
                    <a:shade val="50000"/>
                    <a:satMod val="200000"/>
                  </a:srgbClr>
                </a:solidFill>
              </a:rPr>
              <a:pPr/>
              <a:t>7/22/19</a:t>
            </a:fld>
            <a:endParaRPr lang="en-US" dirty="0">
              <a:solidFill>
                <a:srgbClr val="FF8600">
                  <a:shade val="50000"/>
                  <a:satMod val="200000"/>
                </a:srgbClr>
              </a:solidFill>
            </a:endParaRPr>
          </a:p>
        </p:txBody>
      </p:sp>
      <p:sp>
        <p:nvSpPr>
          <p:cNvPr id="4" name="Footer Placeholder 3"/>
          <p:cNvSpPr>
            <a:spLocks noGrp="1"/>
          </p:cNvSpPr>
          <p:nvPr>
            <p:ph type="ftr" sz="quarter" idx="11"/>
          </p:nvPr>
        </p:nvSpPr>
        <p:spPr/>
        <p:txBody>
          <a:bodyPr/>
          <a:lstStyle/>
          <a:p>
            <a:endParaRPr lang="en-US" dirty="0">
              <a:solidFill>
                <a:srgbClr val="FF8600">
                  <a:shade val="50000"/>
                  <a:satMod val="200000"/>
                </a:srgbClr>
              </a:solidFill>
            </a:endParaRPr>
          </a:p>
        </p:txBody>
      </p:sp>
      <p:sp>
        <p:nvSpPr>
          <p:cNvPr id="5" name="Slide Number Placeholder 4"/>
          <p:cNvSpPr>
            <a:spLocks noGrp="1"/>
          </p:cNvSpPr>
          <p:nvPr>
            <p:ph type="sldNum" sz="quarter" idx="12"/>
          </p:nvPr>
        </p:nvSpPr>
        <p:spPr/>
        <p:txBody>
          <a:bodyPr/>
          <a:lstStyle/>
          <a:p>
            <a:fld id="{0BFB4042-70D9-4902-AE1D-11F3982EA024}" type="slidenum">
              <a:rPr lang="en-US" smtClean="0">
                <a:solidFill>
                  <a:srgbClr val="FF8600">
                    <a:shade val="50000"/>
                    <a:satMod val="200000"/>
                  </a:srgbClr>
                </a:solidFill>
              </a:rPr>
              <a:pPr/>
              <a:t>‹#›</a:t>
            </a:fld>
            <a:endParaRPr lang="en-US" dirty="0">
              <a:solidFill>
                <a:srgbClr val="FF8600">
                  <a:shade val="50000"/>
                  <a:satMod val="200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0771746"/>
      </p:ext>
    </p:extLst>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 name="Date Placeholder 1"/>
          <p:cNvSpPr>
            <a:spLocks noGrp="1"/>
          </p:cNvSpPr>
          <p:nvPr>
            <p:ph type="dt" sz="half" idx="10"/>
          </p:nvPr>
        </p:nvSpPr>
        <p:spPr/>
        <p:txBody>
          <a:bodyPr/>
          <a:lstStyle/>
          <a:p>
            <a:fld id="{5CA8B411-CA0D-4822-81C2-C843D026BF82}" type="datetimeFigureOut">
              <a:rPr lang="en-US" smtClean="0">
                <a:solidFill>
                  <a:srgbClr val="FF8600">
                    <a:shade val="50000"/>
                    <a:satMod val="200000"/>
                  </a:srgbClr>
                </a:solidFill>
              </a:rPr>
              <a:pPr/>
              <a:t>7/22/19</a:t>
            </a:fld>
            <a:endParaRPr lang="en-US" dirty="0">
              <a:solidFill>
                <a:srgbClr val="FF8600">
                  <a:shade val="50000"/>
                  <a:satMod val="200000"/>
                </a:srgbClr>
              </a:solidFill>
            </a:endParaRPr>
          </a:p>
        </p:txBody>
      </p:sp>
      <p:sp>
        <p:nvSpPr>
          <p:cNvPr id="3" name="Footer Placeholder 2"/>
          <p:cNvSpPr>
            <a:spLocks noGrp="1"/>
          </p:cNvSpPr>
          <p:nvPr>
            <p:ph type="ftr" sz="quarter" idx="11"/>
          </p:nvPr>
        </p:nvSpPr>
        <p:spPr/>
        <p:txBody>
          <a:bodyPr/>
          <a:lstStyle/>
          <a:p>
            <a:endParaRPr lang="en-US" dirty="0">
              <a:solidFill>
                <a:srgbClr val="FF8600">
                  <a:shade val="50000"/>
                  <a:satMod val="200000"/>
                </a:srgbClr>
              </a:solidFill>
            </a:endParaRPr>
          </a:p>
        </p:txBody>
      </p:sp>
      <p:sp>
        <p:nvSpPr>
          <p:cNvPr id="4" name="Slide Number Placeholder 3"/>
          <p:cNvSpPr>
            <a:spLocks noGrp="1"/>
          </p:cNvSpPr>
          <p:nvPr>
            <p:ph type="sldNum" sz="quarter" idx="12"/>
          </p:nvPr>
        </p:nvSpPr>
        <p:spPr/>
        <p:txBody>
          <a:bodyPr/>
          <a:lstStyle/>
          <a:p>
            <a:fld id="{0BFB4042-70D9-4902-AE1D-11F3982EA024}" type="slidenum">
              <a:rPr lang="en-US" smtClean="0">
                <a:solidFill>
                  <a:srgbClr val="FF8600">
                    <a:shade val="50000"/>
                    <a:satMod val="200000"/>
                  </a:srgbClr>
                </a:solidFill>
              </a:rPr>
              <a:pPr/>
              <a:t>‹#›</a:t>
            </a:fld>
            <a:endParaRPr lang="en-US" dirty="0">
              <a:solidFill>
                <a:srgbClr val="FF8600">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67577971"/>
      </p:ext>
    </p:extLst>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CA8B411-CA0D-4822-81C2-C843D026BF82}" type="datetimeFigureOut">
              <a:rPr lang="en-US" smtClean="0">
                <a:solidFill>
                  <a:srgbClr val="FF8600">
                    <a:shade val="50000"/>
                    <a:satMod val="200000"/>
                  </a:srgbClr>
                </a:solidFill>
              </a:rPr>
              <a:pPr/>
              <a:t>7/22/19</a:t>
            </a:fld>
            <a:endParaRPr lang="en-US" dirty="0">
              <a:solidFill>
                <a:srgbClr val="FF8600">
                  <a:shade val="50000"/>
                  <a:satMod val="200000"/>
                </a:srgbClr>
              </a:solidFill>
            </a:endParaRPr>
          </a:p>
        </p:txBody>
      </p:sp>
      <p:sp>
        <p:nvSpPr>
          <p:cNvPr id="6" name="Footer Placeholder 5"/>
          <p:cNvSpPr>
            <a:spLocks noGrp="1"/>
          </p:cNvSpPr>
          <p:nvPr>
            <p:ph type="ftr" sz="quarter" idx="11"/>
          </p:nvPr>
        </p:nvSpPr>
        <p:spPr/>
        <p:txBody>
          <a:bodyPr/>
          <a:lstStyle/>
          <a:p>
            <a:endParaRPr lang="en-US" dirty="0">
              <a:solidFill>
                <a:srgbClr val="FF8600">
                  <a:shade val="50000"/>
                  <a:satMod val="200000"/>
                </a:srgbClr>
              </a:solidFill>
            </a:endParaRPr>
          </a:p>
        </p:txBody>
      </p:sp>
      <p:sp>
        <p:nvSpPr>
          <p:cNvPr id="7" name="Slide Number Placeholder 6"/>
          <p:cNvSpPr>
            <a:spLocks noGrp="1"/>
          </p:cNvSpPr>
          <p:nvPr>
            <p:ph type="sldNum" sz="quarter" idx="12"/>
          </p:nvPr>
        </p:nvSpPr>
        <p:spPr/>
        <p:txBody>
          <a:bodyPr/>
          <a:lstStyle/>
          <a:p>
            <a:fld id="{0BFB4042-70D9-4902-AE1D-11F3982EA024}" type="slidenum">
              <a:rPr lang="en-US" smtClean="0">
                <a:solidFill>
                  <a:srgbClr val="FF8600">
                    <a:shade val="50000"/>
                    <a:satMod val="200000"/>
                  </a:srgbClr>
                </a:solidFill>
              </a:rPr>
              <a:pPr/>
              <a:t>‹#›</a:t>
            </a:fld>
            <a:endParaRPr lang="en-US" dirty="0">
              <a:solidFill>
                <a:srgbClr val="FF8600">
                  <a:shade val="50000"/>
                  <a:satMod val="200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623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CA8B411-CA0D-4822-81C2-C843D026BF82}" type="datetimeFigureOut">
              <a:rPr lang="en-US" smtClean="0">
                <a:solidFill>
                  <a:srgbClr val="FF8600">
                    <a:shade val="50000"/>
                    <a:satMod val="200000"/>
                  </a:srgbClr>
                </a:solidFill>
              </a:rPr>
              <a:pPr/>
              <a:t>7/22/19</a:t>
            </a:fld>
            <a:endParaRPr lang="en-US" dirty="0">
              <a:solidFill>
                <a:srgbClr val="FF8600">
                  <a:shade val="50000"/>
                  <a:satMod val="200000"/>
                </a:srgbClr>
              </a:solidFill>
            </a:endParaRPr>
          </a:p>
        </p:txBody>
      </p:sp>
      <p:sp>
        <p:nvSpPr>
          <p:cNvPr id="6" name="Footer Placeholder 5"/>
          <p:cNvSpPr>
            <a:spLocks noGrp="1"/>
          </p:cNvSpPr>
          <p:nvPr>
            <p:ph type="ftr" sz="quarter" idx="11"/>
          </p:nvPr>
        </p:nvSpPr>
        <p:spPr/>
        <p:txBody>
          <a:bodyPr/>
          <a:lstStyle/>
          <a:p>
            <a:endParaRPr lang="en-US" dirty="0">
              <a:solidFill>
                <a:srgbClr val="FF8600">
                  <a:shade val="50000"/>
                  <a:satMod val="200000"/>
                </a:srgbClr>
              </a:solidFill>
            </a:endParaRPr>
          </a:p>
        </p:txBody>
      </p:sp>
      <p:sp>
        <p:nvSpPr>
          <p:cNvPr id="7" name="Slide Number Placeholder 6"/>
          <p:cNvSpPr>
            <a:spLocks noGrp="1"/>
          </p:cNvSpPr>
          <p:nvPr>
            <p:ph type="sldNum" sz="quarter" idx="12"/>
          </p:nvPr>
        </p:nvSpPr>
        <p:spPr/>
        <p:txBody>
          <a:bodyPr/>
          <a:lstStyle/>
          <a:p>
            <a:fld id="{0BFB4042-70D9-4902-AE1D-11F3982EA024}" type="slidenum">
              <a:rPr lang="en-US" smtClean="0">
                <a:solidFill>
                  <a:srgbClr val="FF8600">
                    <a:shade val="50000"/>
                    <a:satMod val="200000"/>
                  </a:srgbClr>
                </a:solidFill>
              </a:rPr>
              <a:pPr/>
              <a:t>‹#›</a:t>
            </a:fld>
            <a:endParaRPr lang="en-US" dirty="0">
              <a:solidFill>
                <a:srgbClr val="FF8600">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defTabSz="914400">
              <a:lnSpc>
                <a:spcPts val="3000"/>
              </a:lnSpc>
              <a:spcBef>
                <a:spcPts val="600"/>
              </a:spcBef>
              <a:buClr>
                <a:srgbClr val="838D9B"/>
              </a:buClr>
              <a:buSzPct val="80000"/>
              <a:buFont typeface="Wingdings 2"/>
              <a:buNone/>
            </a:pPr>
            <a:endParaRPr lang="en-US" sz="3200" dirty="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n-US" dirty="0"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79758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80644-97B5-CB42-852B-94BF8F055C6E}" type="datetime1">
              <a:rPr lang="en-US" smtClean="0"/>
              <a:pPr/>
              <a:t>7/22/19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8352209"/>
      </p:ext>
    </p:extLst>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A8B411-CA0D-4822-81C2-C843D026BF82}" type="datetimeFigureOut">
              <a:rPr lang="en-US" smtClean="0">
                <a:solidFill>
                  <a:srgbClr val="FF8600">
                    <a:shade val="50000"/>
                    <a:satMod val="200000"/>
                  </a:srgbClr>
                </a:solidFill>
              </a:rPr>
              <a:pPr/>
              <a:t>7/22/19</a:t>
            </a:fld>
            <a:endParaRPr lang="en-US" dirty="0">
              <a:solidFill>
                <a:srgbClr val="FF8600">
                  <a:shade val="50000"/>
                  <a:satMod val="200000"/>
                </a:srgbClr>
              </a:solidFill>
            </a:endParaRPr>
          </a:p>
        </p:txBody>
      </p:sp>
      <p:sp>
        <p:nvSpPr>
          <p:cNvPr id="5" name="Footer Placeholder 4"/>
          <p:cNvSpPr>
            <a:spLocks noGrp="1"/>
          </p:cNvSpPr>
          <p:nvPr>
            <p:ph type="ftr" sz="quarter" idx="11"/>
          </p:nvPr>
        </p:nvSpPr>
        <p:spPr/>
        <p:txBody>
          <a:bodyPr/>
          <a:lstStyle/>
          <a:p>
            <a:endParaRPr lang="en-US" dirty="0">
              <a:solidFill>
                <a:srgbClr val="FF8600">
                  <a:shade val="50000"/>
                  <a:satMod val="200000"/>
                </a:srgbClr>
              </a:solidFill>
            </a:endParaRPr>
          </a:p>
        </p:txBody>
      </p:sp>
      <p:sp>
        <p:nvSpPr>
          <p:cNvPr id="6" name="Slide Number Placeholder 5"/>
          <p:cNvSpPr>
            <a:spLocks noGrp="1"/>
          </p:cNvSpPr>
          <p:nvPr>
            <p:ph type="sldNum" sz="quarter" idx="12"/>
          </p:nvPr>
        </p:nvSpPr>
        <p:spPr/>
        <p:txBody>
          <a:bodyPr/>
          <a:lstStyle/>
          <a:p>
            <a:fld id="{0BFB4042-70D9-4902-AE1D-11F3982EA024}" type="slidenum">
              <a:rPr lang="en-US" smtClean="0">
                <a:solidFill>
                  <a:srgbClr val="FF8600">
                    <a:shade val="50000"/>
                    <a:satMod val="200000"/>
                  </a:srgbClr>
                </a:solidFill>
              </a:rPr>
              <a:pPr/>
              <a:t>‹#›</a:t>
            </a:fld>
            <a:endParaRPr lang="en-US" dirty="0">
              <a:solidFill>
                <a:srgbClr val="FF8600">
                  <a:shade val="50000"/>
                  <a:satMod val="200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8567796"/>
      </p:ext>
    </p:extLst>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A8B411-CA0D-4822-81C2-C843D026BF82}" type="datetimeFigureOut">
              <a:rPr lang="en-US" smtClean="0">
                <a:solidFill>
                  <a:srgbClr val="FF8600">
                    <a:shade val="50000"/>
                    <a:satMod val="200000"/>
                  </a:srgbClr>
                </a:solidFill>
              </a:rPr>
              <a:pPr/>
              <a:t>7/22/19</a:t>
            </a:fld>
            <a:endParaRPr lang="en-US" dirty="0">
              <a:solidFill>
                <a:srgbClr val="FF8600">
                  <a:shade val="50000"/>
                  <a:satMod val="200000"/>
                </a:srgbClr>
              </a:solidFill>
            </a:endParaRPr>
          </a:p>
        </p:txBody>
      </p:sp>
      <p:sp>
        <p:nvSpPr>
          <p:cNvPr id="5" name="Footer Placeholder 4"/>
          <p:cNvSpPr>
            <a:spLocks noGrp="1"/>
          </p:cNvSpPr>
          <p:nvPr>
            <p:ph type="ftr" sz="quarter" idx="11"/>
          </p:nvPr>
        </p:nvSpPr>
        <p:spPr/>
        <p:txBody>
          <a:bodyPr/>
          <a:lstStyle/>
          <a:p>
            <a:endParaRPr lang="en-US" dirty="0">
              <a:solidFill>
                <a:srgbClr val="FF8600">
                  <a:shade val="50000"/>
                  <a:satMod val="200000"/>
                </a:srgbClr>
              </a:solidFill>
            </a:endParaRPr>
          </a:p>
        </p:txBody>
      </p:sp>
      <p:sp>
        <p:nvSpPr>
          <p:cNvPr id="6" name="Slide Number Placeholder 5"/>
          <p:cNvSpPr>
            <a:spLocks noGrp="1"/>
          </p:cNvSpPr>
          <p:nvPr>
            <p:ph type="sldNum" sz="quarter" idx="12"/>
          </p:nvPr>
        </p:nvSpPr>
        <p:spPr/>
        <p:txBody>
          <a:bodyPr/>
          <a:lstStyle/>
          <a:p>
            <a:fld id="{0BFB4042-70D9-4902-AE1D-11F3982EA024}" type="slidenum">
              <a:rPr lang="en-US" smtClean="0">
                <a:solidFill>
                  <a:srgbClr val="FF8600">
                    <a:shade val="50000"/>
                    <a:satMod val="200000"/>
                  </a:srgbClr>
                </a:solidFill>
              </a:rPr>
              <a:pPr/>
              <a:t>‹#›</a:t>
            </a:fld>
            <a:endParaRPr lang="en-US" dirty="0">
              <a:solidFill>
                <a:srgbClr val="FF8600">
                  <a:shade val="50000"/>
                  <a:satMod val="200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722341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8E6A22-F67B-604F-BDDC-7F3DB938A68A}" type="datetime1">
              <a:rPr lang="en-US" smtClean="0"/>
              <a:pPr/>
              <a:t>7/22/19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067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331133-4A89-BB40-95F9-F725AE7B1C18}" type="datetime1">
              <a:rPr lang="en-US" smtClean="0"/>
              <a:pPr/>
              <a:t>7/22/19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58468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4" Type="http://schemas.openxmlformats.org/officeDocument/2006/relationships/theme" Target="../theme/theme6.xml"/><Relationship Id="rId5" Type="http://schemas.openxmlformats.org/officeDocument/2006/relationships/image" Target="../media/image2.jpeg"/><Relationship Id="rId1" Type="http://schemas.openxmlformats.org/officeDocument/2006/relationships/slideLayout" Target="../slideLayouts/slideLayout50.xml"/><Relationship Id="rId2"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theme" Target="../theme/theme7.xml"/><Relationship Id="rId10" Type="http://schemas.openxmlformats.org/officeDocument/2006/relationships/image" Target="../media/image2.jpeg"/><Relationship Id="rId1" Type="http://schemas.openxmlformats.org/officeDocument/2006/relationships/slideLayout" Target="../slideLayouts/slideLayout53.xml"/><Relationship Id="rId2"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8.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6AA5B-CB92-764B-A30E-B6CB51E3B464}" type="datetime1">
              <a:rPr lang="en-US" smtClean="0"/>
              <a:pPr/>
              <a:t>7/22/19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382881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3352" y="964692"/>
            <a:ext cx="5797296"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82E66850-D2E6-DF46-AA98-478190E92FC2}" type="datetime1">
              <a:rPr lang="en-US" smtClean="0"/>
              <a:pPr/>
              <a:t>7/22/19</a:t>
            </a:fld>
            <a:endParaRPr lang="en-US" dirty="0"/>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57182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ctr" defTabSz="685800" rtl="0" eaLnBrk="1" latinLnBrk="0" hangingPunct="1">
        <a:lnSpc>
          <a:spcPct val="90000"/>
        </a:lnSpc>
        <a:spcBef>
          <a:spcPct val="0"/>
        </a:spcBef>
        <a:buNone/>
        <a:defRPr sz="2100" kern="1200" cap="all" spc="150" baseline="0">
          <a:solidFill>
            <a:schemeClr val="tx1">
              <a:lumMod val="85000"/>
              <a:lumOff val="15000"/>
            </a:schemeClr>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0AD9D5D-92EA-480D-9FD6-790D798D72C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C1E5D29-B9BE-46A1-B7F8-6B18DA56F0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9EF1D92-5FFE-4C2C-832D-1905FFAD783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2B1824-E06B-0F42-8DFF-528AB632E00E}" type="datetime1">
              <a:rPr lang="en-US" smtClean="0"/>
              <a:pPr/>
              <a:t>7/22/19</a:t>
            </a:fld>
            <a:endParaRPr lang="en-US"/>
          </a:p>
        </p:txBody>
      </p:sp>
      <p:sp>
        <p:nvSpPr>
          <p:cNvPr id="5" name="Foot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96A5373-71A6-4641-9D64-3BAF3605850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7F2A0F8-0789-4C07-A282-01D8618091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82C4837-0EA2-402A-9AE8-7131E10929F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996067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9B4FA-3E25-429D-8008-22CCB6657DAE}" type="datetimeFigureOut">
              <a:rPr lang="en-US" smtClean="0"/>
              <a:pPr/>
              <a:t>7/22/19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715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4257B-E5C4-A44C-B757-5A3ED9F39724}" type="datetime1">
              <a:rPr lang="en-US" smtClean="0"/>
              <a:pPr/>
              <a:t>7/22/19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0C6B8-75DB-4D4C-AB5F-3D1D148A35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1068473"/>
      </p:ext>
    </p:extLst>
  </p:cSld>
  <p:clrMap bg1="lt1" tx1="dk1" bg2="lt2" tx2="dk2" accent1="accent1" accent2="accent2" accent3="accent3" accent4="accent4" accent5="accent5" accent6="accent6" hlink="hlink" folHlink="folHlink"/>
  <p:sldLayoutIdLst>
    <p:sldLayoutId id="214748373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D7A80-401A-1349-9CD5-1E756DA8C90C}" type="datetime1">
              <a:rPr lang="en-US" smtClean="0"/>
              <a:pPr/>
              <a:t>7/22/19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B301E-E2DA-A347-84FF-9BD97D9F47C3}" type="slidenum">
              <a:rPr lang="en-US" smtClean="0"/>
              <a:pPr/>
              <a:t>‹#›</a:t>
            </a:fld>
            <a:endParaRPr lang="en-US"/>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13" name="Title Placeholder 12"/>
          <p:cNvSpPr>
            <a:spLocks noGrp="1"/>
          </p:cNvSpPr>
          <p:nvPr>
            <p:ph type="title"/>
          </p:nvPr>
        </p:nvSpPr>
        <p:spPr>
          <a:xfrm>
            <a:off x="457200" y="274638"/>
            <a:ext cx="8229600" cy="104966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757155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Lst>
  <p:hf hdr="0" ftr="0" dt="0"/>
  <p:txStyles>
    <p:titleStyle>
      <a:lvl1pPr algn="ctr" defTabSz="457200" rtl="0" eaLnBrk="1" latinLnBrk="0" hangingPunct="1">
        <a:spcBef>
          <a:spcPct val="0"/>
        </a:spcBef>
        <a:buNone/>
        <a:defRPr sz="4000" kern="1200" baseline="0">
          <a:solidFill>
            <a:srgbClr val="17375E"/>
          </a:solidFill>
          <a:latin typeface="Helvetica Condense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CA74F-556A-7245-BEFC-FCCA25D8359A}" type="datetime1">
              <a:rPr lang="en-US" smtClean="0"/>
              <a:pPr/>
              <a:t>7/22/19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B301E-E2DA-A347-84FF-9BD97D9F47C3}" type="slidenum">
              <a:rPr lang="en-US" smtClean="0"/>
              <a:pPr/>
              <a:t>‹#›</a:t>
            </a:fld>
            <a:endParaRPr lang="en-US"/>
          </a:p>
        </p:txBody>
      </p:sp>
      <p:pic>
        <p:nvPicPr>
          <p:cNvPr id="10" name="Picture 9"/>
          <p:cNvPicPr>
            <a:picLocks noChangeAspect="1"/>
          </p:cNvPicPr>
          <p:nvPr userDrawn="1"/>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13" name="Title Placeholder 12"/>
          <p:cNvSpPr>
            <a:spLocks noGrp="1"/>
          </p:cNvSpPr>
          <p:nvPr>
            <p:ph type="title"/>
          </p:nvPr>
        </p:nvSpPr>
        <p:spPr>
          <a:xfrm>
            <a:off x="457200" y="274638"/>
            <a:ext cx="8229600" cy="104966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982332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hf hdr="0" ftr="0" dt="0"/>
  <p:txStyles>
    <p:titleStyle>
      <a:lvl1pPr algn="ctr" defTabSz="457200" rtl="0" eaLnBrk="1" latinLnBrk="0" hangingPunct="1">
        <a:spcBef>
          <a:spcPct val="0"/>
        </a:spcBef>
        <a:buNone/>
        <a:defRPr sz="4000" kern="1200" baseline="0">
          <a:solidFill>
            <a:srgbClr val="17375E"/>
          </a:solidFill>
          <a:latin typeface="Helvetica Condense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pPr defTabSz="914400"/>
            <a:fld id="{5CA8B411-CA0D-4822-81C2-C843D026BF82}" type="datetimeFigureOut">
              <a:rPr lang="en-US" smtClean="0">
                <a:solidFill>
                  <a:srgbClr val="FF8600">
                    <a:shade val="50000"/>
                    <a:satMod val="200000"/>
                  </a:srgbClr>
                </a:solidFill>
              </a:rPr>
              <a:pPr defTabSz="914400"/>
              <a:t>7/22/19</a:t>
            </a:fld>
            <a:endParaRPr lang="en-US" dirty="0">
              <a:solidFill>
                <a:srgbClr val="FF8600">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pPr defTabSz="914400"/>
            <a:endParaRPr lang="en-US" dirty="0">
              <a:solidFill>
                <a:srgbClr val="FF8600">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pPr defTabSz="914400"/>
            <a:fld id="{0BFB4042-70D9-4902-AE1D-11F3982EA024}" type="slidenum">
              <a:rPr lang="en-US" smtClean="0">
                <a:solidFill>
                  <a:srgbClr val="FF8600">
                    <a:shade val="50000"/>
                    <a:satMod val="200000"/>
                  </a:srgbClr>
                </a:solidFill>
              </a:rPr>
              <a:pPr defTabSz="914400"/>
              <a:t>‹#›</a:t>
            </a:fld>
            <a:endParaRPr lang="en-US" dirty="0">
              <a:solidFill>
                <a:srgbClr val="FF8600">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304306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mailto:Rosie.m.Gianforte@illiois.go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7.jpeg"/><Relationship Id="rId1" Type="http://schemas.openxmlformats.org/officeDocument/2006/relationships/video" Target="file://localhost/https/::www.youtube.com:embed:WhpAYw9kCt8%3Ffeature=oembed" TargetMode="External"/><Relationship Id="rId2"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8.svg"/><Relationship Id="rId1" Type="http://schemas.openxmlformats.org/officeDocument/2006/relationships/slideLayout" Target="../slideLayouts/slideLayout3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3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1.png"/><Relationship Id="rId1" Type="http://schemas.openxmlformats.org/officeDocument/2006/relationships/slideLayout" Target="../slideLayouts/slideLayout3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1.png"/><Relationship Id="rId1" Type="http://schemas.openxmlformats.org/officeDocument/2006/relationships/slideLayout" Target="../slideLayouts/slideLayout3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3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7.xml"/><Relationship Id="rId3"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8.xml"/><Relationship Id="rId3" Type="http://schemas.openxmlformats.org/officeDocument/2006/relationships/image" Target="../media/image26.gif"/></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6.gif"/><Relationship Id="rId1" Type="http://schemas.openxmlformats.org/officeDocument/2006/relationships/slideLayout" Target="../slideLayouts/slideLayout3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1.bin"/><Relationship Id="rId5" Type="http://schemas.openxmlformats.org/officeDocument/2006/relationships/chart" Target="../charts/chart1.xml"/><Relationship Id="rId1" Type="http://schemas.openxmlformats.org/officeDocument/2006/relationships/vmlDrawing" Target="../drawings/vmlDrawing1.vml"/><Relationship Id="rId2"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1.xml"/><Relationship Id="rId3" Type="http://schemas.openxmlformats.org/officeDocument/2006/relationships/hyperlink" Target="https://idph.illinois.gov/OpioidDataDashboar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s://idph.illinois.gov/OpioidDataDashboard/" TargetMode="External"/><Relationship Id="rId1" Type="http://schemas.openxmlformats.org/officeDocument/2006/relationships/slideLayout" Target="../slideLayouts/slideLayout48.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3.xml"/><Relationship Id="rId3"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4.sv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hyperlink" Target="http://www.dhs.state.il.us/OneNetLibrary/27896/documents/SOAP.pdf" TargetMode="External"/><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dhs.state.il.us/OneNetLibrary/27896/documents/SOAP.pdf" TargetMode="External"/><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4.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chart" Target="../charts/char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hyperlink" Target="https://idph.illinois.gov/OpioidDataDashboard/" TargetMode="External"/><Relationship Id="rId4" Type="http://schemas.openxmlformats.org/officeDocument/2006/relationships/chart" Target="../charts/chart3.xml"/><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1.xml"/><Relationship Id="rId3"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50LOQ0bnjAhVCVc0KHS59C5cQjRx6BAgBEAU&amp;url=https://www.hhs.gov/opioids/about-the-epidemic/index.html&amp;psig=AOvVaw1utdN-Y2JOozgMKwtFqnV1&amp;ust=1563371988818613" TargetMode="External"/><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5.xml"/><Relationship Id="rId3"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v-J6Iye3VAhVB4IMKHULHDN0QjRwIBw&amp;url=http://communitypharmacymd.com/&amp;psig=AFQjCNFWdQCAaHSaoq5l8TctpQqHAp1a0A&amp;ust=1503585077446964" TargetMode="External"/><Relationship Id="rId4" Type="http://schemas.openxmlformats.org/officeDocument/2006/relationships/image" Target="../media/image49.jpeg"/><Relationship Id="rId1" Type="http://schemas.openxmlformats.org/officeDocument/2006/relationships/slideLayout" Target="../slideLayouts/slideLayout64.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63.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1.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9.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1.xml"/><Relationship Id="rId3" Type="http://schemas.openxmlformats.org/officeDocument/2006/relationships/image" Target="../media/image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2.xml"/><Relationship Id="rId3" Type="http://schemas.openxmlformats.org/officeDocument/2006/relationships/hyperlink" Target="https://www.youtube.com/watch?v=tGdUFMrCRh4"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hyperlink" Target="http://www.google.com/url?sa=i&amp;rct=j&amp;q=&amp;esrc=s&amp;source=images&amp;cd=&amp;ved=2ahUKEwiOu8eFisPaAhVMHqwKHRM3BpwQjRx6BAgAEAU&amp;url=http://www.emissourian.com/local_news/county/narcan-administered-times/article_56d28a40-f446-5a93-8cb4-2be5ec58f463.html&amp;psig=AOvVaw2zi-F0nhyF3FHXyrb1V8Zd&amp;ust=1524115285459691" TargetMode="External"/><Relationship Id="rId5" Type="http://schemas.openxmlformats.org/officeDocument/2006/relationships/image" Target="../media/image58.jpeg"/><Relationship Id="rId1" Type="http://schemas.openxmlformats.org/officeDocument/2006/relationships/slideLayout" Target="../slideLayouts/slideLayout67.xml"/><Relationship Id="rId2" Type="http://schemas.openxmlformats.org/officeDocument/2006/relationships/hyperlink" Target="https://www.google.com/url?sa=i&amp;rct=j&amp;q=&amp;esrc=s&amp;source=images&amp;cd=&amp;ved=2ahUKEwj2wNzWicPaAhUJDKwKHbgxAmwQjRx6BAgAEAU&amp;url=https://www.walgreens.com/topic/pharmacy/naloxone.jsp&amp;psig=AOvVaw3MeC1LG_HCd-vDsKoL6Sph&amp;ust=1524115065601855"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66.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emf"/><Relationship Id="rId5" Type="http://schemas.openxmlformats.org/officeDocument/2006/relationships/image" Target="../media/image61.png"/><Relationship Id="rId1" Type="http://schemas.openxmlformats.org/officeDocument/2006/relationships/slideLayout" Target="../slideLayouts/slideLayout15.xml"/><Relationship Id="rId2" Type="http://schemas.openxmlformats.org/officeDocument/2006/relationships/notesSlide" Target="../notesSlides/notesSlide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8.xml"/><Relationship Id="rId3" Type="http://schemas.openxmlformats.org/officeDocument/2006/relationships/image" Target="../media/image6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9.xml"/><Relationship Id="rId3"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4.xml"/><Relationship Id="rId3" Type="http://schemas.openxmlformats.org/officeDocument/2006/relationships/hyperlink" Target="https://www.samhsa.gov/sites/default/files/rosc_resource_guide_book.pd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53.svg"/><Relationship Id="rId5" Type="http://schemas.openxmlformats.org/officeDocument/2006/relationships/hyperlink" Target="http://www.dhs.state.il.us/page.aspx?item=99995" TargetMode="External"/><Relationship Id="rId1" Type="http://schemas.openxmlformats.org/officeDocument/2006/relationships/slideLayout" Target="../slideLayouts/slideLayout49.xml"/><Relationship Id="rId2" Type="http://schemas.openxmlformats.org/officeDocument/2006/relationships/notesSlide" Target="../notesSlides/notesSlide7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6.xml"/><Relationship Id="rId3" Type="http://schemas.openxmlformats.org/officeDocument/2006/relationships/image" Target="../media/image65.png"/></Relationships>
</file>

<file path=ppt/slides/_rels/slide84.xml.rels><?xml version="1.0" encoding="UTF-8" standalone="yes"?>
<Relationships xmlns="http://schemas.openxmlformats.org/package/2006/relationships"><Relationship Id="rId3" Type="http://schemas.openxmlformats.org/officeDocument/2006/relationships/hyperlink" Target="http://www.dhs.state.il.us/page.aspx?item=93882" TargetMode="External"/><Relationship Id="rId4" Type="http://schemas.openxmlformats.org/officeDocument/2006/relationships/hyperlink" Target="http://www.dhs.state.il.us/page.aspx?item=58142" TargetMode="External"/><Relationship Id="rId5" Type="http://schemas.openxmlformats.org/officeDocument/2006/relationships/hyperlink" Target="http://www.dhs.state.il.us/page.aspx?item=105980" TargetMode="External"/><Relationship Id="rId6" Type="http://schemas.openxmlformats.org/officeDocument/2006/relationships/hyperlink" Target="http://www.dhs.state.il.us/page.aspx?item=114615" TargetMode="External"/><Relationship Id="rId1" Type="http://schemas.openxmlformats.org/officeDocument/2006/relationships/slideLayout" Target="../slideLayouts/slideLayout12.xml"/><Relationship Id="rId2" Type="http://schemas.openxmlformats.org/officeDocument/2006/relationships/notesSlide" Target="../notesSlides/notesSlide7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E7FC7FE-53E0-44CD-90A7-4BFCAAC12DED}"/>
              </a:ext>
            </a:extLst>
          </p:cNvPr>
          <p:cNvSpPr txBox="1"/>
          <p:nvPr/>
        </p:nvSpPr>
        <p:spPr>
          <a:xfrm>
            <a:off x="0" y="1317028"/>
            <a:ext cx="8516471" cy="3185487"/>
          </a:xfrm>
          <a:prstGeom prst="rect">
            <a:avLst/>
          </a:prstGeom>
          <a:noFill/>
        </p:spPr>
        <p:txBody>
          <a:bodyPr wrap="square">
            <a:spAutoFit/>
          </a:bodyPr>
          <a:lstStyle/>
          <a:p>
            <a:pPr algn="ctr">
              <a:defRPr/>
            </a:pPr>
            <a:r>
              <a:rPr lang="en-US" sz="2700" dirty="0">
                <a:solidFill>
                  <a:schemeClr val="tx2">
                    <a:lumMod val="75000"/>
                  </a:schemeClr>
                </a:solidFill>
                <a:cs typeface="Helvetica CondensedBold"/>
              </a:rPr>
              <a:t>It’s Everyone’s Issue</a:t>
            </a:r>
          </a:p>
          <a:p>
            <a:pPr algn="ctr">
              <a:defRPr/>
            </a:pPr>
            <a:r>
              <a:rPr lang="en-US" sz="2700" dirty="0">
                <a:solidFill>
                  <a:schemeClr val="tx2">
                    <a:lumMod val="75000"/>
                  </a:schemeClr>
                </a:solidFill>
                <a:cs typeface="Helvetica CondensedBold"/>
              </a:rPr>
              <a:t>Opioid Substance Misuse Conference</a:t>
            </a:r>
          </a:p>
          <a:p>
            <a:pPr algn="ctr">
              <a:defRPr/>
            </a:pPr>
            <a:endParaRPr lang="en-US" sz="2700" dirty="0">
              <a:solidFill>
                <a:schemeClr val="tx2">
                  <a:lumMod val="75000"/>
                </a:schemeClr>
              </a:solidFill>
              <a:latin typeface="Helvetica CondensedBold"/>
              <a:cs typeface="Helvetica CondensedBold"/>
            </a:endParaRPr>
          </a:p>
          <a:p>
            <a:pPr lvl="0" algn="ctr">
              <a:defRPr/>
            </a:pPr>
            <a:r>
              <a:rPr lang="en-US" sz="2000" dirty="0">
                <a:solidFill>
                  <a:schemeClr val="tx2">
                    <a:lumMod val="75000"/>
                  </a:schemeClr>
                </a:solidFill>
                <a:cs typeface="Helvetica CondensedBold"/>
              </a:rPr>
              <a:t>Rosie Gianforte, LCSW Statewide Opioid Resource Director </a:t>
            </a:r>
          </a:p>
          <a:p>
            <a:pPr algn="ctr">
              <a:defRPr/>
            </a:pPr>
            <a:r>
              <a:rPr lang="en-US" sz="1400" dirty="0">
                <a:solidFill>
                  <a:schemeClr val="tx2">
                    <a:lumMod val="75000"/>
                  </a:schemeClr>
                </a:solidFill>
                <a:cs typeface="Helvetica CondensedBold"/>
              </a:rPr>
              <a:t>Illinois Department of Human Services </a:t>
            </a:r>
          </a:p>
          <a:p>
            <a:pPr lvl="0" algn="ctr">
              <a:defRPr/>
            </a:pPr>
            <a:r>
              <a:rPr lang="en-US" sz="1400" dirty="0">
                <a:solidFill>
                  <a:srgbClr val="44546A">
                    <a:lumMod val="75000"/>
                  </a:srgbClr>
                </a:solidFill>
                <a:cs typeface="Helvetica CondensedBold"/>
              </a:rPr>
              <a:t>Division of Substance Use Prevention and Recovery (SUPR)</a:t>
            </a:r>
          </a:p>
          <a:p>
            <a:pPr algn="ctr">
              <a:defRPr/>
            </a:pPr>
            <a:r>
              <a:rPr lang="en-US" dirty="0">
                <a:solidFill>
                  <a:schemeClr val="tx2">
                    <a:lumMod val="75000"/>
                  </a:schemeClr>
                </a:solidFill>
                <a:cs typeface="Helvetica CondensedBold"/>
                <a:hlinkClick r:id="rId3"/>
              </a:rPr>
              <a:t>Rosie.m.Gianforte</a:t>
            </a:r>
            <a:r>
              <a:rPr lang="en-US">
                <a:solidFill>
                  <a:schemeClr val="tx2">
                    <a:lumMod val="75000"/>
                  </a:schemeClr>
                </a:solidFill>
                <a:cs typeface="Helvetica CondensedBold"/>
                <a:hlinkClick r:id="rId3"/>
              </a:rPr>
              <a:t>@</a:t>
            </a:r>
            <a:r>
              <a:rPr lang="en-US" smtClean="0">
                <a:solidFill>
                  <a:schemeClr val="tx2">
                    <a:lumMod val="75000"/>
                  </a:schemeClr>
                </a:solidFill>
                <a:cs typeface="Helvetica CondensedBold"/>
                <a:hlinkClick r:id="rId3"/>
              </a:rPr>
              <a:t>illinois.gov</a:t>
            </a:r>
            <a:endParaRPr lang="en-US" dirty="0">
              <a:solidFill>
                <a:schemeClr val="tx2">
                  <a:lumMod val="75000"/>
                </a:schemeClr>
              </a:solidFill>
              <a:cs typeface="Helvetica CondensedBold"/>
            </a:endParaRPr>
          </a:p>
          <a:p>
            <a:pPr algn="ctr">
              <a:defRPr/>
            </a:pPr>
            <a:endParaRPr lang="en-US" dirty="0">
              <a:solidFill>
                <a:schemeClr val="tx2">
                  <a:lumMod val="75000"/>
                </a:schemeClr>
              </a:solidFill>
              <a:latin typeface="Helvetica CondensedBold"/>
              <a:cs typeface="Helvetica CondensedBold"/>
            </a:endParaRPr>
          </a:p>
          <a:p>
            <a:pPr algn="ctr">
              <a:defRPr/>
            </a:pPr>
            <a:r>
              <a:rPr lang="en-US" dirty="0">
                <a:solidFill>
                  <a:schemeClr val="tx2">
                    <a:lumMod val="75000"/>
                  </a:schemeClr>
                </a:solidFill>
                <a:latin typeface="Helvetica CondensedBold"/>
                <a:cs typeface="Helvetica CondensedBold"/>
              </a:rPr>
              <a:t>Thursday, July 19th, 2019</a:t>
            </a:r>
          </a:p>
          <a:p>
            <a:pPr algn="ctr">
              <a:defRPr/>
            </a:pPr>
            <a:endParaRPr lang="en-US" dirty="0">
              <a:solidFill>
                <a:schemeClr val="tx2">
                  <a:lumMod val="75000"/>
                </a:schemeClr>
              </a:solidFill>
              <a:latin typeface="Helvetica CondensedBold"/>
              <a:cs typeface="Helvetica CondensedBo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2183458"/>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753252F-4873-4F63-801D-CC719279A7D5}"/>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85725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47C8CCB-F95D-4249-92DD-651249D3535A}"/>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1" y="0"/>
            <a:ext cx="1647371" cy="6858000"/>
          </a:xfrm>
          <a:prstGeom prst="rect">
            <a:avLst/>
          </a:prstGeom>
          <a:solidFill>
            <a:srgbClr val="C18E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92604D0-9364-427C-8B2B-9E362356CB2A}"/>
              </a:ext>
            </a:extLst>
          </p:cNvPr>
          <p:cNvSpPr txBox="1"/>
          <p:nvPr/>
        </p:nvSpPr>
        <p:spPr>
          <a:xfrm>
            <a:off x="430442" y="2250609"/>
            <a:ext cx="2391675" cy="235424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defTabSz="914400">
              <a:lnSpc>
                <a:spcPct val="90000"/>
              </a:lnSpc>
              <a:spcBef>
                <a:spcPct val="0"/>
              </a:spcBef>
              <a:spcAft>
                <a:spcPts val="600"/>
              </a:spcAft>
            </a:pPr>
            <a:r>
              <a:rPr lang="en-US" sz="2800" b="1" kern="1200" dirty="0">
                <a:solidFill>
                  <a:srgbClr val="FFFFFF"/>
                </a:solidFill>
                <a:latin typeface="+mj-lt"/>
                <a:ea typeface="+mj-ea"/>
                <a:cs typeface="+mj-cs"/>
              </a:rPr>
              <a:t>Substance Use Disorder</a:t>
            </a:r>
          </a:p>
        </p:txBody>
      </p:sp>
      <p:pic>
        <p:nvPicPr>
          <p:cNvPr id="5"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0E956CA-5467-4275-8E1D-3C9C440DC0B0}"/>
              </a:ext>
            </a:extLst>
          </p:cNvPr>
          <p:cNvPicPr>
            <a:picLocks noGrp="1" noChangeAspect="1"/>
          </p:cNvPicPr>
          <p:nvPr>
            <p:ph sz="quarter" idx="13"/>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87484" y="732155"/>
            <a:ext cx="5391149" cy="539114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1966949"/>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DBDF155-A60C-4A89-9A9B-194C80452505}"/>
              </a:ext>
            </a:extLst>
          </p:cNvPr>
          <p:cNvPicPr>
            <a:picLocks noGrp="1" noChangeAspect="1"/>
          </p:cNvPicPr>
          <p:nvPr>
            <p:ph sz="quarter" idx="13"/>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881" t="277" r="9785" b="-279"/>
          <a:stretch/>
        </p:blipFill>
        <p:spPr>
          <a:xfrm>
            <a:off x="226950" y="238125"/>
            <a:ext cx="9143980" cy="6857990"/>
          </a:xfrm>
          <a:prstGeom prst="rect">
            <a:avLst/>
          </a:prstGeom>
          <a:ln w="228600" cap="sq" cmpd="thickThin">
            <a:solidFill>
              <a:srgbClr val="000000"/>
            </a:solidFill>
            <a:prstDash val="solid"/>
            <a:miter lim="800000"/>
          </a:ln>
          <a:effectLst>
            <a:innerShdw blurRad="76200">
              <a:srgbClr val="000000"/>
            </a:innerShdw>
          </a:effectLst>
        </p:spPr>
      </p:pic>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31FACCE-851F-4A9A-8E3F-8477D802E662}"/>
              </a:ext>
            </a:extLst>
          </p:cNvPr>
          <p:cNvSpPr>
            <a:spLocks noGrp="1"/>
          </p:cNvSpPr>
          <p:nvPr>
            <p:ph type="sldNum" sz="quarter" idx="15"/>
          </p:nvPr>
        </p:nvSpPr>
        <p:spPr>
          <a:xfrm>
            <a:off x="6457950" y="6356350"/>
            <a:ext cx="2057400" cy="365125"/>
          </a:xfrm>
        </p:spPr>
        <p:txBody>
          <a:bodyPr vert="horz" lIns="91440" tIns="45720" rIns="91440" bIns="45720" rtlCol="0" anchor="ctr">
            <a:normAutofit/>
          </a:bodyPr>
          <a:lstStyle/>
          <a:p>
            <a:pPr defTabSz="914400">
              <a:spcAft>
                <a:spcPts val="600"/>
              </a:spcAft>
              <a:defRPr/>
            </a:pPr>
            <a:fld id="{ECE32E04-A01F-45DE-B8E7-345CD74FF9FE}" type="slidenum">
              <a:rPr lang="en-US" altLang="en-US">
                <a:solidFill>
                  <a:srgbClr val="FFFFFF"/>
                </a:solidFill>
              </a:rPr>
              <a:pPr defTabSz="914400">
                <a:spcAft>
                  <a:spcPts val="600"/>
                </a:spcAft>
                <a:defRPr/>
              </a:pPr>
              <a:t>11</a:t>
            </a:fld>
            <a:endParaRPr lang="en-US" altLang="en-US">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0149962"/>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2BC26D8-82FB-445E-AA49-62A77D7C1EE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9144000" cy="6858000"/>
          </a:xfrm>
          <a:prstGeom prst="rect">
            <a:avLst/>
          </a:prstGeom>
          <a:solidFill>
            <a:srgbClr val="A3A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B44330D-EA18-4254-AA95-EB49948539B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6BBFE4E-236F-4131-8900-AED622925818}"/>
              </a:ext>
            </a:extLst>
          </p:cNvPr>
          <p:cNvPicPr>
            <a:picLocks noGrp="1" noChangeAspect="1"/>
          </p:cNvPicPr>
          <p:nvPr>
            <p:ph idx="1"/>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165" t="1935" r="-15240" b="205"/>
          <a:stretch/>
        </p:blipFill>
        <p:spPr>
          <a:xfrm>
            <a:off x="612743" y="545254"/>
            <a:ext cx="8107052" cy="5571066"/>
          </a:xfrm>
          <a:prstGeom prst="rect">
            <a:avLst/>
          </a:prstGeom>
          <a:solidFill>
            <a:schemeClr val="accent1"/>
          </a:solidFill>
        </p:spPr>
      </p:pic>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D6E2151-150B-43CE-B7E1-3E80D827D1B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2F60C6B8-75DB-4D4C-AB5F-3D1D148A3519}" type="slidenum">
              <a:rPr lang="en-US">
                <a:solidFill>
                  <a:srgbClr val="FFFFFF"/>
                </a:solidFill>
              </a:rPr>
              <a:pPr defTabSz="914400">
                <a:spcAft>
                  <a:spcPts val="600"/>
                </a:spcAft>
              </a:pPr>
              <a:t>12</a:t>
            </a:fld>
            <a:endParaRPr lang="en-US">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8639026"/>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2BC26D8-82FB-445E-AA49-62A77D7C1EE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9144000" cy="6858000"/>
          </a:xfrm>
          <a:prstGeom prst="rect">
            <a:avLst/>
          </a:prstGeom>
          <a:solidFill>
            <a:srgbClr val="4B3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B44330D-EA18-4254-AA95-EB49948539B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57984BD-78A2-4774-88A3-0CDFBE66EA89}"/>
              </a:ext>
            </a:extLst>
          </p:cNvPr>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2422" y="234778"/>
            <a:ext cx="8773297" cy="635490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4410701"/>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2BC26D8-82FB-445E-AA49-62A77D7C1EE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9144000" cy="6858000"/>
          </a:xfrm>
          <a:prstGeom prst="rect">
            <a:avLst/>
          </a:prstGeom>
          <a:solidFill>
            <a:srgbClr val="5E3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B44330D-EA18-4254-AA95-EB49948539B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creenshot&#10;&#10;Description automatically generated">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F97D135-2957-4F55-A5E3-4EA934211936}"/>
              </a:ext>
            </a:extLst>
          </p:cNvPr>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2600" y="1077595"/>
            <a:ext cx="8178799" cy="470280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3700166"/>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99F16CB-7B5D-43B5-8287-FB02F17C5940}"/>
              </a:ext>
            </a:extLst>
          </p:cNvPr>
          <p:cNvSpPr>
            <a:spLocks noGrp="1"/>
          </p:cNvSpPr>
          <p:nvPr>
            <p:ph type="title"/>
          </p:nvPr>
        </p:nvSpPr>
        <p:spPr>
          <a:xfrm>
            <a:off x="441364" y="0"/>
            <a:ext cx="7886700" cy="1325563"/>
          </a:xfrm>
        </p:spPr>
        <p:txBody>
          <a:bodyPr/>
          <a:lstStyle/>
          <a:p>
            <a:r>
              <a:rPr lang="en-US" dirty="0"/>
              <a:t>Travis’s Story</a:t>
            </a:r>
          </a:p>
        </p:txBody>
      </p:sp>
      <p:pic>
        <p:nvPicPr>
          <p:cNvPr id="4" name="Online Media 3">
            <a:hlinkClick r:id="" action="ppaction://media"/>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C06EC84-4912-453A-AD2A-A6C5A7B0CA4B}"/>
              </a:ext>
            </a:extLst>
          </p:cNvPr>
          <p:cNvPicPr/>
          <p:nvPr>
            <p:ph idx="1"/>
            <a:videoFile r:link="rId1"/>
          </p:nvPr>
        </p:nvPicPr>
        <p:blipFill>
          <a:blip r:embed="rId4"/>
          <a:stretch>
            <a:fillRect/>
          </a:stretch>
        </p:blipFill>
        <p:spPr>
          <a:xfrm>
            <a:off x="892136" y="2056472"/>
            <a:ext cx="7735888" cy="4351338"/>
          </a:xfrm>
          <a:prstGeom prst="rect">
            <a:avLst/>
          </a:prstGeom>
        </p:spPr>
      </p:pic>
      <p:sp>
        <p:nvSpPr>
          <p:cNvPr id="3" name="Rectangle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57FA94F-0132-4D62-A3C5-DA35ED065778}"/>
              </a:ext>
            </a:extLst>
          </p:cNvPr>
          <p:cNvSpPr/>
          <p:nvPr/>
        </p:nvSpPr>
        <p:spPr>
          <a:xfrm>
            <a:off x="-1090670" y="5288096"/>
            <a:ext cx="9351734" cy="369332"/>
          </a:xfrm>
          <a:prstGeom prst="rect">
            <a:avLst/>
          </a:prstGeom>
        </p:spPr>
        <p:txBody>
          <a:bodyPr wrap="square">
            <a:spAutoFit/>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648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6918796-2918-40D6-BE3A-4600C47FCD42}"/>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7CF4C6B-EF02-43CD-B024-C689E64C6C21}"/>
              </a:ext>
            </a:extLst>
          </p:cNvPr>
          <p:cNvSpPr>
            <a:spLocks noGrp="1"/>
          </p:cNvSpPr>
          <p:nvPr>
            <p:ph type="title"/>
          </p:nvPr>
        </p:nvSpPr>
        <p:spPr>
          <a:xfrm>
            <a:off x="628650" y="672747"/>
            <a:ext cx="7886700" cy="715556"/>
          </a:xfrm>
        </p:spPr>
        <p:txBody>
          <a:bodyPr>
            <a:normAutofit/>
          </a:bodyPr>
          <a:lstStyle/>
          <a:p>
            <a:pPr algn="ctr"/>
            <a:r>
              <a:rPr lang="en-US" sz="2200" b="1" cap="all" dirty="0">
                <a:solidFill>
                  <a:schemeClr val="bg1"/>
                </a:solidFill>
              </a:rPr>
              <a:t>Reasons for Increased Opioid Prescribing</a:t>
            </a:r>
            <a:r>
              <a:rPr lang="en-US" sz="2200" dirty="0">
                <a:solidFill>
                  <a:schemeClr val="bg1"/>
                </a:solidFill>
              </a:rPr>
              <a:t/>
            </a:r>
            <a:br>
              <a:rPr lang="en-US" sz="2200" dirty="0">
                <a:solidFill>
                  <a:schemeClr val="bg1"/>
                </a:solidFill>
              </a:rPr>
            </a:br>
            <a:endParaRPr lang="en-US" sz="2200" dirty="0">
              <a:solidFill>
                <a:schemeClr val="bg1"/>
              </a:solidFill>
            </a:endParaRPr>
          </a:p>
        </p:txBody>
      </p:sp>
      <p:graphicFrame>
        <p:nvGraphicFramePr>
          <p:cNvPr id="5"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8DD123D-7D48-490A-A449-DB3EF94A533A}"/>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82274609"/>
              </p:ext>
            </p:extLst>
          </p:nvPr>
        </p:nvGraphicFramePr>
        <p:xfrm>
          <a:off x="628650" y="2166938"/>
          <a:ext cx="7886700" cy="345757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C33768E-3292-4D41-B75A-AEB60DAA83C2}"/>
              </a:ext>
            </a:extLst>
          </p:cNvPr>
          <p:cNvSpPr txBox="1"/>
          <p:nvPr/>
        </p:nvSpPr>
        <p:spPr>
          <a:xfrm>
            <a:off x="2974019" y="6206248"/>
            <a:ext cx="5541331" cy="461665"/>
          </a:xfrm>
          <a:prstGeom prst="rect">
            <a:avLst/>
          </a:prstGeom>
          <a:noFill/>
        </p:spPr>
        <p:txBody>
          <a:bodyPr wrap="square" rtlCol="0">
            <a:spAutoFit/>
          </a:bodyPr>
          <a:lstStyle/>
          <a:p>
            <a:r>
              <a:rPr lang="en-US" sz="1200" dirty="0"/>
              <a:t>Source: http://www.icjia.state.il.us/articles/opioid-prescribing-in-illinois-examining-prescription-drug-monitoring-program-data</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8573165"/>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8EC7083-0C5A-429F-AA9A-1E862F347219}"/>
              </a:ext>
            </a:extLst>
          </p:cNvPr>
          <p:cNvSpPr>
            <a:spLocks noGrp="1"/>
          </p:cNvSpPr>
          <p:nvPr>
            <p:ph type="title"/>
          </p:nvPr>
        </p:nvSpPr>
        <p:spPr>
          <a:xfrm>
            <a:off x="840699" y="687480"/>
            <a:ext cx="5605629" cy="994172"/>
          </a:xfrm>
        </p:spPr>
        <p:txBody>
          <a:bodyPr>
            <a:noAutofit/>
          </a:bodyPr>
          <a:lstStyle/>
          <a:p>
            <a:r>
              <a:rPr lang="en-US" sz="4000" dirty="0">
                <a:solidFill>
                  <a:srgbClr val="404040"/>
                </a:solidFill>
              </a:rPr>
              <a:t>Prescription Drug Monitoring Programs</a:t>
            </a: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BC49980-62CF-4F70-9B75-54B660C8A2A8}"/>
              </a:ext>
            </a:extLst>
          </p:cNvPr>
          <p:cNvSpPr>
            <a:spLocks noGrp="1"/>
          </p:cNvSpPr>
          <p:nvPr>
            <p:ph idx="1"/>
          </p:nvPr>
        </p:nvSpPr>
        <p:spPr>
          <a:xfrm>
            <a:off x="852321" y="2227943"/>
            <a:ext cx="5033221" cy="3788227"/>
          </a:xfrm>
        </p:spPr>
        <p:txBody>
          <a:bodyPr anchor="ctr">
            <a:normAutofit/>
          </a:bodyPr>
          <a:lstStyle/>
          <a:p>
            <a:r>
              <a:rPr lang="en-US" sz="2400" dirty="0"/>
              <a:t>PDMPs collect, monitor, and analyze electronically transmitted prescribing and dispensing data submitted by pharmacies and dispensing practitioners. </a:t>
            </a:r>
          </a:p>
          <a:p>
            <a:r>
              <a:rPr lang="en-US" sz="2400" dirty="0"/>
              <a:t>The data are used to support states' efforts in education, research, enforcement and abuse prevention.</a:t>
            </a:r>
          </a:p>
        </p:txBody>
      </p:sp>
      <p:sp>
        <p:nvSpPr>
          <p:cNvPr id="10" name="Rectangl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9A309A7-1751-4ABE-A3C1-EEC40366AD8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67D8EB6-EAE1-4F9C-B398-83321E287204}"/>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Medicine">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FEDCA49-C234-4311-9199-305768D3630F}"/>
              </a:ext>
            </a:extLst>
          </p:cNvPr>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5068064"/>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A8AA5BC-4F7A-4226-8F99-6D824B226A97}"/>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3324"/>
            <a:ext cx="9144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E5445C6-DD42-4979-86FF-03730E8C6DB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41300" y="321733"/>
            <a:ext cx="8680116"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8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321326A-CC05-4970-BABA-8D31F944CBD8}"/>
              </a:ext>
            </a:extLst>
          </p:cNvPr>
          <p:cNvSpPr>
            <a:spLocks noGrp="1" noChangeArrowheads="1"/>
          </p:cNvSpPr>
          <p:nvPr>
            <p:ph type="title"/>
          </p:nvPr>
        </p:nvSpPr>
        <p:spPr>
          <a:xfrm>
            <a:off x="1143000" y="1122362"/>
            <a:ext cx="6858000" cy="2840037"/>
          </a:xfrm>
        </p:spPr>
        <p:txBody>
          <a:bodyPr vert="horz" lIns="91440" tIns="45720" rIns="91440" bIns="45720" rtlCol="0" anchor="b">
            <a:normAutofit/>
          </a:bodyPr>
          <a:lstStyle/>
          <a:p>
            <a:pPr algn="ctr"/>
            <a:r>
              <a:rPr lang="en-US" altLang="en-US" sz="5000" b="1" kern="1200" dirty="0">
                <a:solidFill>
                  <a:schemeClr val="tx1"/>
                </a:solidFill>
                <a:latin typeface="+mj-lt"/>
                <a:ea typeface="+mj-ea"/>
                <a:cs typeface="+mj-cs"/>
              </a:rPr>
              <a:t>Illinois’ Opioid Crisis</a:t>
            </a:r>
            <a:endParaRPr lang="en-US" altLang="en-US" sz="5000" kern="1200" dirty="0">
              <a:solidFill>
                <a:schemeClr val="tx1"/>
              </a:solidFill>
              <a:latin typeface="+mj-lt"/>
              <a:ea typeface="+mj-ea"/>
              <a:cs typeface="+mj-cs"/>
            </a:endParaRPr>
          </a:p>
        </p:txBody>
      </p:sp>
      <p:cxnSp>
        <p:nvCxnSpPr>
          <p:cNvPr id="75" name="Straight Connector 7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5000665-DFC7-417E-8FD7-516A0F15C975}"/>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3543300" y="4109417"/>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4AC5506-6312-4701-8D3C-40187889A947}"/>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58"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E621738-0DC7-4ADF-B339-3100FDDD7B5E}"/>
              </a:ext>
            </a:extLst>
          </p:cNvPr>
          <p:cNvSpPr>
            <a:spLocks noGrp="1" noChangeArrowheads="1"/>
          </p:cNvSpPr>
          <p:nvPr>
            <p:ph type="title"/>
          </p:nvPr>
        </p:nvSpPr>
        <p:spPr>
          <a:xfrm>
            <a:off x="417399" y="643467"/>
            <a:ext cx="8408193" cy="744836"/>
          </a:xfrm>
        </p:spPr>
        <p:txBody>
          <a:bodyPr vert="horz" lIns="91440" tIns="45720" rIns="91440" bIns="45720" rtlCol="0" anchor="ctr">
            <a:normAutofit/>
          </a:bodyPr>
          <a:lstStyle/>
          <a:p>
            <a:pPr algn="ctr"/>
            <a:r>
              <a:rPr lang="en-US" altLang="en-US" b="1" kern="1200">
                <a:solidFill>
                  <a:schemeClr val="bg1"/>
                </a:solidFill>
                <a:latin typeface="+mj-lt"/>
                <a:ea typeface="+mj-ea"/>
                <a:cs typeface="+mj-cs"/>
              </a:rPr>
              <a:t>Illinois’ Opioid Crisis</a:t>
            </a:r>
            <a:endParaRPr lang="en-US" altLang="en-US" kern="1200" dirty="0">
              <a:solidFill>
                <a:schemeClr val="bg1"/>
              </a:solidFill>
              <a:latin typeface="+mj-lt"/>
              <a:ea typeface="+mj-ea"/>
              <a:cs typeface="+mj-cs"/>
            </a:endParaRPr>
          </a:p>
        </p:txBody>
      </p:sp>
      <p:pic>
        <p:nvPicPr>
          <p:cNvPr id="2" name="Content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986F2D0-287C-4CEE-A7F9-5C850E932381}"/>
              </a:ext>
            </a:extLst>
          </p:cNvPr>
          <p:cNvPicPr>
            <a:picLocks noGrp="1" noChangeAspect="1"/>
          </p:cNvPicPr>
          <p:nvPr>
            <p:ph sz="quarter" idx="13"/>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2569" t="9970" r="2593" b="11829"/>
          <a:stretch/>
        </p:blipFill>
        <p:spPr>
          <a:xfrm>
            <a:off x="49427" y="1396588"/>
            <a:ext cx="9045146" cy="5355001"/>
          </a:xfrm>
          <a:prstGeom prst="rect">
            <a:avLst/>
          </a:prstGeom>
        </p:spPr>
      </p:pic>
      <p:sp>
        <p:nvSpPr>
          <p:cNvPr id="3" name="TextBox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9BC8A9D-F2D4-4600-88BF-B3ED462B20F7}"/>
              </a:ext>
            </a:extLst>
          </p:cNvPr>
          <p:cNvSpPr txBox="1"/>
          <p:nvPr/>
        </p:nvSpPr>
        <p:spPr>
          <a:xfrm>
            <a:off x="6646464" y="5836916"/>
            <a:ext cx="21145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Overdose Deaths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222884F-4177-4F66-A4FE-FEDCD8119310}"/>
              </a:ext>
            </a:extLst>
          </p:cNvPr>
          <p:cNvSpPr>
            <a:spLocks noGrp="1"/>
          </p:cNvSpPr>
          <p:nvPr>
            <p:ph type="sldNum" sz="quarter" idx="12"/>
          </p:nvPr>
        </p:nvSpPr>
        <p:spPr/>
        <p:txBody>
          <a:bodyPr/>
          <a:lstStyle/>
          <a:p>
            <a:pPr>
              <a:defRPr/>
            </a:pPr>
            <a:fld id="{D6DFC20C-123E-43DE-9741-4D5376542D76}" type="slidenum">
              <a:rPr lang="en-US" altLang="en-US" smtClean="0"/>
              <a:pPr>
                <a:defRPr/>
              </a:pPr>
              <a:t>2</a:t>
            </a:fld>
            <a:endParaRPr lang="en-US" altLang="en-US"/>
          </a:p>
        </p:txBody>
      </p:sp>
      <p:sp>
        <p:nvSpPr>
          <p:cNvPr id="3" name="Rectangle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42F53EF-90B9-4513-9341-6B7ED1D44FBC}"/>
              </a:ext>
            </a:extLst>
          </p:cNvPr>
          <p:cNvSpPr/>
          <p:nvPr/>
        </p:nvSpPr>
        <p:spPr>
          <a:xfrm>
            <a:off x="1086678" y="596349"/>
            <a:ext cx="6970644" cy="4401205"/>
          </a:xfrm>
          <a:prstGeom prst="rect">
            <a:avLst/>
          </a:prstGeom>
        </p:spPr>
        <p:txBody>
          <a:bodyPr wrap="square">
            <a:spAutoFit/>
          </a:bodyPr>
          <a:lstStyle/>
          <a:p>
            <a:r>
              <a:rPr lang="en-US" sz="2800" i="1" dirty="0">
                <a:solidFill>
                  <a:srgbClr val="201F1E"/>
                </a:solidFill>
                <a:latin typeface="Calibri" panose="020F0502020204030204" pitchFamily="34" charset="0"/>
              </a:rPr>
              <a:t>This workshop:</a:t>
            </a:r>
          </a:p>
          <a:p>
            <a:r>
              <a:rPr lang="en-US" sz="2800" i="1" dirty="0">
                <a:solidFill>
                  <a:srgbClr val="201F1E"/>
                </a:solidFill>
                <a:latin typeface="Calibri" panose="020F0502020204030204" pitchFamily="34" charset="0"/>
              </a:rPr>
              <a:t>The opioid/substance misuse crisis has been evolving for some time.  </a:t>
            </a:r>
          </a:p>
          <a:p>
            <a:endParaRPr lang="en-US" sz="2800" i="1" dirty="0">
              <a:solidFill>
                <a:srgbClr val="201F1E"/>
              </a:solidFill>
              <a:latin typeface="Calibri" panose="020F0502020204030204" pitchFamily="34" charset="0"/>
            </a:endParaRPr>
          </a:p>
          <a:p>
            <a:r>
              <a:rPr lang="en-US" sz="2800" i="1" dirty="0">
                <a:solidFill>
                  <a:srgbClr val="201F1E"/>
                </a:solidFill>
                <a:latin typeface="Calibri" panose="020F0502020204030204" pitchFamily="34" charset="0"/>
              </a:rPr>
              <a:t>From pain relief and prescribing patterns, to lack of public/patient awareness and high potency synthetics - understanding the framework helps people understand how and where they can use their leverage to address this crisis.</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1872211"/>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2285737-90EE-47DC-AC80-8AE156B1196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57BDC17-F1B3-455F-BBF1-680AA1F25C06}"/>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GrpSpPr>
            <a:grpSpLocks noGrp="1" noUngrp="1" noRot="1" noChangeAspect="1" noMove="1" noResize="1"/>
          </p:cNvGrp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GrpSpPr>
        <p:grpSpPr>
          <a:xfrm>
            <a:off x="2486469" y="0"/>
            <a:ext cx="1827609" cy="6858001"/>
            <a:chOff x="1320800" y="0"/>
            <a:chExt cx="2436813" cy="6858001"/>
          </a:xfrm>
        </p:grpSpPr>
        <p:sp>
          <p:nvSpPr>
            <p:cNvPr id="13" name="Freeform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4E2FA9A-FEF7-4501-B0EB-5E45EDD2177A}"/>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C38192B-B4CB-47D4-A3B1-10010247F15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6330E33-E171-4B0F-82B5-AF7230399B5C}"/>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32B1723-69BF-42D7-B757-0FA059E15256}"/>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115D62D-1E96-48D1-A78D-D370A0BFB9B5}"/>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1C2876A-169D-4822-A766-C00578C88B4B}"/>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B299A05-FD4D-4A80-AC25-807CEE338D18}"/>
              </a:ext>
            </a:extLst>
          </p:cNvPr>
          <p:cNvSpPr>
            <a:spLocks noGrp="1"/>
          </p:cNvSpPr>
          <p:nvPr>
            <p:ph type="title"/>
          </p:nvPr>
        </p:nvSpPr>
        <p:spPr>
          <a:xfrm>
            <a:off x="401265" y="685800"/>
            <a:ext cx="2314995" cy="5105400"/>
          </a:xfrm>
        </p:spPr>
        <p:txBody>
          <a:bodyPr>
            <a:normAutofit/>
          </a:bodyPr>
          <a:lstStyle/>
          <a:p>
            <a:r>
              <a:rPr lang="en-US" sz="3500" dirty="0">
                <a:solidFill>
                  <a:srgbClr val="FFFFFF"/>
                </a:solidFill>
                <a:latin typeface="Book Antiqua" panose="02040602050305030304" pitchFamily="18" charset="0"/>
              </a:rPr>
              <a:t>In Illinois </a:t>
            </a:r>
            <a:br>
              <a:rPr lang="en-US" sz="3500" dirty="0">
                <a:solidFill>
                  <a:srgbClr val="FFFFFF"/>
                </a:solidFill>
                <a:latin typeface="Book Antiqua" panose="02040602050305030304" pitchFamily="18" charset="0"/>
              </a:rPr>
            </a:br>
            <a:r>
              <a:rPr lang="en-US" sz="3500" dirty="0">
                <a:solidFill>
                  <a:srgbClr val="FFFFFF"/>
                </a:solidFill>
                <a:latin typeface="Book Antiqua" panose="02040602050305030304" pitchFamily="18" charset="0"/>
              </a:rPr>
              <a:t>2016 Data</a:t>
            </a:r>
            <a:endParaRPr lang="en-US" sz="3500" dirty="0">
              <a:solidFill>
                <a:srgbClr val="FFFFFF"/>
              </a:solidFill>
            </a:endParaRPr>
          </a:p>
        </p:txBody>
      </p:sp>
      <p:graphicFrame>
        <p:nvGraphicFramePr>
          <p:cNvPr id="5"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8132BE9-8A67-42B4-9239-426BBC48E3BB}"/>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118461919"/>
              </p:ext>
            </p:extLst>
          </p:nvPr>
        </p:nvGraphicFramePr>
        <p:xfrm>
          <a:off x="3757612" y="685800"/>
          <a:ext cx="4869656" cy="51054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AB1E7F8-C1D2-4938-9CCD-425DC5B7ACBC}"/>
              </a:ext>
            </a:extLst>
          </p:cNvPr>
          <p:cNvSpPr/>
          <p:nvPr/>
        </p:nvSpPr>
        <p:spPr>
          <a:xfrm>
            <a:off x="4829924" y="6258296"/>
            <a:ext cx="3871573" cy="338554"/>
          </a:xfrm>
          <a:prstGeom prst="rect">
            <a:avLst/>
          </a:prstGeom>
        </p:spPr>
        <p:txBody>
          <a:bodyPr wrap="none">
            <a:spAutoFit/>
          </a:bodyPr>
          <a:lstStyle/>
          <a:p>
            <a:pPr lvl="0">
              <a:defRPr/>
            </a:pPr>
            <a:r>
              <a:rPr lang="en-US" sz="1600" dirty="0">
                <a:solidFill>
                  <a:prstClr val="black"/>
                </a:solidFill>
                <a:latin typeface="Times New Roman" panose="02020603050405020304" pitchFamily="18" charset="0"/>
                <a:cs typeface="Times New Roman" panose="02020603050405020304" pitchFamily="18" charset="0"/>
              </a:rPr>
              <a:t>Source: Illinois Department of Public Health</a:t>
            </a:r>
          </a:p>
        </p:txBody>
      </p:sp>
      <p:sp>
        <p:nvSpPr>
          <p:cNvPr id="3" name="Slide Number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54F6E3A-906B-744A-BABF-6BA7186FC0DF}"/>
              </a:ext>
            </a:extLst>
          </p:cNvPr>
          <p:cNvSpPr>
            <a:spLocks noGrp="1"/>
          </p:cNvSpPr>
          <p:nvPr>
            <p:ph type="sldNum" sz="quarter" idx="12"/>
          </p:nvPr>
        </p:nvSpPr>
        <p:spPr/>
        <p:txBody>
          <a:bodyPr/>
          <a:lstStyle/>
          <a:p>
            <a:fld id="{2F60C6B8-75DB-4D4C-AB5F-3D1D148A3519}"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3130197"/>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23AC064-BC96-4F32-8AE1-B2FD38754823}"/>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01A4308-6E25-44BB-B4AF-2C6EA2F8CBB7}"/>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2200" b="1" kern="1200">
                <a:solidFill>
                  <a:srgbClr val="FFFFFF"/>
                </a:solidFill>
                <a:latin typeface="+mj-lt"/>
                <a:ea typeface="+mj-ea"/>
                <a:cs typeface="+mj-cs"/>
              </a:rPr>
              <a:t/>
            </a:r>
            <a:br>
              <a:rPr lang="en-US" sz="2200" b="1" kern="1200">
                <a:solidFill>
                  <a:srgbClr val="FFFFFF"/>
                </a:solidFill>
                <a:latin typeface="+mj-lt"/>
                <a:ea typeface="+mj-ea"/>
                <a:cs typeface="+mj-cs"/>
              </a:rPr>
            </a:br>
            <a:r>
              <a:rPr lang="en-US" sz="2200" b="1" kern="1200">
                <a:solidFill>
                  <a:srgbClr val="FFFFFF"/>
                </a:solidFill>
                <a:latin typeface="+mj-lt"/>
                <a:ea typeface="+mj-ea"/>
                <a:cs typeface="+mj-cs"/>
              </a:rPr>
              <a:t>FLOW OF DATA OF ILLINOIS PRESCRIPTION MONITORING PROGRAM</a:t>
            </a:r>
            <a:endParaRPr lang="en-US" sz="2200" kern="1200">
              <a:solidFill>
                <a:srgbClr val="FFFFFF"/>
              </a:solidFill>
              <a:latin typeface="+mj-lt"/>
              <a:ea typeface="+mj-ea"/>
              <a:cs typeface="+mj-cs"/>
            </a:endParaRPr>
          </a:p>
        </p:txBody>
      </p:sp>
      <p:cxnSp>
        <p:nvCxnSpPr>
          <p:cNvPr id="12" name="Straight Connector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E7C77BC-7138-40B1-A15B-20F57A49462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D1B37AB-C479-4DA2-8742-ED3C89036875}"/>
              </a:ext>
            </a:extLst>
          </p:cNvPr>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0030" y="2870433"/>
            <a:ext cx="8622615" cy="3276593"/>
          </a:xfrm>
          <a:prstGeom prst="rect">
            <a:avLst/>
          </a:prstGeom>
        </p:spPr>
      </p:pic>
      <p:pic>
        <p:nvPicPr>
          <p:cNvPr id="7" name="Picture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02C4B86-FD1C-494D-8D8A-D91D0E8D1FD1}"/>
              </a:ext>
            </a:extLst>
          </p:cNvPr>
          <p:cNvPicPr>
            <a:picLocks noChangeAspect="1"/>
          </p:cNvPicPr>
          <p:nvPr/>
        </p:nvPicPr>
        <p:blipFill>
          <a:blip r:embed="rId4"/>
          <a:stretch>
            <a:fillRect/>
          </a:stretch>
        </p:blipFill>
        <p:spPr>
          <a:xfrm>
            <a:off x="548290" y="6391422"/>
            <a:ext cx="8047417" cy="32311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4796918"/>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1F87DF6-3417-49ED-9D84-3009C55E9C49}"/>
              </a:ext>
            </a:extLst>
          </p:cNvPr>
          <p:cNvSpPr>
            <a:spLocks noGrp="1"/>
          </p:cNvSpPr>
          <p:nvPr>
            <p:ph type="title"/>
          </p:nvPr>
        </p:nvSpPr>
        <p:spPr/>
        <p:txBody>
          <a:bodyPr>
            <a:normAutofit fontScale="90000"/>
          </a:bodyPr>
          <a:lstStyle/>
          <a:p>
            <a:r>
              <a:rPr lang="en-US" altLang="en-US" sz="4000" b="1" dirty="0">
                <a:solidFill>
                  <a:srgbClr val="002060"/>
                </a:solidFill>
                <a:latin typeface="+mn-lt"/>
              </a:rPr>
              <a:t>FEDERAL SCHEDULES OF OPIOID MEDICATIONS REPORTED IN ILPMP</a:t>
            </a:r>
            <a:r>
              <a:rPr lang="en-US" altLang="en-US" b="1" dirty="0">
                <a:solidFill>
                  <a:srgbClr val="333333"/>
                </a:solidFill>
                <a:latin typeface="Oswald"/>
              </a:rPr>
              <a:t/>
            </a:r>
            <a:br>
              <a:rPr lang="en-US" altLang="en-US" b="1" dirty="0">
                <a:solidFill>
                  <a:srgbClr val="333333"/>
                </a:solidFill>
                <a:latin typeface="Oswald"/>
              </a:rPr>
            </a:br>
            <a:endParaRPr lang="en-US" dirty="0"/>
          </a:p>
        </p:txBody>
      </p:sp>
      <p:graphicFrame>
        <p:nvGraphicFramePr>
          <p:cNvPr id="4" name="Conten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0C6A711-B4BA-4543-A744-46E22F64B73E}"/>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733684447"/>
              </p:ext>
            </p:extLst>
          </p:nvPr>
        </p:nvGraphicFramePr>
        <p:xfrm>
          <a:off x="896645" y="1580225"/>
          <a:ext cx="7803472" cy="4618131"/>
        </p:xfrm>
        <a:graphic>
          <a:graphicData uri="http://schemas.openxmlformats.org/drawingml/2006/table">
            <a:tbl>
              <a:tblPr/>
              <a:tblGrid>
                <a:gridCol w="3901736">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371910003"/>
                    </a:ext>
                  </a:extLst>
                </a:gridCol>
                <a:gridCol w="3901736">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3090729776"/>
                    </a:ext>
                  </a:extLst>
                </a:gridCol>
              </a:tblGrid>
              <a:tr h="303384">
                <a:tc>
                  <a:txBody>
                    <a:bodyPr/>
                    <a:lstStyle/>
                    <a:p>
                      <a:r>
                        <a:rPr lang="en-US" sz="1600" dirty="0"/>
                        <a:t>Schedule</a:t>
                      </a:r>
                    </a:p>
                  </a:txBody>
                  <a:tcPr marL="61286" marR="61286" marT="30643" marB="30643" anchor="ctr">
                    <a:lnL>
                      <a:noFill/>
                    </a:lnL>
                    <a:lnR>
                      <a:noFill/>
                    </a:lnR>
                    <a:lnT>
                      <a:noFill/>
                    </a:lnT>
                    <a:lnB>
                      <a:noFill/>
                    </a:lnB>
                  </a:tcPr>
                </a:tc>
                <a:tc>
                  <a:txBody>
                    <a:bodyPr/>
                    <a:lstStyle/>
                    <a:p>
                      <a:r>
                        <a:rPr lang="en-US" sz="1600" dirty="0"/>
                        <a:t>Drug Names</a:t>
                      </a:r>
                    </a:p>
                  </a:txBody>
                  <a:tcPr marL="61286" marR="61286" marT="30643" marB="30643" anchor="ctr">
                    <a:lnL>
                      <a:noFill/>
                    </a:lnL>
                    <a:lnR>
                      <a:noFill/>
                    </a:lnR>
                    <a:lnT>
                      <a:noFill/>
                    </a:lnT>
                    <a:lnB>
                      <a:noFill/>
                    </a:lnB>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716187104"/>
                  </a:ext>
                </a:extLst>
              </a:tr>
              <a:tr h="1802450">
                <a:tc>
                  <a:txBody>
                    <a:bodyPr/>
                    <a:lstStyle/>
                    <a:p>
                      <a:r>
                        <a:rPr lang="en-US" sz="1200" dirty="0"/>
                        <a:t>Schedule II</a:t>
                      </a:r>
                    </a:p>
                  </a:txBody>
                  <a:tcPr marL="61286" marR="61286" marT="30643" marB="30643" anchor="ctr">
                    <a:lnL>
                      <a:noFill/>
                    </a:lnL>
                    <a:lnR>
                      <a:noFill/>
                    </a:lnR>
                    <a:lnT>
                      <a:noFill/>
                    </a:lnT>
                    <a:lnB>
                      <a:noFill/>
                    </a:lnB>
                  </a:tcPr>
                </a:tc>
                <a:tc>
                  <a:txBody>
                    <a:bodyPr/>
                    <a:lstStyle/>
                    <a:p>
                      <a:r>
                        <a:rPr lang="en-US" sz="1200"/>
                        <a:t>Codeine Fetanyl- Ublimaze® Hydrocodone- Vicodin®, Lortab®, Lortab ASA®, Hycomine®, Vicoprofen® Hydromorphone–Dilaudid® Meperidine- Demerol® Methadone Morphine- MSContin® Opium- Opium tincture (laudanum) Oxycodone- OxyContin®, Percocet®, Percodan® Oxymorphone- Numorphan® Tapentodol</a:t>
                      </a:r>
                    </a:p>
                  </a:txBody>
                  <a:tcPr marL="61286" marR="61286" marT="30643" marB="30643" anchor="ctr">
                    <a:lnL>
                      <a:noFill/>
                    </a:lnL>
                    <a:lnR>
                      <a:noFill/>
                    </a:lnR>
                    <a:lnT>
                      <a:noFill/>
                    </a:lnT>
                    <a:lnB>
                      <a:noFill/>
                    </a:lnB>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4143776955"/>
                  </a:ext>
                </a:extLst>
              </a:tr>
              <a:tr h="1223091">
                <a:tc>
                  <a:txBody>
                    <a:bodyPr/>
                    <a:lstStyle/>
                    <a:p>
                      <a:r>
                        <a:rPr lang="en-US" sz="1200"/>
                        <a:t>Schedule III</a:t>
                      </a:r>
                    </a:p>
                  </a:txBody>
                  <a:tcPr marL="61286" marR="61286" marT="30643" marB="30643" anchor="ctr">
                    <a:lnL>
                      <a:noFill/>
                    </a:lnL>
                    <a:lnR>
                      <a:noFill/>
                    </a:lnR>
                    <a:lnT>
                      <a:noFill/>
                    </a:lnT>
                    <a:lnB>
                      <a:noFill/>
                    </a:lnB>
                  </a:tcPr>
                </a:tc>
                <a:tc>
                  <a:txBody>
                    <a:bodyPr/>
                    <a:lstStyle/>
                    <a:p>
                      <a:r>
                        <a:rPr lang="en-US" sz="1200" dirty="0" err="1"/>
                        <a:t>Codine</a:t>
                      </a:r>
                      <a:r>
                        <a:rPr lang="en-US" sz="1200" dirty="0"/>
                        <a:t> (mixed with aspirin or acetaminophen)-Tylenol #3® Buprenorphine- </a:t>
                      </a:r>
                      <a:r>
                        <a:rPr lang="en-US" sz="1200" dirty="0" err="1"/>
                        <a:t>Buprenex</a:t>
                      </a:r>
                      <a:r>
                        <a:rPr lang="en-US" sz="1200" dirty="0"/>
                        <a:t>® Buprenorphine/naloxone- Suboxone®, </a:t>
                      </a:r>
                      <a:r>
                        <a:rPr lang="en-US" sz="1200" dirty="0" err="1"/>
                        <a:t>Subutex®Morphine</a:t>
                      </a:r>
                      <a:r>
                        <a:rPr lang="en-US" sz="1200" dirty="0"/>
                        <a:t> (some combination products)</a:t>
                      </a:r>
                    </a:p>
                  </a:txBody>
                  <a:tcPr marL="61286" marR="61286" marT="30643" marB="30643" anchor="ctr">
                    <a:lnL>
                      <a:noFill/>
                    </a:lnL>
                    <a:lnR>
                      <a:noFill/>
                    </a:lnR>
                    <a:lnT>
                      <a:noFill/>
                    </a:lnT>
                    <a:lnB>
                      <a:noFill/>
                    </a:lnB>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710396816"/>
                  </a:ext>
                </a:extLst>
              </a:tr>
              <a:tr h="836852">
                <a:tc>
                  <a:txBody>
                    <a:bodyPr/>
                    <a:lstStyle/>
                    <a:p>
                      <a:r>
                        <a:rPr lang="en-US" sz="1200" dirty="0"/>
                        <a:t>Schedule IV</a:t>
                      </a:r>
                    </a:p>
                  </a:txBody>
                  <a:tcPr marL="61286" marR="61286" marT="30643" marB="30643" anchor="ctr">
                    <a:lnL>
                      <a:noFill/>
                    </a:lnL>
                    <a:lnR>
                      <a:noFill/>
                    </a:lnR>
                    <a:lnT>
                      <a:noFill/>
                    </a:lnT>
                    <a:lnB>
                      <a:noFill/>
                    </a:lnB>
                  </a:tcPr>
                </a:tc>
                <a:tc>
                  <a:txBody>
                    <a:bodyPr/>
                    <a:lstStyle/>
                    <a:p>
                      <a:r>
                        <a:rPr lang="en-US" sz="1200"/>
                        <a:t>Butorphanol- Stadol® Dihydrocodeine Pentazocine- Talwin injectable Propoxyphene- Darvon®, Darvocet®Tramadol</a:t>
                      </a:r>
                    </a:p>
                  </a:txBody>
                  <a:tcPr marL="61286" marR="61286" marT="30643" marB="30643" anchor="ctr">
                    <a:lnL>
                      <a:noFill/>
                    </a:lnL>
                    <a:lnR>
                      <a:noFill/>
                    </a:lnR>
                    <a:lnT>
                      <a:noFill/>
                    </a:lnT>
                    <a:lnB>
                      <a:noFill/>
                    </a:lnB>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112350985"/>
                  </a:ext>
                </a:extLst>
              </a:tr>
              <a:tr h="450612">
                <a:tc>
                  <a:txBody>
                    <a:bodyPr/>
                    <a:lstStyle/>
                    <a:p>
                      <a:r>
                        <a:rPr lang="en-US" sz="1200" dirty="0"/>
                        <a:t>Schedule V</a:t>
                      </a:r>
                    </a:p>
                  </a:txBody>
                  <a:tcPr marL="61286" marR="61286" marT="30643" marB="30643" anchor="ctr">
                    <a:lnL>
                      <a:noFill/>
                    </a:lnL>
                    <a:lnR>
                      <a:noFill/>
                    </a:lnR>
                    <a:lnT>
                      <a:noFill/>
                    </a:lnT>
                    <a:lnB>
                      <a:noFill/>
                    </a:lnB>
                  </a:tcPr>
                </a:tc>
                <a:tc>
                  <a:txBody>
                    <a:bodyPr/>
                    <a:lstStyle/>
                    <a:p>
                      <a:r>
                        <a:rPr lang="fr-FR" sz="1200" dirty="0" err="1"/>
                        <a:t>Codeine</a:t>
                      </a:r>
                      <a:r>
                        <a:rPr lang="fr-FR" sz="1200" dirty="0"/>
                        <a:t> </a:t>
                      </a:r>
                      <a:r>
                        <a:rPr lang="fr-FR" sz="1200" dirty="0" err="1"/>
                        <a:t>cough</a:t>
                      </a:r>
                      <a:r>
                        <a:rPr lang="fr-FR" sz="1200" dirty="0"/>
                        <a:t> </a:t>
                      </a:r>
                      <a:r>
                        <a:rPr lang="fr-FR" sz="1200" dirty="0" err="1"/>
                        <a:t>suppressant</a:t>
                      </a:r>
                      <a:r>
                        <a:rPr lang="fr-FR" sz="1200" dirty="0"/>
                        <a:t> Hydrocodone </a:t>
                      </a:r>
                      <a:r>
                        <a:rPr lang="fr-FR" sz="1200" dirty="0" err="1"/>
                        <a:t>cough</a:t>
                      </a:r>
                      <a:r>
                        <a:rPr lang="fr-FR" sz="1200" dirty="0"/>
                        <a:t> </a:t>
                      </a:r>
                      <a:r>
                        <a:rPr lang="fr-FR" sz="1200" dirty="0" err="1"/>
                        <a:t>suppressant</a:t>
                      </a:r>
                      <a:endParaRPr lang="fr-FR" sz="1200" dirty="0"/>
                    </a:p>
                  </a:txBody>
                  <a:tcPr marL="61286" marR="61286" marT="30643" marB="30643" anchor="ctr">
                    <a:lnL>
                      <a:noFill/>
                    </a:lnL>
                    <a:lnR>
                      <a:noFill/>
                    </a:lnR>
                    <a:lnT>
                      <a:noFill/>
                    </a:lnT>
                    <a:lnB>
                      <a:noFill/>
                    </a:lnB>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3249078971"/>
                  </a:ext>
                </a:extLst>
              </a:tr>
            </a:tbl>
          </a:graphicData>
        </a:graphic>
      </p:graphicFrame>
      <p:sp>
        <p:nvSpPr>
          <p:cNvPr id="5" name="Rectang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7381E9E-EE60-4EFD-BE2A-2C90E0FAEBBB}"/>
              </a:ext>
            </a:extLst>
          </p:cNvPr>
          <p:cNvSpPr>
            <a:spLocks noChangeArrowheads="1"/>
          </p:cNvSpPr>
          <p:nvPr/>
        </p:nvSpPr>
        <p:spPr bwMode="auto">
          <a:xfrm>
            <a:off x="-1448018" y="-121844"/>
            <a:ext cx="10592018" cy="67510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142830" rIns="91440" bIns="11426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rgbClr val="888888"/>
              </a:solidFill>
              <a:effectLst/>
              <a:latin typeface="Oswald"/>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6C1C769-4389-417B-8538-0F752DD282F4}"/>
              </a:ext>
            </a:extLst>
          </p:cNvPr>
          <p:cNvSpPr txBox="1"/>
          <p:nvPr/>
        </p:nvSpPr>
        <p:spPr>
          <a:xfrm>
            <a:off x="4153465" y="6354374"/>
            <a:ext cx="5175682" cy="276999"/>
          </a:xfrm>
          <a:prstGeom prst="rect">
            <a:avLst/>
          </a:prstGeom>
          <a:noFill/>
        </p:spPr>
        <p:txBody>
          <a:bodyPr wrap="square" rtlCol="0">
            <a:spAutoFit/>
          </a:bodyPr>
          <a:lstStyle/>
          <a:p>
            <a:r>
              <a:rPr lang="en-US" sz="1200" dirty="0"/>
              <a:t>Source: ILPMP data showing the top 20 most commonly prescribed opioids.</a:t>
            </a:r>
          </a:p>
        </p:txBody>
      </p:sp>
      <p:sp>
        <p:nvSpPr>
          <p:cNvPr id="7" name="Right Brace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BD1AF87-78AB-4714-A1DB-878418548DF4}"/>
              </a:ext>
            </a:extLst>
          </p:cNvPr>
          <p:cNvSpPr/>
          <p:nvPr/>
        </p:nvSpPr>
        <p:spPr>
          <a:xfrm>
            <a:off x="1997476" y="4323425"/>
            <a:ext cx="1402672" cy="17400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F698AFA-B9CB-454D-B802-1F1BD4D52597}"/>
              </a:ext>
            </a:extLst>
          </p:cNvPr>
          <p:cNvSpPr txBox="1"/>
          <p:nvPr/>
        </p:nvSpPr>
        <p:spPr>
          <a:xfrm>
            <a:off x="2818615" y="4479315"/>
            <a:ext cx="1171852" cy="646331"/>
          </a:xfrm>
          <a:prstGeom prst="rect">
            <a:avLst/>
          </a:prstGeom>
          <a:noFill/>
        </p:spPr>
        <p:txBody>
          <a:bodyPr wrap="square" rtlCol="0">
            <a:spAutoFit/>
          </a:bodyPr>
          <a:lstStyle/>
          <a:p>
            <a:r>
              <a:rPr lang="en-US" dirty="0"/>
              <a:t>Prescribed with refills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96642467"/>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6A3CD9A-7011-4881-82A7-C6D65E4D3E57}"/>
              </a:ext>
            </a:extLst>
          </p:cNvPr>
          <p:cNvSpPr>
            <a:spLocks noGrp="1"/>
          </p:cNvSpPr>
          <p:nvPr>
            <p:ph type="title"/>
          </p:nvPr>
        </p:nvSpPr>
        <p:spPr/>
        <p:txBody>
          <a:bodyPr>
            <a:normAutofit/>
          </a:bodyPr>
          <a:lstStyle/>
          <a:p>
            <a:r>
              <a:rPr lang="en-US" sz="2800" b="1" dirty="0">
                <a:solidFill>
                  <a:srgbClr val="002060"/>
                </a:solidFill>
              </a:rPr>
              <a:t>NUMBER OF OPIOID PRESCRIPTIONS FILLED IN ILLINOIS BY DRUG TYPE, 2008-2016</a:t>
            </a:r>
            <a:endParaRPr lang="en-US" sz="2800" dirty="0">
              <a:solidFill>
                <a:srgbClr val="002060"/>
              </a:solidFill>
            </a:endParaRPr>
          </a:p>
        </p:txBody>
      </p:sp>
      <p:pic>
        <p:nvPicPr>
          <p:cNvPr id="5"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740FB23-708C-444A-8F52-D0FF460F1923}"/>
              </a:ext>
            </a:extLst>
          </p:cNvPr>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23827" y="1386960"/>
            <a:ext cx="7439529" cy="4959686"/>
          </a:xfrm>
        </p:spPr>
      </p:pic>
      <p:pic>
        <p:nvPicPr>
          <p:cNvPr id="6" name="Picture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06DEF2A-2DE4-498A-8F6A-A8821DCEB1AD}"/>
              </a:ext>
            </a:extLst>
          </p:cNvPr>
          <p:cNvPicPr>
            <a:picLocks noChangeAspect="1"/>
          </p:cNvPicPr>
          <p:nvPr/>
        </p:nvPicPr>
        <p:blipFill>
          <a:blip r:embed="rId4"/>
          <a:stretch>
            <a:fillRect/>
          </a:stretch>
        </p:blipFill>
        <p:spPr>
          <a:xfrm>
            <a:off x="548291" y="6492874"/>
            <a:ext cx="8047417" cy="32311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3660515"/>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A3CB9BD-3B27-41B3-8A6C-F05640B7F3AE}"/>
              </a:ext>
            </a:extLst>
          </p:cNvPr>
          <p:cNvSpPr>
            <a:spLocks noGrp="1"/>
          </p:cNvSpPr>
          <p:nvPr>
            <p:ph type="title"/>
          </p:nvPr>
        </p:nvSpPr>
        <p:spPr/>
        <p:txBody>
          <a:bodyPr>
            <a:normAutofit fontScale="90000"/>
          </a:bodyPr>
          <a:lstStyle/>
          <a:p>
            <a:r>
              <a:rPr lang="en-US" sz="4000" b="1" dirty="0">
                <a:solidFill>
                  <a:srgbClr val="002060"/>
                </a:solidFill>
              </a:rPr>
              <a:t>ILLINOIS DRUG OVERDOSE DEATHS BY DRUG TYPE, 2013-2016</a:t>
            </a:r>
            <a:r>
              <a:rPr lang="en-US" b="1" dirty="0"/>
              <a:t/>
            </a:r>
            <a:br>
              <a:rPr lang="en-US" b="1" dirty="0"/>
            </a:br>
            <a:endParaRPr lang="en-US" dirty="0"/>
          </a:p>
        </p:txBody>
      </p:sp>
      <p:pic>
        <p:nvPicPr>
          <p:cNvPr id="11" name="Content Placeholder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F7E20D3-B409-48A3-810A-FCE24E4F9392}"/>
              </a:ext>
            </a:extLst>
          </p:cNvPr>
          <p:cNvPicPr>
            <a:picLocks noGrp="1" noChangeAspect="1"/>
          </p:cNvPicPr>
          <p:nvPr>
            <p:ph idx="1"/>
          </p:nvPr>
        </p:nvPicPr>
        <p:blipFill>
          <a:blip r:embed="rId3">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4"/>
              </a:ext>
            </a:extLst>
          </a:blip>
          <a:stretch>
            <a:fillRect/>
          </a:stretch>
        </p:blipFill>
        <p:spPr>
          <a:xfrm>
            <a:off x="628650" y="1552008"/>
            <a:ext cx="7886700" cy="4898572"/>
          </a:xfrm>
          <a:prstGeom prst="rect">
            <a:avLst/>
          </a:prstGeom>
        </p:spPr>
      </p:pic>
      <p:pic>
        <p:nvPicPr>
          <p:cNvPr id="12" name="Picture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C742D45-B159-49EC-8319-E0C811C3610B}"/>
              </a:ext>
            </a:extLst>
          </p:cNvPr>
          <p:cNvPicPr>
            <a:picLocks noChangeAspect="1"/>
          </p:cNvPicPr>
          <p:nvPr/>
        </p:nvPicPr>
        <p:blipFill>
          <a:blip r:embed="rId5"/>
          <a:stretch>
            <a:fillRect/>
          </a:stretch>
        </p:blipFill>
        <p:spPr>
          <a:xfrm>
            <a:off x="628650" y="6450580"/>
            <a:ext cx="8047417" cy="32311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484779"/>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6C2E80F-49A6-4372-B103-219D417A55ED}"/>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D62BE5C-B2BF-4725-A932-1E8F7B66C589}"/>
              </a:ext>
            </a:extLst>
          </p:cNvPr>
          <p:cNvSpPr>
            <a:spLocks noGrp="1"/>
          </p:cNvSpPr>
          <p:nvPr>
            <p:ph type="title"/>
          </p:nvPr>
        </p:nvSpPr>
        <p:spPr>
          <a:xfrm>
            <a:off x="647271" y="1012004"/>
            <a:ext cx="2562119" cy="4795408"/>
          </a:xfrm>
        </p:spPr>
        <p:txBody>
          <a:bodyPr vert="horz" lIns="91440" tIns="45720" rIns="91440" bIns="45720" rtlCol="0">
            <a:normAutofit/>
          </a:bodyPr>
          <a:lstStyle/>
          <a:p>
            <a:r>
              <a:rPr lang="en-US" kern="1200">
                <a:solidFill>
                  <a:srgbClr val="FFFFFF"/>
                </a:solidFill>
                <a:latin typeface="+mj-lt"/>
                <a:ea typeface="+mj-ea"/>
                <a:cs typeface="+mj-cs"/>
              </a:rPr>
              <a:t>Who is at risk of overdose?</a:t>
            </a:r>
          </a:p>
        </p:txBody>
      </p:sp>
      <p:graphicFrame>
        <p:nvGraphicFramePr>
          <p:cNvPr id="12" name="Content Placeholder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DD39E03-9FAE-4122-B622-6AB200CCD5E1}"/>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802567875"/>
              </p:ext>
            </p:extLst>
          </p:nvPr>
        </p:nvGraphicFramePr>
        <p:xfrm>
          <a:off x="3895725" y="470924"/>
          <a:ext cx="4885203" cy="5885426"/>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0474356"/>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9EA3964-5FA6-418A-96BC-3AB9634CC8C6}"/>
              </a:ext>
            </a:extLst>
          </p:cNvPr>
          <p:cNvPicPr>
            <a:picLocks noGrp="1" noChangeAspect="1"/>
          </p:cNvPicPr>
          <p:nvPr>
            <p:ph sz="quarter" idx="13"/>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671" y="1"/>
            <a:ext cx="9161671" cy="6858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2205812"/>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B45A142-4255-493C-8284-5D566C121B1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657532C-B074-4311-A07A-6A6AA5609259}"/>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a:r>
              <a:rPr lang="en-US" sz="4200" kern="1200">
                <a:solidFill>
                  <a:srgbClr val="FFFFFF"/>
                </a:solidFill>
                <a:latin typeface="+mj-lt"/>
                <a:ea typeface="+mj-ea"/>
                <a:cs typeface="+mj-cs"/>
              </a:rPr>
              <a:t>Fentanyl Deadly Dose</a:t>
            </a:r>
          </a:p>
        </p:txBody>
      </p:sp>
      <p:cxnSp>
        <p:nvCxnSpPr>
          <p:cNvPr id="12" name="Straight Connector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8FB9660-F42F-4313-BBC4-47C007FE484C}"/>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036CF61-9F5E-4961-B913-E05D1ACB6409}"/>
              </a:ext>
            </a:extLst>
          </p:cNvPr>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65366" y="1356316"/>
            <a:ext cx="4915159" cy="415330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5738491"/>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76248C8-0720-48AB-91BA-5F530BB41E5E}"/>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68E423A-D35E-47A3-95C8-FB65370B88DF}"/>
              </a:ext>
            </a:extLst>
          </p:cNvPr>
          <p:cNvSpPr>
            <a:spLocks noGrp="1"/>
          </p:cNvSpPr>
          <p:nvPr>
            <p:ph type="title"/>
          </p:nvPr>
        </p:nvSpPr>
        <p:spPr>
          <a:xfrm>
            <a:off x="946403" y="545676"/>
            <a:ext cx="7393787" cy="1325562"/>
          </a:xfrm>
        </p:spPr>
        <p:txBody>
          <a:bodyPr>
            <a:normAutofit/>
          </a:bodyPr>
          <a:lstStyle/>
          <a:p>
            <a:r>
              <a:rPr lang="en-US" b="1"/>
              <a:t>Illinois Opioid-Involved Overdose Deaths 2014 - 2017</a:t>
            </a:r>
            <a:endParaRPr lang="en-US"/>
          </a:p>
        </p:txBody>
      </p:sp>
      <p:sp>
        <p:nvSpPr>
          <p:cNvPr id="22" name="Rectangle 2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23BEDA7-D0B8-4802-8168-92452653BC9F}"/>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685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2EFF34B-7B1A-4F9D-8CEE-A40962BC7C21}"/>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8822793" y="0"/>
            <a:ext cx="3429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1B4B793-F4C9-4AFE-B8FF-22753A31E853}"/>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244264979"/>
              </p:ext>
            </p:extLst>
          </p:nvPr>
        </p:nvGraphicFramePr>
        <p:xfrm>
          <a:off x="1681728" y="2638562"/>
          <a:ext cx="5923281" cy="2950464"/>
        </p:xfrm>
        <a:graphic>
          <a:graphicData uri="http://schemas.openxmlformats.org/drawingml/2006/table">
            <a:tbl>
              <a:tblPr firstRow="1" bandRow="1">
                <a:tableStyleId>{5C22544A-7EE6-4342-B048-85BDC9FD1C3A}</a:tableStyleId>
              </a:tblPr>
              <a:tblGrid>
                <a:gridCol w="2789344">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3765534406"/>
                    </a:ext>
                  </a:extLst>
                </a:gridCol>
                <a:gridCol w="1508760">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1846715674"/>
                    </a:ext>
                  </a:extLst>
                </a:gridCol>
                <a:gridCol w="1625177">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126671746"/>
                    </a:ext>
                  </a:extLst>
                </a:gridCol>
              </a:tblGrid>
              <a:tr h="737616">
                <a:tc>
                  <a:txBody>
                    <a:bodyPr/>
                    <a:lstStyle/>
                    <a:p>
                      <a:r>
                        <a:rPr lang="en-US" sz="3300" dirty="0"/>
                        <a:t>Deaths</a:t>
                      </a:r>
                    </a:p>
                  </a:txBody>
                  <a:tcPr marL="167640" marR="167640" marT="83820" marB="83820"/>
                </a:tc>
                <a:tc>
                  <a:txBody>
                    <a:bodyPr/>
                    <a:lstStyle/>
                    <a:p>
                      <a:r>
                        <a:rPr lang="en-US" sz="3300"/>
                        <a:t>2014</a:t>
                      </a:r>
                    </a:p>
                  </a:txBody>
                  <a:tcPr marL="167640" marR="167640" marT="83820" marB="83820"/>
                </a:tc>
                <a:tc>
                  <a:txBody>
                    <a:bodyPr/>
                    <a:lstStyle/>
                    <a:p>
                      <a:r>
                        <a:rPr lang="en-US" sz="3300"/>
                        <a:t>2017</a:t>
                      </a:r>
                    </a:p>
                  </a:txBody>
                  <a:tcPr marL="167640" marR="167640" marT="83820" marB="83820"/>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3273236690"/>
                  </a:ext>
                </a:extLst>
              </a:tr>
              <a:tr h="737616">
                <a:tc>
                  <a:txBody>
                    <a:bodyPr/>
                    <a:lstStyle/>
                    <a:p>
                      <a:r>
                        <a:rPr lang="en-US" sz="3300"/>
                        <a:t>Fentanyl </a:t>
                      </a:r>
                    </a:p>
                  </a:txBody>
                  <a:tcPr marL="167640" marR="167640" marT="83820" marB="83820"/>
                </a:tc>
                <a:tc>
                  <a:txBody>
                    <a:bodyPr/>
                    <a:lstStyle/>
                    <a:p>
                      <a:r>
                        <a:rPr lang="en-US" sz="3300"/>
                        <a:t>127</a:t>
                      </a:r>
                    </a:p>
                  </a:txBody>
                  <a:tcPr marL="167640" marR="167640" marT="83820" marB="83820"/>
                </a:tc>
                <a:tc>
                  <a:txBody>
                    <a:bodyPr/>
                    <a:lstStyle/>
                    <a:p>
                      <a:r>
                        <a:rPr lang="en-US" sz="3300"/>
                        <a:t>1,187</a:t>
                      </a:r>
                    </a:p>
                  </a:txBody>
                  <a:tcPr marL="167640" marR="167640" marT="83820" marB="83820"/>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760905337"/>
                  </a:ext>
                </a:extLst>
              </a:tr>
              <a:tr h="737616">
                <a:tc>
                  <a:txBody>
                    <a:bodyPr/>
                    <a:lstStyle/>
                    <a:p>
                      <a:r>
                        <a:rPr lang="en-US" sz="3300"/>
                        <a:t>Heroin</a:t>
                      </a:r>
                    </a:p>
                  </a:txBody>
                  <a:tcPr marL="167640" marR="167640" marT="83820" marB="83820"/>
                </a:tc>
                <a:tc>
                  <a:txBody>
                    <a:bodyPr/>
                    <a:lstStyle/>
                    <a:p>
                      <a:r>
                        <a:rPr lang="en-US" sz="3300"/>
                        <a:t>844</a:t>
                      </a:r>
                    </a:p>
                  </a:txBody>
                  <a:tcPr marL="167640" marR="167640" marT="83820" marB="83820"/>
                </a:tc>
                <a:tc>
                  <a:txBody>
                    <a:bodyPr/>
                    <a:lstStyle/>
                    <a:p>
                      <a:r>
                        <a:rPr lang="en-US" sz="3300"/>
                        <a:t>1,251</a:t>
                      </a:r>
                    </a:p>
                  </a:txBody>
                  <a:tcPr marL="167640" marR="167640" marT="83820" marB="83820"/>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865217411"/>
                  </a:ext>
                </a:extLst>
              </a:tr>
              <a:tr h="737616">
                <a:tc>
                  <a:txBody>
                    <a:bodyPr/>
                    <a:lstStyle/>
                    <a:p>
                      <a:r>
                        <a:rPr lang="en-US" sz="3300"/>
                        <a:t>Prescription</a:t>
                      </a:r>
                    </a:p>
                  </a:txBody>
                  <a:tcPr marL="167640" marR="167640" marT="83820" marB="83820"/>
                </a:tc>
                <a:tc>
                  <a:txBody>
                    <a:bodyPr/>
                    <a:lstStyle/>
                    <a:p>
                      <a:r>
                        <a:rPr lang="en-US" sz="3300"/>
                        <a:t>343</a:t>
                      </a:r>
                    </a:p>
                  </a:txBody>
                  <a:tcPr marL="167640" marR="167640" marT="83820" marB="83820"/>
                </a:tc>
                <a:tc>
                  <a:txBody>
                    <a:bodyPr/>
                    <a:lstStyle/>
                    <a:p>
                      <a:r>
                        <a:rPr lang="en-US" sz="3300" dirty="0"/>
                        <a:t>623</a:t>
                      </a:r>
                    </a:p>
                  </a:txBody>
                  <a:tcPr marL="167640" marR="167640" marT="83820" marB="83820"/>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313072343"/>
                  </a:ext>
                </a:extLst>
              </a:tr>
            </a:tbl>
          </a:graphicData>
        </a:graphic>
      </p:graphicFrame>
      <p:pic>
        <p:nvPicPr>
          <p:cNvPr id="16" name="Picture 1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4D40D58-3C64-4888-9E06-32AF2BDEE4C7}"/>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09279" y="6069426"/>
            <a:ext cx="2283763" cy="50229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9969323"/>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4AC5506-6312-4701-8D3C-40187889A947}"/>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9E49731-A2FC-49F7-9DAB-72993ADC5787}"/>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b="1" kern="1200">
                <a:solidFill>
                  <a:schemeClr val="bg1"/>
                </a:solidFill>
                <a:latin typeface="+mj-lt"/>
                <a:ea typeface="+mj-ea"/>
                <a:cs typeface="+mj-cs"/>
              </a:rPr>
              <a:t>Illinois Opioid-Involved Overdose Deaths 1999 - 2017</a:t>
            </a:r>
            <a:endParaRPr lang="en-US" sz="2800" kern="1200">
              <a:solidFill>
                <a:schemeClr val="bg1"/>
              </a:solidFill>
              <a:latin typeface="+mj-lt"/>
              <a:ea typeface="+mj-ea"/>
              <a:cs typeface="+mj-cs"/>
            </a:endParaRPr>
          </a:p>
        </p:txBody>
      </p:sp>
      <p:pic>
        <p:nvPicPr>
          <p:cNvPr id="5"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9BD81C7-10AE-487E-BBD7-152396105E64}"/>
              </a:ext>
            </a:extLst>
          </p:cNvPr>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0957" y="1675227"/>
            <a:ext cx="7642085" cy="4394199"/>
          </a:xfrm>
          <a:prstGeom prst="rect">
            <a:avLst/>
          </a:prstGeom>
        </p:spPr>
      </p:pic>
      <p:pic>
        <p:nvPicPr>
          <p:cNvPr id="7" name="Picture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C2E1F88-50DD-4AEB-B31A-FE1FD736FF2F}"/>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09279" y="6069426"/>
            <a:ext cx="2283763" cy="502294"/>
          </a:xfrm>
          <a:prstGeom prst="rect">
            <a:avLst/>
          </a:prstGeom>
        </p:spPr>
      </p:pic>
      <p:pic>
        <p:nvPicPr>
          <p:cNvPr id="9" name="Pictur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5D12DEC-1AA4-41E4-B2CF-3F196210CEBC}"/>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61679" y="6221826"/>
            <a:ext cx="2283763" cy="50229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5127332"/>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23AC064-BC96-4F32-8AE1-B2FD38754823}"/>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9B17983-E578-4AB4-9201-FAEA6BCE47AC}"/>
              </a:ext>
            </a:extLst>
          </p:cNvPr>
          <p:cNvSpPr>
            <a:spLocks noGrp="1" noChangeArrowheads="1"/>
          </p:cNvSpPr>
          <p:nvPr>
            <p:ph type="title"/>
          </p:nvPr>
        </p:nvSpPr>
        <p:spPr>
          <a:xfrm>
            <a:off x="394554" y="466578"/>
            <a:ext cx="8354891" cy="1329565"/>
          </a:xfrm>
        </p:spPr>
        <p:txBody>
          <a:bodyPr vert="horz" lIns="91440" tIns="45720" rIns="91440" bIns="45720" rtlCol="0" anchor="b">
            <a:normAutofit/>
          </a:bodyPr>
          <a:lstStyle/>
          <a:p>
            <a:pPr algn="ctr"/>
            <a:r>
              <a:rPr lang="en-US" kern="1200" dirty="0">
                <a:solidFill>
                  <a:srgbClr val="FFFFFF"/>
                </a:solidFill>
                <a:latin typeface="+mj-lt"/>
                <a:ea typeface="+mj-ea"/>
                <a:cs typeface="+mj-cs"/>
              </a:rPr>
              <a:t>National opioid epidemic </a:t>
            </a:r>
            <a:r>
              <a:rPr lang="en-US" sz="2900" kern="1200" dirty="0">
                <a:solidFill>
                  <a:srgbClr val="FFFFFF"/>
                </a:solidFill>
                <a:latin typeface="+mj-lt"/>
                <a:ea typeface="+mj-ea"/>
                <a:cs typeface="+mj-cs"/>
              </a:rPr>
              <a:t/>
            </a:r>
            <a:br>
              <a:rPr lang="en-US" sz="2900" kern="1200" dirty="0">
                <a:solidFill>
                  <a:srgbClr val="FFFFFF"/>
                </a:solidFill>
                <a:latin typeface="+mj-lt"/>
                <a:ea typeface="+mj-ea"/>
                <a:cs typeface="+mj-cs"/>
              </a:rPr>
            </a:br>
            <a:endParaRPr lang="en-US" altLang="en-US" sz="2900" kern="1200" dirty="0">
              <a:solidFill>
                <a:srgbClr val="FFFFFF"/>
              </a:solidFill>
              <a:latin typeface="+mj-lt"/>
              <a:ea typeface="+mj-ea"/>
              <a:cs typeface="+mj-cs"/>
            </a:endParaRPr>
          </a:p>
        </p:txBody>
      </p:sp>
      <p:cxnSp>
        <p:nvCxnSpPr>
          <p:cNvPr id="73" name="Straight Connector 7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E7C77BC-7138-40B1-A15B-20F57A49462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F9AA76C-30D0-4F0C-AA99-A125B9C56300}"/>
              </a:ext>
            </a:extLst>
          </p:cNvPr>
          <p:cNvPicPr>
            <a:picLocks noGrp="1" noChangeAspect="1"/>
          </p:cNvPicPr>
          <p:nvPr>
            <p:ph sz="quarter" idx="13"/>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3700" y="2509911"/>
            <a:ext cx="7995274" cy="3997637"/>
          </a:xfrm>
          <a:prstGeom prst="rect">
            <a:avLst/>
          </a:prstGeom>
        </p:spPr>
      </p:pic>
      <p:sp>
        <p:nvSpPr>
          <p:cNvPr id="2" name="Slide Number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1FDD7CA-B75D-4747-AA81-809B1F65BB82}"/>
              </a:ext>
            </a:extLst>
          </p:cNvPr>
          <p:cNvSpPr>
            <a:spLocks noGrp="1"/>
          </p:cNvSpPr>
          <p:nvPr>
            <p:ph type="sldNum" sz="quarter" idx="15"/>
          </p:nvPr>
        </p:nvSpPr>
        <p:spPr/>
        <p:txBody>
          <a:bodyPr/>
          <a:lstStyle/>
          <a:p>
            <a:pPr>
              <a:defRPr/>
            </a:pPr>
            <a:fld id="{ECE32E04-A01F-45DE-B8E7-345CD74FF9FE}" type="slidenum">
              <a:rPr lang="en-US" altLang="en-US" smtClean="0"/>
              <a:pPr>
                <a:defRPr/>
              </a:pPr>
              <a:t>3</a:t>
            </a:fld>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3554"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D28ED66-07C4-4A96-955D-294098F7FA90}"/>
              </a:ext>
            </a:extLst>
          </p:cNvPr>
          <p:cNvSpPr>
            <a:spLocks noGrp="1" noChangeArrowheads="1"/>
          </p:cNvSpPr>
          <p:nvPr>
            <p:ph type="title"/>
          </p:nvPr>
        </p:nvSpPr>
        <p:spPr>
          <a:xfrm>
            <a:off x="542417" y="603449"/>
            <a:ext cx="7671816" cy="857250"/>
          </a:xfrm>
        </p:spPr>
        <p:txBody>
          <a:bodyPr>
            <a:noAutofit/>
          </a:bodyPr>
          <a:lstStyle/>
          <a:p>
            <a:r>
              <a:rPr lang="en-US" altLang="en-US" sz="4800" b="1" dirty="0">
                <a:solidFill>
                  <a:srgbClr val="002060"/>
                </a:solidFill>
              </a:rPr>
              <a:t>Illinois Dept. Public Health EMS Overdose Data</a:t>
            </a:r>
          </a:p>
        </p:txBody>
      </p:sp>
      <p:sp>
        <p:nvSpPr>
          <p:cNvPr id="23555" name="Tex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6132DE8-397B-4E96-8613-14A8F665D479}"/>
              </a:ext>
            </a:extLst>
          </p:cNvPr>
          <p:cNvSpPr>
            <a:spLocks noGrp="1" noChangeArrowheads="1"/>
          </p:cNvSpPr>
          <p:nvPr>
            <p:ph type="body" idx="1"/>
          </p:nvPr>
        </p:nvSpPr>
        <p:spPr>
          <a:xfrm>
            <a:off x="648891" y="1460699"/>
            <a:ext cx="3868340" cy="823912"/>
          </a:xfrm>
        </p:spPr>
        <p:txBody>
          <a:bodyPr>
            <a:normAutofit/>
          </a:bodyPr>
          <a:lstStyle/>
          <a:p>
            <a:r>
              <a:rPr lang="en-US" altLang="en-US" dirty="0"/>
              <a:t>Fatal Overdose 2015 - 2018</a:t>
            </a:r>
          </a:p>
        </p:txBody>
      </p:sp>
      <p:sp>
        <p:nvSpPr>
          <p:cNvPr id="23557" name="Tex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872EAC2-B8BB-4719-B3C8-1847D80DDFC5}"/>
              </a:ext>
            </a:extLst>
          </p:cNvPr>
          <p:cNvSpPr>
            <a:spLocks noGrp="1" noChangeArrowheads="1"/>
          </p:cNvSpPr>
          <p:nvPr>
            <p:ph type="body" sz="quarter" idx="3"/>
          </p:nvPr>
        </p:nvSpPr>
        <p:spPr>
          <a:xfrm>
            <a:off x="4626770" y="2008585"/>
            <a:ext cx="3031331" cy="479822"/>
          </a:xfrm>
        </p:spPr>
        <p:txBody>
          <a:bodyPr>
            <a:normAutofit fontScale="70000" lnSpcReduction="20000"/>
          </a:bodyPr>
          <a:lstStyle/>
          <a:p>
            <a:r>
              <a:rPr lang="en-US" altLang="en-US"/>
              <a:t>Non-fatal Overdose 2015 - 2018</a:t>
            </a:r>
          </a:p>
        </p:txBody>
      </p:sp>
      <p:graphicFrame>
        <p:nvGraphicFramePr>
          <p:cNvPr id="10" name="Content Placeholder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78C6A92-243D-4719-BD37-5D61A5F6A54A}"/>
              </a:ext>
            </a:extLst>
          </p:cNvPr>
          <p:cNvGraphicFramePr>
            <a:graphicFrameLocks noGrp="1"/>
          </p:cNvGraphicFramePr>
          <p:nvPr>
            <p:ph sz="quarter" idx="4"/>
          </p:nvPr>
        </p:nvGraphicFramePr>
        <p:xfrm>
          <a:off x="4718956" y="2613252"/>
          <a:ext cx="3868737" cy="3641299"/>
        </p:xfrm>
        <a:graphic>
          <a:graphicData uri="http://schemas.openxmlformats.org/presentationml/2006/ole">
            <p:oleObj spid="_x0000_s1061" name="Chart" r:id="rId4" imgW="6438900" imgH="6184900" progId="">
              <p:embed/>
            </p:oleObj>
          </a:graphicData>
        </a:graphic>
      </p:graphicFrame>
      <p:graphicFrame>
        <p:nvGraphicFramePr>
          <p:cNvPr id="9" name="Content Placeholder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45817EA-CBD4-4910-835E-65BB3300A834}"/>
              </a:ext>
            </a:extLst>
          </p:cNvPr>
          <p:cNvGraphicFramePr>
            <a:graphicFrameLocks noGrp="1"/>
          </p:cNvGraphicFramePr>
          <p:nvPr>
            <p:ph sz="half" idx="2"/>
          </p:nvPr>
        </p:nvGraphicFramePr>
        <p:xfrm>
          <a:off x="430657" y="2230398"/>
          <a:ext cx="3868737" cy="412976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2BC26D8-82FB-445E-AA49-62A77D7C1EE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B44330D-EA18-4254-AA95-EB49948539B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94A7F33-4B77-4248-8F82-6A4D030F19DD}"/>
              </a:ext>
            </a:extLst>
          </p:cNvPr>
          <p:cNvPicPr>
            <a:picLocks noGrp="1" noChangeAspect="1"/>
          </p:cNvPicPr>
          <p:nvPr>
            <p:ph idx="1"/>
          </p:nvPr>
        </p:nvPicPr>
        <p:blipFill>
          <a:blip r:embed="rId2"/>
          <a:stretch>
            <a:fillRect/>
          </a:stretch>
        </p:blipFill>
        <p:spPr>
          <a:xfrm>
            <a:off x="857955" y="643467"/>
            <a:ext cx="7428088" cy="5571066"/>
          </a:xfrm>
          <a:prstGeom prst="rect">
            <a:avLst/>
          </a:prstGeom>
        </p:spPr>
      </p:pic>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6E0E36F-3F25-4C52-82C0-AB329F608FB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2F60C6B8-75DB-4D4C-AB5F-3D1D148A3519}" type="slidenum">
              <a:rPr lang="en-US">
                <a:solidFill>
                  <a:srgbClr val="FFFFFF"/>
                </a:solidFill>
              </a:rPr>
              <a:pPr defTabSz="914400">
                <a:spcAft>
                  <a:spcPts val="600"/>
                </a:spcAft>
              </a:pPr>
              <a:t>31</a:t>
            </a:fld>
            <a:endParaRPr lang="en-US">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9916309"/>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B336162-B533-4EFE-8BB3-8EBB4A5E32F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78"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2AF43A4-FA71-4327-A27B-1C104BF0A676}"/>
              </a:ext>
            </a:extLst>
          </p:cNvPr>
          <p:cNvSpPr>
            <a:spLocks noGrp="1" noChangeArrowheads="1"/>
          </p:cNvSpPr>
          <p:nvPr>
            <p:ph type="title"/>
          </p:nvPr>
        </p:nvSpPr>
        <p:spPr>
          <a:xfrm>
            <a:off x="622335" y="2745736"/>
            <a:ext cx="2774103" cy="1366528"/>
          </a:xfrm>
          <a:solidFill>
            <a:srgbClr val="FFFFFF"/>
          </a:solidFill>
          <a:ln w="25400" cap="sq">
            <a:solidFill>
              <a:srgbClr val="404040"/>
            </a:solidFill>
            <a:miter lim="800000"/>
          </a:ln>
        </p:spPr>
        <p:txBody>
          <a:bodyPr vert="horz" lIns="91440" tIns="45720" rIns="91440" bIns="45720" rtlCol="0" anchor="ctr">
            <a:normAutofit/>
          </a:bodyPr>
          <a:lstStyle/>
          <a:p>
            <a:pPr algn="ctr"/>
            <a:r>
              <a:rPr lang="en-US" altLang="en-US" sz="2200" kern="1200" dirty="0">
                <a:solidFill>
                  <a:srgbClr val="262626"/>
                </a:solidFill>
                <a:latin typeface="+mj-lt"/>
                <a:ea typeface="+mj-ea"/>
                <a:cs typeface="+mj-cs"/>
              </a:rPr>
              <a:t>Illinois Department of Public Health </a:t>
            </a:r>
            <a:br>
              <a:rPr lang="en-US" altLang="en-US" sz="2200" kern="1200" dirty="0">
                <a:solidFill>
                  <a:srgbClr val="262626"/>
                </a:solidFill>
                <a:latin typeface="+mj-lt"/>
                <a:ea typeface="+mj-ea"/>
                <a:cs typeface="+mj-cs"/>
              </a:rPr>
            </a:br>
            <a:r>
              <a:rPr lang="en-US" altLang="en-US" sz="2200" kern="1200" dirty="0">
                <a:solidFill>
                  <a:srgbClr val="262626"/>
                </a:solidFill>
                <a:latin typeface="+mj-lt"/>
                <a:ea typeface="+mj-ea"/>
                <a:cs typeface="+mj-cs"/>
              </a:rPr>
              <a:t>IDPH Data Dashboard</a:t>
            </a: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CA55CE6-C327-449E-8B12-628A5BD8A0F1}"/>
              </a:ext>
            </a:extLst>
          </p:cNvPr>
          <p:cNvSpPr>
            <a:spLocks noGrp="1"/>
          </p:cNvSpPr>
          <p:nvPr>
            <p:ph sz="quarter" idx="13"/>
          </p:nvPr>
        </p:nvSpPr>
        <p:spPr>
          <a:xfrm>
            <a:off x="4408713" y="353602"/>
            <a:ext cx="4376057" cy="5252722"/>
          </a:xfrm>
        </p:spPr>
        <p:txBody>
          <a:bodyPr vert="horz" lIns="91440" tIns="45720" rIns="91440" bIns="45720" rtlCol="0" anchor="ctr">
            <a:normAutofit/>
          </a:bodyPr>
          <a:lstStyle/>
          <a:p>
            <a:pPr marL="0" indent="-228600">
              <a:buFont typeface="Arial" panose="020B0604020202020204" pitchFamily="34" charset="0"/>
              <a:buChar char="•"/>
              <a:defRPr/>
            </a:pPr>
            <a:endParaRPr lang="en-US" sz="2100" dirty="0">
              <a:latin typeface="+mn-lt"/>
            </a:endParaRPr>
          </a:p>
          <a:p>
            <a:pPr indent="-228600">
              <a:buFont typeface="Arial" panose="020B0604020202020204" pitchFamily="34" charset="0"/>
              <a:buChar char="•"/>
              <a:defRPr/>
            </a:pPr>
            <a:endParaRPr lang="en-US" sz="2100" dirty="0">
              <a:latin typeface="+mn-lt"/>
            </a:endParaRPr>
          </a:p>
          <a:p>
            <a:pPr indent="-228600">
              <a:buFont typeface="Arial" panose="020B0604020202020204" pitchFamily="34" charset="0"/>
              <a:buChar char="•"/>
              <a:defRPr/>
            </a:pPr>
            <a:r>
              <a:rPr lang="en-US" sz="2100" dirty="0">
                <a:latin typeface="+mn-lt"/>
                <a:hlinkClick r:id="rId3">
                  <a:extLst>
                    <a:ext uri="{A12FA001-AC4F-418D-AE19-62706E023703}">
                      <ahyp:hlinkClr xmlns="" xmlns:ahyp="http://schemas.microsoft.com/office/drawing/2018/hyperlinkcolor" xmlns:p="http://schemas.openxmlformats.org/presentationml/2006/main" xmlns:r="http://schemas.openxmlformats.org/officeDocument/2006/relationships" xmlns:a="http://schemas.openxmlformats.org/drawingml/2006/main" val="tx"/>
                    </a:ext>
                  </a:extLst>
                </a:hlinkClick>
              </a:rPr>
              <a:t>https://idph.illinois.gov/OpioidDataDashboard/</a:t>
            </a:r>
            <a:endParaRPr lang="en-US" sz="2100" dirty="0">
              <a:latin typeface="+mn-lt"/>
            </a:endParaRPr>
          </a:p>
        </p:txBody>
      </p:sp>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70C0"/>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23AC064-BC96-4F32-8AE1-B2FD38754823}"/>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0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778A611-11C3-412A-9802-24DD03B6C923}"/>
              </a:ext>
            </a:extLst>
          </p:cNvPr>
          <p:cNvSpPr>
            <a:spLocks noGrp="1" noChangeArrowheads="1"/>
          </p:cNvSpPr>
          <p:nvPr>
            <p:ph type="title"/>
          </p:nvPr>
        </p:nvSpPr>
        <p:spPr>
          <a:xfrm>
            <a:off x="394554" y="466578"/>
            <a:ext cx="8354891" cy="930447"/>
          </a:xfrm>
        </p:spPr>
        <p:txBody>
          <a:bodyPr vert="horz" lIns="91440" tIns="45720" rIns="91440" bIns="45720" rtlCol="0" anchor="b">
            <a:normAutofit/>
          </a:bodyPr>
          <a:lstStyle/>
          <a:p>
            <a:pPr algn="ctr"/>
            <a:r>
              <a:rPr lang="en-US" altLang="en-US" sz="4700" kern="1200" dirty="0">
                <a:solidFill>
                  <a:srgbClr val="FFFFFF"/>
                </a:solidFill>
                <a:latin typeface="+mj-lt"/>
                <a:ea typeface="+mj-ea"/>
                <a:cs typeface="+mj-cs"/>
              </a:rPr>
              <a:t>IDPH EMC Data </a:t>
            </a:r>
          </a:p>
        </p:txBody>
      </p:sp>
      <p:cxnSp>
        <p:nvCxnSpPr>
          <p:cNvPr id="74" name="Straight Connector 7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E7C77BC-7138-40B1-A15B-20F57A49462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5603" name="Content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9B73297-1F64-4F97-85C6-44FB5F91BDEA}"/>
              </a:ext>
            </a:extLst>
          </p:cNvPr>
          <p:cNvPicPr>
            <a:picLocks noGrp="1" noChangeAspect="1" noChangeArrowheads="1"/>
          </p:cNvPicPr>
          <p:nvPr>
            <p:ph sz="quarter" idx="13"/>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75267" y="1629816"/>
            <a:ext cx="7380423" cy="5017141"/>
          </a:xfrm>
          <a:prstGeom prst="rect">
            <a:avLst/>
          </a:prstGeom>
        </p:spPr>
      </p:pic>
      <p:sp>
        <p:nvSpPr>
          <p:cNvPr id="2" name="TextBox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308E6BC-242E-498B-AA48-724CBD00141C}"/>
              </a:ext>
            </a:extLst>
          </p:cNvPr>
          <p:cNvSpPr txBox="1"/>
          <p:nvPr/>
        </p:nvSpPr>
        <p:spPr>
          <a:xfrm>
            <a:off x="872067" y="1578209"/>
            <a:ext cx="7482023" cy="6095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A4BFE71-F306-46DB-873F-0CC7497F7479}"/>
              </a:ext>
            </a:extLst>
          </p:cNvPr>
          <p:cNvSpPr txBox="1"/>
          <p:nvPr/>
        </p:nvSpPr>
        <p:spPr>
          <a:xfrm>
            <a:off x="789910" y="1578206"/>
            <a:ext cx="7959535" cy="646331"/>
          </a:xfrm>
          <a:prstGeom prst="rect">
            <a:avLst/>
          </a:prstGeom>
          <a:solidFill>
            <a:schemeClr val="tx1">
              <a:lumMod val="75000"/>
              <a:lumOff val="2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Mortality and Morbidity – Trends – Prescription Opioids – Naloxone Distribution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7824F90-EF1F-4A8F-AAD1-825DA48A1ACB}"/>
              </a:ext>
            </a:extLst>
          </p:cNvPr>
          <p:cNvSpPr txBox="1"/>
          <p:nvPr/>
        </p:nvSpPr>
        <p:spPr>
          <a:xfrm>
            <a:off x="1075267" y="6451600"/>
            <a:ext cx="7380423" cy="369332"/>
          </a:xfrm>
          <a:prstGeom prst="rect">
            <a:avLst/>
          </a:prstGeom>
          <a:solidFill>
            <a:schemeClr val="tx1">
              <a:lumMod val="75000"/>
              <a:lumOff val="2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 xmlns:ahyp="http://schemas.microsoft.com/office/drawing/2018/hyperlinkcolor" xmlns:p="http://schemas.openxmlformats.org/presentationml/2006/main" xmlns:r="http://schemas.openxmlformats.org/officeDocument/2006/relationships" xmlns:a="http://schemas.openxmlformats.org/drawingml/2006/main" val="tx"/>
                    </a:ext>
                  </a:extLst>
                </a:hlinkClick>
              </a:rPr>
              <a:t>https://idph.illinois.gov/OpioidDataDashboard/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 name="Content Placeholder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CC01B0B-A228-410E-A9C4-2736D9A0F0F7}"/>
              </a:ext>
            </a:extLst>
          </p:cNvPr>
          <p:cNvSpPr>
            <a:spLocks noGrp="1"/>
          </p:cNvSpPr>
          <p:nvPr>
            <p:ph idx="1"/>
          </p:nvPr>
        </p:nvSpPr>
        <p:spPr>
          <a:xfrm>
            <a:off x="486698" y="2438400"/>
            <a:ext cx="2738599" cy="3785419"/>
          </a:xfrm>
        </p:spPr>
        <p:txBody>
          <a:bodyPr>
            <a:normAutofit/>
          </a:bodyPr>
          <a:lstStyle/>
          <a:p>
            <a:endParaRPr lang="en-US" sz="1600"/>
          </a:p>
        </p:txBody>
      </p:sp>
      <p:pic>
        <p:nvPicPr>
          <p:cNvPr id="8" name="Content Placeholder 4" descr="A screenshot of a social media post&#10;&#10;Description automatically generated">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28806F8-5EF7-48BB-B6ED-F7BCB2942399}"/>
              </a:ext>
            </a:extLst>
          </p:cNvPr>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2" b="3452"/>
          <a:stretch/>
        </p:blipFill>
        <p:spPr>
          <a:xfrm>
            <a:off x="1" y="-106008"/>
            <a:ext cx="9250016" cy="7479495"/>
          </a:xfrm>
          <a:prstGeom prst="rect">
            <a:avLst/>
          </a:prstGeom>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8978267"/>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6C20283-73E0-40EC-8AD8-057F581F64C2}"/>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2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FCC729B-E528-40C3-82D3-BA4375575E87}"/>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8F1FB8D-1842-4A04-998D-6CF047AB279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FFABA4E-F2DC-4801-B2FC-676D8B543CB7}"/>
              </a:ext>
            </a:extLst>
          </p:cNvPr>
          <p:cNvSpPr>
            <a:spLocks noGrp="1"/>
          </p:cNvSpPr>
          <p:nvPr>
            <p:ph type="title"/>
          </p:nvPr>
        </p:nvSpPr>
        <p:spPr>
          <a:xfrm>
            <a:off x="1478280" y="365125"/>
            <a:ext cx="7183119" cy="1325563"/>
          </a:xfrm>
        </p:spPr>
        <p:txBody>
          <a:bodyPr vert="horz" lIns="91440" tIns="45720" rIns="91440" bIns="45720" rtlCol="0" anchor="ctr">
            <a:normAutofit/>
          </a:bodyPr>
          <a:lstStyle/>
          <a:p>
            <a:pPr>
              <a:defRPr/>
            </a:pPr>
            <a:r>
              <a:rPr lang="en-US" sz="3700" kern="1200" dirty="0">
                <a:solidFill>
                  <a:schemeClr val="tx1"/>
                </a:solidFill>
                <a:latin typeface="+mj-lt"/>
                <a:ea typeface="+mj-ea"/>
                <a:cs typeface="+mj-cs"/>
              </a:rPr>
              <a:t>Division of Substance Use Prevention and Recovery (SUPR)</a:t>
            </a:r>
          </a:p>
        </p:txBody>
      </p:sp>
      <p:pic>
        <p:nvPicPr>
          <p:cNvPr id="7" name="Graphic 6" descr="Checkmark">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966C7E4-D07A-4032-B078-522B15B98AF4}"/>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4"/>
              </a:ext>
            </a:extLst>
          </a:blip>
          <a:stretch>
            <a:fillRect/>
          </a:stretch>
        </p:blipFill>
        <p:spPr>
          <a:xfrm>
            <a:off x="360045" y="2144026"/>
            <a:ext cx="2569467" cy="2569467"/>
          </a:xfrm>
          <a:prstGeom prst="rect">
            <a:avLst/>
          </a:prstGeom>
        </p:spPr>
      </p:pic>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7E4CEE5-A89F-4BFD-9ABF-13D55F9DB43F}"/>
              </a:ext>
            </a:extLst>
          </p:cNvPr>
          <p:cNvSpPr>
            <a:spLocks noGrp="1"/>
          </p:cNvSpPr>
          <p:nvPr>
            <p:ph sz="quarter" idx="13"/>
          </p:nvPr>
        </p:nvSpPr>
        <p:spPr>
          <a:xfrm>
            <a:off x="3091302" y="1690688"/>
            <a:ext cx="5806440" cy="4938394"/>
          </a:xfrm>
        </p:spPr>
        <p:txBody>
          <a:bodyPr vert="horz" lIns="91440" tIns="45720" rIns="91440" bIns="45720" rtlCol="0">
            <a:noAutofit/>
          </a:bodyPr>
          <a:lstStyle/>
          <a:p>
            <a:pPr indent="-228600">
              <a:buFont typeface="Arial" panose="020B0604020202020204" pitchFamily="34" charset="0"/>
              <a:buChar char="•"/>
              <a:defRPr/>
            </a:pPr>
            <a:r>
              <a:rPr lang="en-US" sz="1800" dirty="0">
                <a:latin typeface="+mn-lt"/>
              </a:rPr>
              <a:t>Single State Authority (SSA) charged with providing a system of care along the continuum of prevention, intervention, treatment and recovery support where individuals with SUD, those in recovery and those at risk are valued and treated with dignity and where stigma, accompanying attitudes, discrimination, and other barriers to recovery are eliminated</a:t>
            </a:r>
          </a:p>
          <a:p>
            <a:pPr marL="0" indent="-228600">
              <a:buFont typeface="Arial" panose="020B0604020202020204" pitchFamily="34" charset="0"/>
              <a:buChar char="•"/>
              <a:defRPr/>
            </a:pPr>
            <a:endParaRPr lang="en-US" sz="1800" dirty="0">
              <a:latin typeface="+mn-lt"/>
            </a:endParaRPr>
          </a:p>
          <a:p>
            <a:pPr lvl="1">
              <a:defRPr/>
            </a:pPr>
            <a:r>
              <a:rPr lang="en-US" sz="1800" dirty="0">
                <a:latin typeface="+mn-lt"/>
              </a:rPr>
              <a:t>Prevention </a:t>
            </a:r>
          </a:p>
          <a:p>
            <a:pPr lvl="1">
              <a:defRPr/>
            </a:pPr>
            <a:r>
              <a:rPr lang="en-US" sz="1800" dirty="0">
                <a:latin typeface="+mn-lt"/>
              </a:rPr>
              <a:t>Intervention</a:t>
            </a:r>
          </a:p>
          <a:p>
            <a:pPr lvl="1">
              <a:defRPr/>
            </a:pPr>
            <a:r>
              <a:rPr lang="en-US" sz="1800" dirty="0">
                <a:latin typeface="+mn-lt"/>
              </a:rPr>
              <a:t>Treatment for Substance Use Disorders (SUD) and other related disorders (gambling disorder)</a:t>
            </a:r>
          </a:p>
          <a:p>
            <a:pPr lvl="1">
              <a:defRPr/>
            </a:pPr>
            <a:r>
              <a:rPr lang="en-US" sz="1800" dirty="0">
                <a:latin typeface="+mn-lt"/>
              </a:rPr>
              <a:t>Recovery Support Services</a:t>
            </a:r>
          </a:p>
        </p:txBody>
      </p:sp>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2C72C17-136E-4D4C-B8FF-0CCD43F1376D}"/>
              </a:ext>
            </a:extLst>
          </p:cNvPr>
          <p:cNvSpPr>
            <a:spLocks noGrp="1"/>
          </p:cNvSpPr>
          <p:nvPr>
            <p:ph type="sldNum" sz="quarter" idx="15"/>
          </p:nvPr>
        </p:nvSpPr>
        <p:spPr/>
        <p:txBody>
          <a:bodyPr/>
          <a:lstStyle/>
          <a:p>
            <a:pPr>
              <a:defRPr/>
            </a:pPr>
            <a:fld id="{ECE32E04-A01F-45DE-B8E7-345CD74FF9FE}" type="slidenum">
              <a:rPr lang="en-US" altLang="en-US" smtClean="0"/>
              <a:pPr>
                <a:defRPr/>
              </a:pPr>
              <a:t>35</a:t>
            </a:fld>
            <a:endParaRPr lang="en-US" altLang="en-US"/>
          </a:p>
        </p:txBody>
      </p:sp>
    </p:spTree>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9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E95D989-81FA-4BAD-9AD5-E46CEDA91B36}"/>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3490719"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8DB282B-BD01-42AA-96A9-3A547917A369}"/>
              </a:ext>
            </a:extLst>
          </p:cNvPr>
          <p:cNvSpPr>
            <a:spLocks noGrp="1"/>
          </p:cNvSpPr>
          <p:nvPr>
            <p:ph type="title"/>
          </p:nvPr>
        </p:nvSpPr>
        <p:spPr>
          <a:xfrm>
            <a:off x="628650" y="811161"/>
            <a:ext cx="2501695" cy="5403370"/>
          </a:xfrm>
          <a:noFill/>
        </p:spPr>
        <p:txBody>
          <a:bodyPr vert="horz" lIns="91440" tIns="45720" rIns="91440" bIns="45720" rtlCol="0" anchor="ctr">
            <a:normAutofit/>
          </a:bodyPr>
          <a:lstStyle/>
          <a:p>
            <a:pPr>
              <a:defRPr/>
            </a:pPr>
            <a:r>
              <a:rPr lang="en-US" kern="1200">
                <a:solidFill>
                  <a:srgbClr val="FFFFFF"/>
                </a:solidFill>
                <a:latin typeface="+mj-lt"/>
                <a:ea typeface="+mj-ea"/>
                <a:cs typeface="+mj-cs"/>
              </a:rPr>
              <a:t>SUPR Services Provided</a:t>
            </a:r>
            <a:r>
              <a:rPr lang="en-US" b="1" kern="1200">
                <a:solidFill>
                  <a:srgbClr val="FFFFFF"/>
                </a:solidFill>
                <a:latin typeface="+mj-lt"/>
                <a:ea typeface="+mj-ea"/>
                <a:cs typeface="+mj-cs"/>
              </a:rPr>
              <a:t/>
            </a:r>
            <a:br>
              <a:rPr lang="en-US" b="1" kern="1200">
                <a:solidFill>
                  <a:srgbClr val="FFFFFF"/>
                </a:solidFill>
                <a:latin typeface="+mj-lt"/>
                <a:ea typeface="+mj-ea"/>
                <a:cs typeface="+mj-cs"/>
              </a:rPr>
            </a:br>
            <a:endParaRPr lang="en-US" kern="1200" dirty="0">
              <a:solidFill>
                <a:srgbClr val="FFFFFF"/>
              </a:solidFill>
              <a:highlight>
                <a:srgbClr val="FFFF00"/>
              </a:highlight>
              <a:latin typeface="+mj-lt"/>
              <a:ea typeface="+mj-ea"/>
              <a:cs typeface="+mj-cs"/>
            </a:endParaRPr>
          </a:p>
        </p:txBody>
      </p:sp>
      <p:sp>
        <p:nvSpPr>
          <p:cNvPr id="12" name="Rectangle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56189E5-8A3E-4CFD-B71B-CCD0F8495E56}"/>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490719" y="0"/>
            <a:ext cx="106556"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35D1455-3840-4C76-AF7F-E6D1CEFEC47C}"/>
              </a:ext>
            </a:extLst>
          </p:cNvPr>
          <p:cNvGraphicFramePr>
            <a:graphicFrameLocks noGrp="1"/>
          </p:cNvGraphicFramePr>
          <p:nvPr>
            <p:ph sz="quarter" idx="13"/>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122386131"/>
              </p:ext>
            </p:extLst>
          </p:nvPr>
        </p:nvGraphicFramePr>
        <p:xfrm>
          <a:off x="3851093" y="0"/>
          <a:ext cx="4982664" cy="6604908"/>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44A946C-F6A6-BF4E-9140-A9C14CB16200}"/>
              </a:ext>
            </a:extLst>
          </p:cNvPr>
          <p:cNvSpPr>
            <a:spLocks noGrp="1"/>
          </p:cNvSpPr>
          <p:nvPr>
            <p:ph type="sldNum" sz="quarter" idx="15"/>
          </p:nvPr>
        </p:nvSpPr>
        <p:spPr/>
        <p:txBody>
          <a:bodyPr/>
          <a:lstStyle/>
          <a:p>
            <a:pPr>
              <a:defRPr/>
            </a:pPr>
            <a:fld id="{ECE32E04-A01F-45DE-B8E7-345CD74FF9FE}" type="slidenum">
              <a:rPr lang="en-US" altLang="en-US" smtClean="0"/>
              <a:pPr>
                <a:defRPr/>
              </a:pPr>
              <a:t>36</a:t>
            </a:fld>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23AC064-BC96-4F32-8AE1-B2FD38754823}"/>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74"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F5E3315-82F7-4299-A7AE-F5F28650B030}"/>
              </a:ext>
            </a:extLst>
          </p:cNvPr>
          <p:cNvSpPr>
            <a:spLocks noGrp="1" noChangeArrowheads="1"/>
          </p:cNvSpPr>
          <p:nvPr>
            <p:ph type="title"/>
          </p:nvPr>
        </p:nvSpPr>
        <p:spPr>
          <a:xfrm>
            <a:off x="394554" y="466578"/>
            <a:ext cx="8354891" cy="930447"/>
          </a:xfrm>
        </p:spPr>
        <p:txBody>
          <a:bodyPr vert="horz" lIns="91440" tIns="45720" rIns="91440" bIns="45720" rtlCol="0" anchor="b">
            <a:normAutofit/>
          </a:bodyPr>
          <a:lstStyle/>
          <a:p>
            <a:pPr algn="ctr"/>
            <a:r>
              <a:rPr lang="en-US" altLang="en-US" sz="4300" kern="1200" dirty="0">
                <a:solidFill>
                  <a:srgbClr val="FFFFFF"/>
                </a:solidFill>
                <a:latin typeface="+mj-lt"/>
                <a:ea typeface="+mj-ea"/>
                <a:cs typeface="+mj-cs"/>
              </a:rPr>
              <a:t>Statewide Opioid Action Plan (SOAP)</a:t>
            </a:r>
          </a:p>
        </p:txBody>
      </p:sp>
      <p:cxnSp>
        <p:nvCxnSpPr>
          <p:cNvPr id="74" name="Straight Connector 7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E7C77BC-7138-40B1-A15B-20F57A49462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52D5F63-6089-4E45-8F71-1060C862976F}"/>
              </a:ext>
            </a:extLst>
          </p:cNvPr>
          <p:cNvSpPr txBox="1"/>
          <p:nvPr/>
        </p:nvSpPr>
        <p:spPr>
          <a:xfrm>
            <a:off x="1983921" y="1587354"/>
            <a:ext cx="5714999" cy="307777"/>
          </a:xfrm>
          <a:prstGeom prst="rect">
            <a:avLst/>
          </a:prstGeom>
          <a:noFill/>
        </p:spPr>
        <p:txBody>
          <a:bodyPr wrap="square" rtlCol="0">
            <a:spAutoFit/>
          </a:bodyPr>
          <a:lstStyle/>
          <a:p>
            <a:r>
              <a:rPr lang="en-US" sz="1400" dirty="0">
                <a:solidFill>
                  <a:schemeClr val="bg1"/>
                </a:solidFill>
                <a:hlinkClick r:id="rId3">
                  <a:extLst>
                    <a:ext uri="{A12FA001-AC4F-418D-AE19-62706E023703}">
                      <ahyp:hlinkClr xmlns="" xmlns:ahyp="http://schemas.microsoft.com/office/drawing/2018/hyperlinkcolor" xmlns:p="http://schemas.openxmlformats.org/presentationml/2006/main" xmlns:r="http://schemas.openxmlformats.org/officeDocument/2006/relationships" xmlns:a="http://schemas.openxmlformats.org/drawingml/2006/main" val="tx"/>
                    </a:ext>
                  </a:extLst>
                </a:hlinkClick>
              </a:rPr>
              <a:t>http://www.dhs.state.il.us/OneNetLibrary/27896/documents/SOAP.pdf</a:t>
            </a:r>
            <a:endParaRPr lang="en-US" sz="1400" dirty="0">
              <a:solidFill>
                <a:schemeClr val="bg1"/>
              </a:solidFill>
            </a:endParaRPr>
          </a:p>
        </p:txBody>
      </p:sp>
      <p:pic>
        <p:nvPicPr>
          <p:cNvPr id="5" name="Pictur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F0760E3-7983-4316-8F62-B04FE1C82A3A}"/>
              </a:ext>
            </a:extLst>
          </p:cNvPr>
          <p:cNvPicPr>
            <a:picLocks noChangeAspect="1"/>
          </p:cNvPicPr>
          <p:nvPr/>
        </p:nvPicPr>
        <p:blipFill>
          <a:blip r:embed="rId4"/>
          <a:stretch>
            <a:fillRect/>
          </a:stretch>
        </p:blipFill>
        <p:spPr>
          <a:xfrm>
            <a:off x="1543881" y="2326464"/>
            <a:ext cx="6155039" cy="424929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Arrow: Left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04E4D16-0E81-462B-A423-F5451AD6407C}"/>
              </a:ext>
            </a:extLst>
          </p:cNvPr>
          <p:cNvSpPr/>
          <p:nvPr/>
        </p:nvSpPr>
        <p:spPr>
          <a:xfrm>
            <a:off x="6013622" y="383883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Goal</a:t>
            </a:r>
          </a:p>
        </p:txBody>
      </p:sp>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B1E008D-6739-4343-8EB4-1F9E7E3F04E8}"/>
              </a:ext>
            </a:extLst>
          </p:cNvPr>
          <p:cNvSpPr>
            <a:spLocks noGrp="1"/>
          </p:cNvSpPr>
          <p:nvPr>
            <p:ph type="sldNum" sz="quarter" idx="15"/>
          </p:nvPr>
        </p:nvSpPr>
        <p:spPr/>
        <p:txBody>
          <a:bodyPr/>
          <a:lstStyle/>
          <a:p>
            <a:pPr>
              <a:defRPr/>
            </a:pPr>
            <a:fld id="{ECE32E04-A01F-45DE-B8E7-345CD74FF9FE}" type="slidenum">
              <a:rPr lang="en-US" altLang="en-US" smtClean="0"/>
              <a:pPr>
                <a:defRPr/>
              </a:pPr>
              <a:t>37</a:t>
            </a:fld>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23AC064-BC96-4F32-8AE1-B2FD38754823}"/>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74"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F5E3315-82F7-4299-A7AE-F5F28650B030}"/>
              </a:ext>
            </a:extLst>
          </p:cNvPr>
          <p:cNvSpPr>
            <a:spLocks noGrp="1" noChangeArrowheads="1"/>
          </p:cNvSpPr>
          <p:nvPr>
            <p:ph type="title"/>
          </p:nvPr>
        </p:nvSpPr>
        <p:spPr>
          <a:xfrm>
            <a:off x="394554" y="466578"/>
            <a:ext cx="8354891" cy="930447"/>
          </a:xfrm>
        </p:spPr>
        <p:txBody>
          <a:bodyPr vert="horz" lIns="91440" tIns="45720" rIns="91440" bIns="45720" rtlCol="0" anchor="b">
            <a:normAutofit/>
          </a:bodyPr>
          <a:lstStyle/>
          <a:p>
            <a:pPr algn="ctr"/>
            <a:r>
              <a:rPr lang="en-US" altLang="en-US" sz="4300" kern="1200" dirty="0">
                <a:solidFill>
                  <a:srgbClr val="FFFFFF"/>
                </a:solidFill>
                <a:latin typeface="+mj-lt"/>
                <a:ea typeface="+mj-ea"/>
                <a:cs typeface="+mj-cs"/>
              </a:rPr>
              <a:t>Statewide Opioid Action Plan (SOAP)</a:t>
            </a:r>
          </a:p>
        </p:txBody>
      </p:sp>
      <p:cxnSp>
        <p:nvCxnSpPr>
          <p:cNvPr id="74" name="Straight Connector 7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E7C77BC-7138-40B1-A15B-20F57A49462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8675" name="Content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203ADEF-F940-47D6-BDC5-036D7B3BE052}"/>
              </a:ext>
            </a:extLst>
          </p:cNvPr>
          <p:cNvPicPr>
            <a:picLocks noGrp="1" noChangeAspect="1" noChangeArrowheads="1"/>
          </p:cNvPicPr>
          <p:nvPr>
            <p:ph sz="quarter" idx="13"/>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97883" y="2239348"/>
            <a:ext cx="7106908" cy="4618651"/>
          </a:xfrm>
          <a:prstGeom prst="rect">
            <a:avLst/>
          </a:prstGeom>
        </p:spPr>
      </p:pic>
      <p:sp>
        <p:nvSpPr>
          <p:cNvPr id="2" name="TextBox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52D5F63-6089-4E45-8F71-1060C862976F}"/>
              </a:ext>
            </a:extLst>
          </p:cNvPr>
          <p:cNvSpPr txBox="1"/>
          <p:nvPr/>
        </p:nvSpPr>
        <p:spPr>
          <a:xfrm>
            <a:off x="1983921" y="1587354"/>
            <a:ext cx="5714999" cy="307777"/>
          </a:xfrm>
          <a:prstGeom prst="rect">
            <a:avLst/>
          </a:prstGeom>
          <a:noFill/>
        </p:spPr>
        <p:txBody>
          <a:bodyPr wrap="square" rtlCol="0">
            <a:spAutoFit/>
          </a:bodyPr>
          <a:lstStyle/>
          <a:p>
            <a:r>
              <a:rPr lang="en-US" sz="1400" dirty="0">
                <a:solidFill>
                  <a:schemeClr val="bg1"/>
                </a:solidFill>
                <a:hlinkClick r:id="rId4">
                  <a:extLst>
                    <a:ext uri="{A12FA001-AC4F-418D-AE19-62706E023703}">
                      <ahyp:hlinkClr xmlns="" xmlns:ahyp="http://schemas.microsoft.com/office/drawing/2018/hyperlinkcolor" xmlns:p="http://schemas.openxmlformats.org/presentationml/2006/main" xmlns:r="http://schemas.openxmlformats.org/officeDocument/2006/relationships" xmlns:a="http://schemas.openxmlformats.org/drawingml/2006/main" val="tx"/>
                    </a:ext>
                  </a:extLst>
                </a:hlinkClick>
              </a:rPr>
              <a:t>http://www.dhs.state.il.us/OneNetLibrary/27896/documents/SOAP.pdf</a:t>
            </a:r>
            <a:endParaRPr lang="en-US" sz="1400" dirty="0">
              <a:solidFill>
                <a:schemeClr val="bg1"/>
              </a:solidFill>
            </a:endParaRPr>
          </a:p>
        </p:txBody>
      </p:sp>
      <p:sp>
        <p:nvSpPr>
          <p:cNvPr id="3" name="Slide Number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CEC4FDF-504D-FC42-89CD-809B1A7F22B6}"/>
              </a:ext>
            </a:extLst>
          </p:cNvPr>
          <p:cNvSpPr>
            <a:spLocks noGrp="1"/>
          </p:cNvSpPr>
          <p:nvPr>
            <p:ph type="sldNum" sz="quarter" idx="15"/>
          </p:nvPr>
        </p:nvSpPr>
        <p:spPr/>
        <p:txBody>
          <a:bodyPr/>
          <a:lstStyle/>
          <a:p>
            <a:pPr>
              <a:defRPr/>
            </a:pPr>
            <a:fld id="{ECE32E04-A01F-45DE-B8E7-345CD74FF9FE}" type="slidenum">
              <a:rPr lang="en-US" altLang="en-US" smtClean="0"/>
              <a:pPr>
                <a:defRPr/>
              </a:pPr>
              <a:t>38</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4488273"/>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F50796E-FD0D-4904-AF35-8D55ED66AC00}"/>
              </a:ext>
            </a:extLst>
          </p:cNvPr>
          <p:cNvSpPr>
            <a:spLocks noGrp="1" noChangeArrowheads="1"/>
          </p:cNvSpPr>
          <p:nvPr>
            <p:ph type="title"/>
          </p:nvPr>
        </p:nvSpPr>
        <p:spPr/>
        <p:txBody>
          <a:bodyPr>
            <a:normAutofit fontScale="90000"/>
          </a:bodyPr>
          <a:lstStyle/>
          <a:p>
            <a:r>
              <a:rPr lang="en-US" altLang="en-US" sz="5400" b="1" dirty="0">
                <a:solidFill>
                  <a:srgbClr val="002060"/>
                </a:solidFill>
              </a:rPr>
              <a:t>Ongoing Pillars to Programs</a:t>
            </a:r>
            <a:r>
              <a:rPr lang="en-US" dirty="0">
                <a:solidFill>
                  <a:srgbClr val="002060"/>
                </a:solidFill>
              </a:rPr>
              <a:t/>
            </a:r>
            <a:br>
              <a:rPr lang="en-US" dirty="0">
                <a:solidFill>
                  <a:srgbClr val="002060"/>
                </a:solidFill>
              </a:rPr>
            </a:br>
            <a:endParaRPr lang="en-US" altLang="en-US" dirty="0"/>
          </a:p>
        </p:txBody>
      </p:sp>
      <p:pic>
        <p:nvPicPr>
          <p:cNvPr id="5" name="Content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2AD89BE-38D5-4008-92CD-EFFF67209146}"/>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9211" y="1064472"/>
            <a:ext cx="8384789" cy="5746880"/>
          </a:xfrm>
          <a:prstGeom prst="rect">
            <a:avLst/>
          </a:prstGeom>
        </p:spPr>
      </p:pic>
      <p:graphicFrame>
        <p:nvGraphicFramePr>
          <p:cNvPr id="6" name="Conten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5BBB7E1-6311-4B44-88C4-16E6D7B515E6}"/>
              </a:ext>
            </a:extLst>
          </p:cNvPr>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116589154"/>
              </p:ext>
            </p:extLst>
          </p:nvPr>
        </p:nvGraphicFramePr>
        <p:xfrm>
          <a:off x="1084917" y="2720217"/>
          <a:ext cx="7733375" cy="352044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8C12B5F-136E-4F41-8879-59F250251A9A}"/>
              </a:ext>
            </a:extLst>
          </p:cNvPr>
          <p:cNvSpPr>
            <a:spLocks noGrp="1"/>
          </p:cNvSpPr>
          <p:nvPr>
            <p:ph type="sldNum" sz="quarter" idx="15"/>
          </p:nvPr>
        </p:nvSpPr>
        <p:spPr/>
        <p:txBody>
          <a:bodyPr/>
          <a:lstStyle/>
          <a:p>
            <a:pPr>
              <a:defRPr/>
            </a:pPr>
            <a:fld id="{ECE32E04-A01F-45DE-B8E7-345CD74FF9FE}" type="slidenum">
              <a:rPr lang="en-US" altLang="en-US" smtClean="0"/>
              <a:pPr>
                <a:defRPr/>
              </a:pPr>
              <a:t>39</a:t>
            </a:fld>
            <a:endParaRPr lang="en-US" altLang="en-US"/>
          </a:p>
        </p:txBody>
      </p:sp>
      <p:sp>
        <p:nvSpPr>
          <p:cNvPr id="3" name="Arrow: Right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9713092-A5C8-4159-B5A1-13F95D6CD99E}"/>
              </a:ext>
            </a:extLst>
          </p:cNvPr>
          <p:cNvSpPr/>
          <p:nvPr/>
        </p:nvSpPr>
        <p:spPr>
          <a:xfrm>
            <a:off x="405073" y="4935556"/>
            <a:ext cx="978408" cy="484632"/>
          </a:xfrm>
          <a:prstGeom prst="rightArrow">
            <a:avLst>
              <a:gd name="adj1" fmla="val 50000"/>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41B4F63-316F-44CD-BE77-0D934A85080B}"/>
              </a:ext>
            </a:extLst>
          </p:cNvPr>
          <p:cNvSpPr/>
          <p:nvPr/>
        </p:nvSpPr>
        <p:spPr>
          <a:xfrm>
            <a:off x="418001" y="3695596"/>
            <a:ext cx="978408" cy="484632"/>
          </a:xfrm>
          <a:prstGeom prst="rightArrow">
            <a:avLst>
              <a:gd name="adj1" fmla="val 50000"/>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73563FC-947D-4F2E-9024-333A5C06B5B9}"/>
              </a:ext>
            </a:extLst>
          </p:cNvPr>
          <p:cNvSpPr/>
          <p:nvPr/>
        </p:nvSpPr>
        <p:spPr>
          <a:xfrm>
            <a:off x="3294047" y="4081187"/>
            <a:ext cx="978408" cy="484632"/>
          </a:xfrm>
          <a:prstGeom prst="rightArrow">
            <a:avLst>
              <a:gd name="adj1" fmla="val 50000"/>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23AC064-BC96-4F32-8AE1-B2FD38754823}"/>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0"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0C0367A-930F-4204-BC2F-8244209A23A4}"/>
              </a:ext>
            </a:extLst>
          </p:cNvPr>
          <p:cNvSpPr>
            <a:spLocks noGrp="1" noChangeArrowheads="1"/>
          </p:cNvSpPr>
          <p:nvPr>
            <p:ph type="title"/>
          </p:nvPr>
        </p:nvSpPr>
        <p:spPr>
          <a:xfrm>
            <a:off x="394554" y="800390"/>
            <a:ext cx="8354891" cy="930447"/>
          </a:xfrm>
        </p:spPr>
        <p:txBody>
          <a:bodyPr vert="horz" lIns="91440" tIns="45720" rIns="91440" bIns="45720" rtlCol="0" anchor="b">
            <a:normAutofit fontScale="90000"/>
          </a:bodyPr>
          <a:lstStyle/>
          <a:p>
            <a:pPr algn="ctr"/>
            <a:r>
              <a:rPr lang="en-US" sz="4800" kern="1200" dirty="0">
                <a:solidFill>
                  <a:srgbClr val="FFFFFF"/>
                </a:solidFill>
                <a:latin typeface="+mj-lt"/>
                <a:ea typeface="+mj-ea"/>
                <a:cs typeface="+mj-cs"/>
              </a:rPr>
              <a:t>Why is this happening?</a:t>
            </a:r>
            <a:r>
              <a:rPr lang="en-US" sz="2900" kern="1200" dirty="0">
                <a:solidFill>
                  <a:srgbClr val="FFFFFF"/>
                </a:solidFill>
                <a:latin typeface="+mj-lt"/>
                <a:ea typeface="+mj-ea"/>
                <a:cs typeface="+mj-cs"/>
              </a:rPr>
              <a:t/>
            </a:r>
            <a:br>
              <a:rPr lang="en-US" sz="2900" kern="1200" dirty="0">
                <a:solidFill>
                  <a:srgbClr val="FFFFFF"/>
                </a:solidFill>
                <a:latin typeface="+mj-lt"/>
                <a:ea typeface="+mj-ea"/>
                <a:cs typeface="+mj-cs"/>
              </a:rPr>
            </a:br>
            <a:endParaRPr lang="en-US" altLang="en-US" sz="2900" kern="1200" dirty="0">
              <a:solidFill>
                <a:srgbClr val="FFFFFF"/>
              </a:solidFill>
              <a:latin typeface="+mj-lt"/>
              <a:ea typeface="+mj-ea"/>
              <a:cs typeface="+mj-cs"/>
            </a:endParaRPr>
          </a:p>
        </p:txBody>
      </p:sp>
      <p:cxnSp>
        <p:nvCxnSpPr>
          <p:cNvPr id="73" name="Straight Connector 7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E7C77BC-7138-40B1-A15B-20F57A49462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7C1D5E1-A24E-46B7-BBDE-A35DEEDAF9CA}"/>
              </a:ext>
            </a:extLst>
          </p:cNvPr>
          <p:cNvPicPr>
            <a:picLocks noGrp="1" noChangeAspect="1"/>
          </p:cNvPicPr>
          <p:nvPr>
            <p:ph sz="quarter" idx="13"/>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5848" y="2509911"/>
            <a:ext cx="7650979" cy="3997637"/>
          </a:xfrm>
          <a:prstGeom prst="rect">
            <a:avLst/>
          </a:prstGeom>
        </p:spPr>
      </p:pic>
      <p:sp>
        <p:nvSpPr>
          <p:cNvPr id="2" name="Slide Number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273EFCE-A2DF-524C-B219-9485C6318C24}"/>
              </a:ext>
            </a:extLst>
          </p:cNvPr>
          <p:cNvSpPr>
            <a:spLocks noGrp="1"/>
          </p:cNvSpPr>
          <p:nvPr>
            <p:ph type="sldNum" sz="quarter" idx="15"/>
          </p:nvPr>
        </p:nvSpPr>
        <p:spPr/>
        <p:txBody>
          <a:bodyPr/>
          <a:lstStyle/>
          <a:p>
            <a:pPr>
              <a:defRPr/>
            </a:pPr>
            <a:fld id="{ECE32E04-A01F-45DE-B8E7-345CD74FF9FE}" type="slidenum">
              <a:rPr lang="en-US" altLang="en-US" smtClean="0"/>
              <a:pPr>
                <a:defRPr/>
              </a:pPr>
              <a:t>4</a:t>
            </a:fld>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222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576A57D-78CF-4D12-AD86-36322808AB36}"/>
              </a:ext>
            </a:extLst>
          </p:cNvPr>
          <p:cNvSpPr>
            <a:spLocks noGrp="1" noChangeArrowheads="1"/>
          </p:cNvSpPr>
          <p:nvPr>
            <p:ph type="title"/>
          </p:nvPr>
        </p:nvSpPr>
        <p:spPr>
          <a:xfrm>
            <a:off x="628650" y="159855"/>
            <a:ext cx="7886700" cy="1325563"/>
          </a:xfrm>
        </p:spPr>
        <p:txBody>
          <a:bodyPr/>
          <a:lstStyle/>
          <a:p>
            <a:pPr algn="ctr"/>
            <a:r>
              <a:rPr lang="en-US" altLang="en-US" b="1" dirty="0">
                <a:solidFill>
                  <a:srgbClr val="002060"/>
                </a:solidFill>
              </a:rPr>
              <a:t>Illinois Helpline</a:t>
            </a:r>
            <a:endParaRPr lang="en-US" altLang="en-US" dirty="0"/>
          </a:p>
        </p:txBody>
      </p:sp>
      <p:sp>
        <p:nvSpPr>
          <p:cNvPr id="52230" name="Rectangl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539FC98-8CC9-49E5-963D-04FBA88E4EFF}"/>
              </a:ext>
            </a:extLst>
          </p:cNvPr>
          <p:cNvSpPr>
            <a:spLocks noChangeArrowheads="1"/>
          </p:cNvSpPr>
          <p:nvPr/>
        </p:nvSpPr>
        <p:spPr bwMode="auto">
          <a:xfrm>
            <a:off x="2152092" y="4282336"/>
            <a:ext cx="5569744" cy="73866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1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Statewide 24-hour, 7-day/week, 365 day/year helpline for persons with OUD-related issues</a:t>
            </a:r>
          </a:p>
        </p:txBody>
      </p:sp>
      <p:pic>
        <p:nvPicPr>
          <p:cNvPr id="3" name="Picture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DB59C05-17CA-4E02-BBEC-772EC70288F7}"/>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9112" y="1155063"/>
            <a:ext cx="8105775" cy="3000375"/>
          </a:xfrm>
          <a:prstGeom prst="rect">
            <a:avLst/>
          </a:prstGeom>
        </p:spPr>
      </p:pic>
      <p:sp>
        <p:nvSpPr>
          <p:cNvPr id="2" name="Rectang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71A914E-91B8-4237-BCA1-4A7D3D06C303}"/>
              </a:ext>
            </a:extLst>
          </p:cNvPr>
          <p:cNvSpPr/>
          <p:nvPr/>
        </p:nvSpPr>
        <p:spPr>
          <a:xfrm>
            <a:off x="428368" y="5242557"/>
            <a:ext cx="8379730" cy="1364476"/>
          </a:xfrm>
          <a:prstGeom prst="rect">
            <a:avLst/>
          </a:prstGeom>
        </p:spPr>
        <p:txBody>
          <a:bodyPr wrap="square">
            <a:spAutoFit/>
          </a:bodyPr>
          <a:lstStyle/>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q"/>
              <a:tabLst/>
              <a:defRPr/>
            </a:pPr>
            <a:r>
              <a:rPr kumimoji="0" lang="en-US" altLang="en-US" sz="2000" b="0" i="0" u="none" strike="noStrike" kern="1200" cap="none" spc="0" normalizeH="0" baseline="0" noProof="0" dirty="0">
                <a:ln>
                  <a:noFill/>
                </a:ln>
                <a:solidFill>
                  <a:srgbClr val="002060"/>
                </a:solidFill>
                <a:effectLst/>
                <a:uLnTx/>
                <a:uFillTx/>
                <a:latin typeface="Calibri" panose="020F0502020204030204"/>
                <a:ea typeface="+mn-ea"/>
                <a:cs typeface="+mn-cs"/>
              </a:rPr>
              <a:t>The Helpline was launched on December 5, 2017 and has received </a:t>
            </a:r>
            <a:r>
              <a:rPr kumimoji="0" lang="en-US" sz="2000" b="1" i="0" u="none" strike="noStrike" kern="1200" cap="none" spc="0" normalizeH="0" baseline="0" noProof="0" dirty="0">
                <a:ln>
                  <a:noFill/>
                </a:ln>
                <a:solidFill>
                  <a:srgbClr val="002060"/>
                </a:solidFill>
                <a:effectLst/>
                <a:uLnTx/>
                <a:uFillTx/>
                <a:latin typeface="Gill Sans MT" panose="020B0502020104020203"/>
                <a:ea typeface="+mn-ea"/>
                <a:cs typeface="+mn-cs"/>
              </a:rPr>
              <a:t>13,671 </a:t>
            </a:r>
            <a:r>
              <a:rPr kumimoji="0" lang="en-US" sz="2000" b="0" i="0" u="none" strike="noStrike" kern="1200" cap="none" spc="0" normalizeH="0" baseline="0" noProof="0" dirty="0">
                <a:ln>
                  <a:noFill/>
                </a:ln>
                <a:solidFill>
                  <a:srgbClr val="002060"/>
                </a:solidFill>
                <a:effectLst/>
                <a:uLnTx/>
                <a:uFillTx/>
                <a:latin typeface="Gill Sans MT" panose="020B0502020104020203"/>
                <a:ea typeface="+mn-ea"/>
                <a:cs typeface="+mn-cs"/>
              </a:rPr>
              <a:t>calls as of June 9, 2019.  </a:t>
            </a:r>
          </a:p>
          <a:p>
            <a:pPr marL="285750" marR="0" lvl="0" indent="-285750" algn="l" defTabSz="685800" rtl="0" eaLnBrk="1" fontAlgn="auto" latinLnBrk="0" hangingPunct="1">
              <a:lnSpc>
                <a:spcPct val="90000"/>
              </a:lnSpc>
              <a:spcBef>
                <a:spcPts val="750"/>
              </a:spcBef>
              <a:spcAft>
                <a:spcPts val="0"/>
              </a:spcAft>
              <a:buClr>
                <a:srgbClr val="418AB3"/>
              </a:buClr>
              <a:buSzTx/>
              <a:buFont typeface="Wingdings" panose="05000000000000000000" pitchFamily="2" charset="2"/>
              <a:buChar char="q"/>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The Helpline’s website was launched in March 2018 and has received </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29,242</a:t>
            </a: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visits by </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22,311</a:t>
            </a: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unique individuals as of June 9, 2019.  </a:t>
            </a:r>
          </a:p>
        </p:txBody>
      </p:sp>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A7F85AE-E98F-0D40-B59E-A85782D6A1BE}"/>
              </a:ext>
            </a:extLst>
          </p:cNvPr>
          <p:cNvSpPr>
            <a:spLocks noGrp="1"/>
          </p:cNvSpPr>
          <p:nvPr>
            <p:ph type="sldNum" sz="quarter" idx="15"/>
          </p:nvPr>
        </p:nvSpPr>
        <p:spPr/>
        <p:txBody>
          <a:bodyPr/>
          <a:lstStyle/>
          <a:p>
            <a:pPr>
              <a:defRPr/>
            </a:pPr>
            <a:fld id="{ECE32E04-A01F-45DE-B8E7-345CD74FF9FE}" type="slidenum">
              <a:rPr lang="en-US" altLang="en-US" smtClean="0"/>
              <a:pPr>
                <a:defRPr/>
              </a:pPr>
              <a:t>40</a:t>
            </a:fld>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2285737-90EE-47DC-AC80-8AE156B1196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57BDC17-F1B3-455F-BBF1-680AA1F25C06}"/>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GrpSpPr>
            <a:grpSpLocks noGrp="1" noUngrp="1" noRot="1" noChangeAspect="1" noMove="1" noResize="1"/>
          </p:cNvGrp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GrpSpPr>
        <p:grpSpPr>
          <a:xfrm>
            <a:off x="2486469" y="0"/>
            <a:ext cx="1827609" cy="6858001"/>
            <a:chOff x="1320800" y="0"/>
            <a:chExt cx="2436813" cy="6858001"/>
          </a:xfrm>
        </p:grpSpPr>
        <p:sp>
          <p:nvSpPr>
            <p:cNvPr id="20" name="Freeform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4E2FA9A-FEF7-4501-B0EB-5E45EDD2177A}"/>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C38192B-B4CB-47D4-A3B1-10010247F15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2" name="Freeform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6330E33-E171-4B0F-82B5-AF7230399B5C}"/>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3" name="Freeform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32B1723-69BF-42D7-B757-0FA059E15256}"/>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4" name="Freeform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115D62D-1E96-48D1-A78D-D370A0BFB9B5}"/>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5" name="Freeform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1C2876A-169D-4822-A766-C00578C88B4B}"/>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1A4DBD1-9071-412B-AD57-62F83CF7398D}"/>
              </a:ext>
            </a:extLst>
          </p:cNvPr>
          <p:cNvSpPr>
            <a:spLocks noGrp="1"/>
          </p:cNvSpPr>
          <p:nvPr>
            <p:ph type="title"/>
          </p:nvPr>
        </p:nvSpPr>
        <p:spPr>
          <a:xfrm>
            <a:off x="401265" y="685800"/>
            <a:ext cx="2085203" cy="5105400"/>
          </a:xfrm>
        </p:spPr>
        <p:txBody>
          <a:bodyPr vert="horz" lIns="91440" tIns="45720" rIns="91440" bIns="45720" rtlCol="0" anchor="ctr">
            <a:normAutofit/>
          </a:bodyPr>
          <a:lstStyle/>
          <a:p>
            <a:r>
              <a:rPr lang="en-US" sz="3200" dirty="0">
                <a:solidFill>
                  <a:srgbClr val="FFFFFF"/>
                </a:solidFill>
              </a:rPr>
              <a:t>What is Medication Assisted Treatment/Recovery (MAT)</a:t>
            </a:r>
          </a:p>
        </p:txBody>
      </p:sp>
      <p:graphicFrame>
        <p:nvGraphicFramePr>
          <p:cNvPr id="12"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F5E7420-7B46-402D-8E25-ED88F83FD906}"/>
              </a:ext>
            </a:extLst>
          </p:cNvPr>
          <p:cNvGraphicFramePr>
            <a:graphicFrameLocks noGrp="1"/>
          </p:cNvGraphicFramePr>
          <p:nvPr>
            <p:ph sz="quarter" idx="13"/>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770930977"/>
              </p:ext>
            </p:extLst>
          </p:nvPr>
        </p:nvGraphicFramePr>
        <p:xfrm>
          <a:off x="3757612" y="685800"/>
          <a:ext cx="4869656" cy="51054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BEAB788-746D-8A43-A486-489C01579D04}"/>
              </a:ext>
            </a:extLst>
          </p:cNvPr>
          <p:cNvSpPr>
            <a:spLocks noGrp="1"/>
          </p:cNvSpPr>
          <p:nvPr>
            <p:ph type="sldNum" sz="quarter" idx="15"/>
          </p:nvPr>
        </p:nvSpPr>
        <p:spPr/>
        <p:txBody>
          <a:bodyPr/>
          <a:lstStyle/>
          <a:p>
            <a:pPr>
              <a:defRPr/>
            </a:pPr>
            <a:fld id="{ECE32E04-A01F-45DE-B8E7-345CD74FF9FE}" type="slidenum">
              <a:rPr lang="en-US" altLang="en-US" smtClean="0"/>
              <a:pPr>
                <a:defRPr/>
              </a:pPr>
              <a:t>41</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0056568"/>
      </p:ext>
    </p:extLst>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23AC064-BC96-4F32-8AE1-B2FD38754823}"/>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6523466-AB10-43B2-BB43-1A758D2BE7BA}"/>
              </a:ext>
            </a:extLst>
          </p:cNvPr>
          <p:cNvSpPr>
            <a:spLocks noGrp="1"/>
          </p:cNvSpPr>
          <p:nvPr>
            <p:ph type="title"/>
          </p:nvPr>
        </p:nvSpPr>
        <p:spPr>
          <a:xfrm>
            <a:off x="394554" y="1158556"/>
            <a:ext cx="8354891" cy="930447"/>
          </a:xfrm>
        </p:spPr>
        <p:txBody>
          <a:bodyPr vert="horz" lIns="91440" tIns="45720" rIns="91440" bIns="45720" rtlCol="0" anchor="b">
            <a:normAutofit fontScale="90000"/>
          </a:bodyPr>
          <a:lstStyle/>
          <a:p>
            <a:pPr algn="ctr"/>
            <a:r>
              <a:rPr lang="en-US" sz="4700" kern="1200" dirty="0">
                <a:solidFill>
                  <a:srgbClr val="FFFFFF"/>
                </a:solidFill>
                <a:latin typeface="+mj-lt"/>
                <a:ea typeface="+mj-ea"/>
                <a:cs typeface="+mj-cs"/>
              </a:rPr>
              <a:t>FDA Approved Medications  Medication Assisted Treatment (MAT)</a:t>
            </a:r>
          </a:p>
        </p:txBody>
      </p:sp>
      <p:cxnSp>
        <p:nvCxnSpPr>
          <p:cNvPr id="13" name="Straight Connector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E7C77BC-7138-40B1-A15B-20F57A49462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E880C3E-563B-492C-BA3A-BA6623B004FA}"/>
              </a:ext>
            </a:extLst>
          </p:cNvPr>
          <p:cNvPicPr>
            <a:picLocks noGrp="1" noChangeAspect="1"/>
          </p:cNvPicPr>
          <p:nvPr>
            <p:ph sz="quarter" idx="13"/>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8710"/>
          <a:stretch/>
        </p:blipFill>
        <p:spPr>
          <a:xfrm>
            <a:off x="283551" y="2486378"/>
            <a:ext cx="8622615" cy="2803730"/>
          </a:xfrm>
          <a:prstGeom prst="rect">
            <a:avLst/>
          </a:prstGeom>
        </p:spPr>
      </p:pic>
      <p:sp>
        <p:nvSpPr>
          <p:cNvPr id="7" name="TextBox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56DA4F2-D1E0-4D0F-88A5-05A6F9740577}"/>
              </a:ext>
            </a:extLst>
          </p:cNvPr>
          <p:cNvSpPr txBox="1"/>
          <p:nvPr/>
        </p:nvSpPr>
        <p:spPr>
          <a:xfrm>
            <a:off x="267075" y="5588744"/>
            <a:ext cx="907809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Agonist: a substance that fully activates the receptor that it binds to; Blocks the craving for opioids;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Antagonist:  a substance that occupies the receptor but does not activate them; Blocks the effect of opioids;</a:t>
            </a:r>
          </a:p>
        </p:txBody>
      </p:sp>
      <p:sp>
        <p:nvSpPr>
          <p:cNvPr id="8" name="Arrow: Down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3216C51-96B1-4DB3-A5E4-0C22121A6A72}"/>
              </a:ext>
            </a:extLst>
          </p:cNvPr>
          <p:cNvSpPr/>
          <p:nvPr/>
        </p:nvSpPr>
        <p:spPr>
          <a:xfrm>
            <a:off x="2343150" y="4800904"/>
            <a:ext cx="484632" cy="787840"/>
          </a:xfrm>
          <a:prstGeom prst="downArrow">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AEA004A-1F38-254C-BEEC-2A808DF6DEC3}"/>
              </a:ext>
            </a:extLst>
          </p:cNvPr>
          <p:cNvSpPr>
            <a:spLocks noGrp="1"/>
          </p:cNvSpPr>
          <p:nvPr>
            <p:ph type="sldNum" sz="quarter" idx="15"/>
          </p:nvPr>
        </p:nvSpPr>
        <p:spPr/>
        <p:txBody>
          <a:bodyPr/>
          <a:lstStyle/>
          <a:p>
            <a:pPr>
              <a:defRPr/>
            </a:pPr>
            <a:fld id="{ECE32E04-A01F-45DE-B8E7-345CD74FF9FE}" type="slidenum">
              <a:rPr lang="en-US" altLang="en-US" smtClean="0"/>
              <a:pPr>
                <a:defRPr/>
              </a:pPr>
              <a:t>42</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269960"/>
      </p:ext>
    </p:extLst>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2285737-90EE-47DC-AC80-8AE156B1196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57BDC17-F1B3-455F-BBF1-680AA1F25C06}"/>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GrpSpPr>
            <a:grpSpLocks noGrp="1" noUngrp="1" noRot="1" noChangeAspect="1" noMove="1" noResize="1"/>
          </p:cNvGrp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GrpSpPr>
        <p:grpSpPr>
          <a:xfrm>
            <a:off x="2486469" y="0"/>
            <a:ext cx="1827609" cy="6858001"/>
            <a:chOff x="1320800" y="0"/>
            <a:chExt cx="2436813" cy="6858001"/>
          </a:xfrm>
        </p:grpSpPr>
        <p:sp>
          <p:nvSpPr>
            <p:cNvPr id="14" name="Freeform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4E2FA9A-FEF7-4501-B0EB-5E45EDD2177A}"/>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C38192B-B4CB-47D4-A3B1-10010247F15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6330E33-E171-4B0F-82B5-AF7230399B5C}"/>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32B1723-69BF-42D7-B757-0FA059E15256}"/>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115D62D-1E96-48D1-A78D-D370A0BFB9B5}"/>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1C2876A-169D-4822-A766-C00578C88B4B}"/>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4" name="Title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6059D1-0E97-46D9-8D99-364892200677}"/>
              </a:ext>
            </a:extLst>
          </p:cNvPr>
          <p:cNvSpPr>
            <a:spLocks noGrp="1"/>
          </p:cNvSpPr>
          <p:nvPr>
            <p:ph type="title"/>
          </p:nvPr>
        </p:nvSpPr>
        <p:spPr>
          <a:xfrm>
            <a:off x="401265" y="685800"/>
            <a:ext cx="2085203" cy="5105400"/>
          </a:xfrm>
          <a:prstGeom prst="rect">
            <a:avLst/>
          </a:prstGeom>
        </p:spPr>
        <p:txBody>
          <a:bodyPr>
            <a:normAutofit/>
          </a:bodyPr>
          <a:lstStyle/>
          <a:p>
            <a:pPr marL="0" marR="0" lvl="0" indent="0" defTabSz="4572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Light" panose="020F0302020204030204"/>
                <a:ea typeface="+mn-ea"/>
                <a:cs typeface="+mn-cs"/>
              </a:rPr>
              <a:t>Reasons to choose Medication Assisted Treatment/Recovery</a:t>
            </a: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8076883-E8A6-4A43-808B-F67082180178}"/>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724703278"/>
              </p:ext>
            </p:extLst>
          </p:nvPr>
        </p:nvGraphicFramePr>
        <p:xfrm>
          <a:off x="3757612" y="685800"/>
          <a:ext cx="4869656" cy="51054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942FE9E-1EE5-41D6-8C65-E3A147785045}"/>
              </a:ext>
            </a:extLst>
          </p:cNvPr>
          <p:cNvSpPr txBox="1"/>
          <p:nvPr/>
        </p:nvSpPr>
        <p:spPr>
          <a:xfrm>
            <a:off x="4662616" y="6072187"/>
            <a:ext cx="437429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SAMHSA website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Decisions in Recovery: Treatment for Opioid Use Disorder</a:t>
            </a:r>
          </a:p>
        </p:txBody>
      </p:sp>
      <p:sp>
        <p:nvSpPr>
          <p:cNvPr id="2" name="Slide Number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D1838D3-EE62-3D4E-9E52-51AA6E991E4C}"/>
              </a:ext>
            </a:extLst>
          </p:cNvPr>
          <p:cNvSpPr>
            <a:spLocks noGrp="1"/>
          </p:cNvSpPr>
          <p:nvPr>
            <p:ph type="sldNum" sz="quarter" idx="12"/>
          </p:nvPr>
        </p:nvSpPr>
        <p:spPr/>
        <p:txBody>
          <a:bodyPr/>
          <a:lstStyle/>
          <a:p>
            <a:fld id="{2F60C6B8-75DB-4D4C-AB5F-3D1D148A3519}" type="slidenum">
              <a:rPr lang="en-US" smtClean="0"/>
              <a:pPr/>
              <a:t>43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9109034"/>
      </p:ext>
    </p:extLst>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281BC32-FF58-4898-A6B5-7B3D059BCEB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D614406-135F-4875-9C87-53822CB19ABB}"/>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1"/>
            <a:ext cx="9143999" cy="2139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09F43F6-09EE-4FC6-9DF1-A039869150FA}"/>
              </a:ext>
            </a:extLst>
          </p:cNvPr>
          <p:cNvSpPr>
            <a:spLocks noGrp="1"/>
          </p:cNvSpPr>
          <p:nvPr>
            <p:ph type="title"/>
          </p:nvPr>
        </p:nvSpPr>
        <p:spPr>
          <a:xfrm>
            <a:off x="720090" y="434101"/>
            <a:ext cx="7709978" cy="1362042"/>
          </a:xfrm>
        </p:spPr>
        <p:txBody>
          <a:bodyPr vert="horz" lIns="91440" tIns="45720" rIns="91440" bIns="45720" rtlCol="0" anchor="b">
            <a:normAutofit/>
          </a:bodyPr>
          <a:lstStyle/>
          <a:p>
            <a:r>
              <a:rPr lang="en-US" sz="4200" kern="1200">
                <a:solidFill>
                  <a:schemeClr val="bg1"/>
                </a:solidFill>
                <a:latin typeface="+mj-lt"/>
                <a:ea typeface="+mj-ea"/>
                <a:cs typeface="+mj-cs"/>
              </a:rPr>
              <a:t>Effectiveness of Medication Assisted Treatment (MAT)</a:t>
            </a:r>
          </a:p>
        </p:txBody>
      </p:sp>
      <p:sp>
        <p:nvSpPr>
          <p:cNvPr id="13" name="Rectangle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47020BD-3785-4628-8C5E-A4011B43EF8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2139694"/>
            <a:ext cx="9144000" cy="1463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D8920C9-55E7-4007-9E8D-B248D8578FCE}"/>
              </a:ext>
            </a:extLst>
          </p:cNvPr>
          <p:cNvGraphicFramePr>
            <a:graphicFrameLocks noGrp="1"/>
          </p:cNvGraphicFramePr>
          <p:nvPr>
            <p:ph sz="quarter" idx="13"/>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611695130"/>
              </p:ext>
            </p:extLst>
          </p:nvPr>
        </p:nvGraphicFramePr>
        <p:xfrm>
          <a:off x="387177" y="2463114"/>
          <a:ext cx="8567353" cy="3574402"/>
        </p:xfrm>
        <a:graphic>
          <a:graphicData uri="http://schemas.openxmlformats.org/drawingml/2006/table">
            <a:tbl>
              <a:tblPr firstRow="1" bandRow="1">
                <a:tableStyleId>{5C22544A-7EE6-4342-B048-85BDC9FD1C3A}</a:tableStyleId>
              </a:tblPr>
              <a:tblGrid>
                <a:gridCol w="6948805">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1115440720"/>
                    </a:ext>
                  </a:extLst>
                </a:gridCol>
                <a:gridCol w="1618548">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2394019158"/>
                    </a:ext>
                  </a:extLst>
                </a:gridCol>
              </a:tblGrid>
              <a:tr h="689939">
                <a:tc gridSpan="2">
                  <a:txBody>
                    <a:bodyPr/>
                    <a:lstStyle/>
                    <a:p>
                      <a:r>
                        <a:rPr lang="en-US" sz="2800" dirty="0"/>
                        <a:t>Opioid Use Disorder Treatment Retention Rates                                                    </a:t>
                      </a:r>
                    </a:p>
                  </a:txBody>
                  <a:tcPr marL="83126" marR="83126" marT="41563" marB="41563"/>
                </a:tc>
                <a:tc hMerge="1">
                  <a:txBody>
                    <a:bodyPr/>
                    <a:lstStyle/>
                    <a:p>
                      <a:endParaRPr lang="en-US"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097527678"/>
                  </a:ext>
                </a:extLst>
              </a:tr>
              <a:tr h="766037">
                <a:tc>
                  <a:txBody>
                    <a:bodyPr/>
                    <a:lstStyle/>
                    <a:p>
                      <a:r>
                        <a:rPr lang="en-US" sz="2400" dirty="0"/>
                        <a:t>Opioid treatment WITHOUT Medication Assisted Treatment (MAT)</a:t>
                      </a:r>
                    </a:p>
                  </a:txBody>
                  <a:tcPr marL="83126" marR="83126" marT="41563" marB="41563"/>
                </a:tc>
                <a:tc>
                  <a:txBody>
                    <a:bodyPr/>
                    <a:lstStyle/>
                    <a:p>
                      <a:pPr algn="ctr"/>
                      <a:r>
                        <a:rPr lang="en-US" sz="2400" dirty="0"/>
                        <a:t>6%</a:t>
                      </a:r>
                    </a:p>
                  </a:txBody>
                  <a:tcPr marL="83126" marR="83126" marT="41563" marB="41563"/>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987211260"/>
                  </a:ext>
                </a:extLst>
              </a:tr>
              <a:tr h="689939">
                <a:tc>
                  <a:txBody>
                    <a:bodyPr/>
                    <a:lstStyle/>
                    <a:p>
                      <a:r>
                        <a:rPr lang="en-US" sz="2400" dirty="0"/>
                        <a:t>Injectable Naltrexone</a:t>
                      </a:r>
                    </a:p>
                  </a:txBody>
                  <a:tcPr marL="83126" marR="83126" marT="41563" marB="41563"/>
                </a:tc>
                <a:tc>
                  <a:txBody>
                    <a:bodyPr/>
                    <a:lstStyle/>
                    <a:p>
                      <a:pPr algn="ctr"/>
                      <a:r>
                        <a:rPr lang="en-US" sz="2400"/>
                        <a:t>10 – 31%</a:t>
                      </a:r>
                    </a:p>
                  </a:txBody>
                  <a:tcPr marL="83126" marR="83126" marT="41563" marB="41563"/>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31562579"/>
                  </a:ext>
                </a:extLst>
              </a:tr>
              <a:tr h="689939">
                <a:tc>
                  <a:txBody>
                    <a:bodyPr/>
                    <a:lstStyle/>
                    <a:p>
                      <a:r>
                        <a:rPr lang="en-US" sz="2400" dirty="0"/>
                        <a:t>Buprenorphine</a:t>
                      </a:r>
                    </a:p>
                  </a:txBody>
                  <a:tcPr marL="83126" marR="83126" marT="41563" marB="41563"/>
                </a:tc>
                <a:tc>
                  <a:txBody>
                    <a:bodyPr/>
                    <a:lstStyle/>
                    <a:p>
                      <a:pPr algn="ctr"/>
                      <a:r>
                        <a:rPr lang="en-US" sz="2400" dirty="0"/>
                        <a:t>60 – 90%</a:t>
                      </a:r>
                    </a:p>
                  </a:txBody>
                  <a:tcPr marL="83126" marR="83126" marT="41563" marB="41563"/>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283588676"/>
                  </a:ext>
                </a:extLst>
              </a:tr>
              <a:tr h="689939">
                <a:tc>
                  <a:txBody>
                    <a:bodyPr/>
                    <a:lstStyle/>
                    <a:p>
                      <a:r>
                        <a:rPr lang="en-US" sz="2400"/>
                        <a:t>Methadone </a:t>
                      </a:r>
                    </a:p>
                  </a:txBody>
                  <a:tcPr marL="83126" marR="83126" marT="41563" marB="41563"/>
                </a:tc>
                <a:tc>
                  <a:txBody>
                    <a:bodyPr/>
                    <a:lstStyle/>
                    <a:p>
                      <a:pPr algn="ctr"/>
                      <a:r>
                        <a:rPr lang="en-US" sz="2400" dirty="0"/>
                        <a:t>74 – 80%</a:t>
                      </a:r>
                    </a:p>
                  </a:txBody>
                  <a:tcPr marL="83126" marR="83126" marT="41563" marB="41563"/>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515787346"/>
                  </a:ext>
                </a:extLst>
              </a:tr>
            </a:tbl>
          </a:graphicData>
        </a:graphic>
      </p:graphicFrame>
      <p:sp>
        <p:nvSpPr>
          <p:cNvPr id="5" name="TextBox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A87EC4D-2DDC-4948-808C-C4041281BF8B}"/>
              </a:ext>
            </a:extLst>
          </p:cNvPr>
          <p:cNvSpPr txBox="1"/>
          <p:nvPr/>
        </p:nvSpPr>
        <p:spPr>
          <a:xfrm>
            <a:off x="387177" y="6207214"/>
            <a:ext cx="82378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SAMHSA website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Decisions in Recovery: Treatment for Opioid Use Disorder</a:t>
            </a:r>
          </a:p>
        </p:txBody>
      </p:sp>
      <p:sp>
        <p:nvSpPr>
          <p:cNvPr id="3" name="Slide Number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20B7D5C-30B6-BD43-9EAE-0075562BC854}"/>
              </a:ext>
            </a:extLst>
          </p:cNvPr>
          <p:cNvSpPr>
            <a:spLocks noGrp="1"/>
          </p:cNvSpPr>
          <p:nvPr>
            <p:ph type="sldNum" sz="quarter" idx="15"/>
          </p:nvPr>
        </p:nvSpPr>
        <p:spPr/>
        <p:txBody>
          <a:bodyPr/>
          <a:lstStyle/>
          <a:p>
            <a:pPr>
              <a:defRPr/>
            </a:pPr>
            <a:fld id="{ECE32E04-A01F-45DE-B8E7-345CD74FF9FE}" type="slidenum">
              <a:rPr lang="en-US" altLang="en-US" smtClean="0"/>
              <a:pPr>
                <a:defRPr/>
              </a:pPr>
              <a:t>44</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1640466"/>
      </p:ext>
    </p:extLst>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B45A142-4255-493C-8284-5D566C121B1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52664" y="1098133"/>
            <a:ext cx="3249230" cy="4634664"/>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D8220B1-5BA0-48DF-8CB2-84835A251035}"/>
              </a:ext>
            </a:extLst>
          </p:cNvPr>
          <p:cNvSpPr>
            <a:spLocks noGrp="1"/>
          </p:cNvSpPr>
          <p:nvPr>
            <p:ph type="title"/>
          </p:nvPr>
        </p:nvSpPr>
        <p:spPr>
          <a:xfrm>
            <a:off x="149411" y="1985214"/>
            <a:ext cx="3455735" cy="1804736"/>
          </a:xfrm>
        </p:spPr>
        <p:txBody>
          <a:bodyPr vert="horz" lIns="68580" tIns="34290" rIns="68580" bIns="34290" rtlCol="0" anchor="b">
            <a:normAutofit fontScale="90000"/>
          </a:bodyPr>
          <a:lstStyle/>
          <a:p>
            <a:pPr algn="ctr"/>
            <a:r>
              <a:rPr lang="en-US" sz="3075" dirty="0">
                <a:solidFill>
                  <a:srgbClr val="FFFFFF"/>
                </a:solidFill>
              </a:rPr>
              <a:t>SUPR Statewide Naloxone Distribution Sites</a:t>
            </a:r>
            <a:br>
              <a:rPr lang="en-US" sz="3075" dirty="0">
                <a:solidFill>
                  <a:srgbClr val="FFFFFF"/>
                </a:solidFill>
              </a:rPr>
            </a:br>
            <a:r>
              <a:rPr lang="en-US" sz="3075" dirty="0">
                <a:solidFill>
                  <a:srgbClr val="FFFFFF"/>
                </a:solidFill>
              </a:rPr>
              <a:t/>
            </a:r>
            <a:br>
              <a:rPr lang="en-US" sz="3075" dirty="0">
                <a:solidFill>
                  <a:srgbClr val="FFFFFF"/>
                </a:solidFill>
              </a:rPr>
            </a:br>
            <a:r>
              <a:rPr lang="en-US" sz="3075" dirty="0">
                <a:solidFill>
                  <a:srgbClr val="FFFFFF"/>
                </a:solidFill>
              </a:rPr>
              <a:t>Drug Overdose Prevention Program (DOPP)</a:t>
            </a:r>
          </a:p>
        </p:txBody>
      </p:sp>
      <p:cxnSp>
        <p:nvCxnSpPr>
          <p:cNvPr id="11" name="Straight Connector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8FB9660-F42F-4313-BBC4-47C007FE484C}"/>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893344" y="3789950"/>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91F6CBD-4976-4C3F-BF76-FFD32C1E1AEC}"/>
              </a:ext>
            </a:extLst>
          </p:cNvPr>
          <p:cNvPicPr>
            <a:picLocks noGrp="1" noChangeAspect="1"/>
          </p:cNvPicPr>
          <p:nvPr>
            <p:ph idx="1"/>
          </p:nvPr>
        </p:nvPicPr>
        <p:blipFill rotWithShape="1">
          <a:blip r:embed="rId3"/>
          <a:srcRect l="23790" t="15903" r="30935" b="12680"/>
          <a:stretch/>
        </p:blipFill>
        <p:spPr>
          <a:xfrm>
            <a:off x="3602166" y="734786"/>
            <a:ext cx="5117175" cy="5688863"/>
          </a:xfrm>
          <a:prstGeom prst="rect">
            <a:avLst/>
          </a:prstGeom>
        </p:spPr>
      </p:pic>
      <p:sp>
        <p:nvSpPr>
          <p:cNvPr id="3" name="TextBox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57F7EFC-73D1-487D-BDCB-950FB29E6D7F}"/>
              </a:ext>
            </a:extLst>
          </p:cNvPr>
          <p:cNvSpPr txBox="1"/>
          <p:nvPr/>
        </p:nvSpPr>
        <p:spPr>
          <a:xfrm>
            <a:off x="765293" y="4898571"/>
            <a:ext cx="219619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117 DOPP OEND Programs as of 6.1.19 </a:t>
            </a:r>
          </a:p>
        </p:txBody>
      </p:sp>
      <p:sp>
        <p:nvSpPr>
          <p:cNvPr id="5" name="Slide Number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8109502-769D-6A4B-86AD-2980924DF5A4}"/>
              </a:ext>
            </a:extLst>
          </p:cNvPr>
          <p:cNvSpPr>
            <a:spLocks noGrp="1"/>
          </p:cNvSpPr>
          <p:nvPr>
            <p:ph type="sldNum" sz="quarter" idx="12"/>
          </p:nvPr>
        </p:nvSpPr>
        <p:spPr/>
        <p:txBody>
          <a:bodyPr/>
          <a:lstStyle/>
          <a:p>
            <a:fld id="{C82C4837-0EA2-402A-9AE8-7131E10929F3}" type="slidenum">
              <a:rPr lang="en-US" smtClean="0"/>
              <a:pPr/>
              <a:t>45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7520201"/>
      </p:ext>
    </p:extLst>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1AEB8A9-B768-4E30-BA55-D919E6687343}"/>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178"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E22F485-E7FF-4D71-9BCC-3AC92A513AB2}"/>
              </a:ext>
            </a:extLst>
          </p:cNvPr>
          <p:cNvSpPr>
            <a:spLocks noGrp="1" noChangeArrowheads="1"/>
          </p:cNvSpPr>
          <p:nvPr>
            <p:ph type="title"/>
          </p:nvPr>
        </p:nvSpPr>
        <p:spPr>
          <a:xfrm>
            <a:off x="482600" y="640080"/>
            <a:ext cx="2322320" cy="5613236"/>
          </a:xfrm>
        </p:spPr>
        <p:txBody>
          <a:bodyPr vert="horz" lIns="91440" tIns="45720" rIns="91440" bIns="45720" rtlCol="0" anchor="ctr">
            <a:normAutofit/>
          </a:bodyPr>
          <a:lstStyle/>
          <a:p>
            <a:r>
              <a:rPr lang="en-US" altLang="en-US" sz="3700" kern="1200" dirty="0">
                <a:solidFill>
                  <a:srgbClr val="FFFFFF"/>
                </a:solidFill>
                <a:latin typeface="+mj-lt"/>
                <a:ea typeface="+mj-ea"/>
                <a:cs typeface="+mj-cs"/>
              </a:rPr>
              <a:t>SUPR Drug Overdose Prevention Program (DOPP)</a:t>
            </a: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32B9154-7D23-418E-9AD3-14D41D02F711}"/>
              </a:ext>
            </a:extLst>
          </p:cNvPr>
          <p:cNvSpPr>
            <a:spLocks noGrp="1"/>
          </p:cNvSpPr>
          <p:nvPr>
            <p:ph sz="quarter" idx="13"/>
          </p:nvPr>
        </p:nvSpPr>
        <p:spPr>
          <a:xfrm>
            <a:off x="3229233" y="1004666"/>
            <a:ext cx="5766486" cy="850967"/>
          </a:xfrm>
        </p:spPr>
        <p:txBody>
          <a:bodyPr vert="horz" lIns="91440" tIns="45720" rIns="91440" bIns="45720" rtlCol="0" anchor="ctr">
            <a:normAutofit/>
          </a:bodyPr>
          <a:lstStyle/>
          <a:p>
            <a:pPr marL="0" indent="0">
              <a:buNone/>
              <a:defRPr/>
            </a:pPr>
            <a:r>
              <a:rPr lang="en-US" sz="2800" dirty="0">
                <a:solidFill>
                  <a:srgbClr val="002060"/>
                </a:solidFill>
                <a:latin typeface="+mn-lt"/>
              </a:rPr>
              <a:t>DOPP Enrollee Programs by Fiscal Year</a:t>
            </a:r>
          </a:p>
          <a:p>
            <a:pPr marL="0" indent="0">
              <a:buNone/>
              <a:defRPr/>
            </a:pPr>
            <a:endParaRPr lang="en-US" sz="1400" dirty="0">
              <a:latin typeface="+mn-lt"/>
            </a:endParaRPr>
          </a:p>
        </p:txBody>
      </p:sp>
      <p:graphicFrame>
        <p:nvGraphicFramePr>
          <p:cNvPr id="6" name="Conten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BC963DF-61AC-4F7E-B0EC-767FA06EA6FE}"/>
              </a:ext>
            </a:extLst>
          </p:cNvPr>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614624989"/>
              </p:ext>
            </p:extLst>
          </p:nvPr>
        </p:nvGraphicFramePr>
        <p:xfrm>
          <a:off x="3229233" y="1855633"/>
          <a:ext cx="5502875" cy="3754804"/>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65D3F95-A14E-C047-8D94-A4DC71541B5E}"/>
              </a:ext>
            </a:extLst>
          </p:cNvPr>
          <p:cNvSpPr>
            <a:spLocks noGrp="1"/>
          </p:cNvSpPr>
          <p:nvPr>
            <p:ph type="sldNum" sz="quarter" idx="15"/>
          </p:nvPr>
        </p:nvSpPr>
        <p:spPr/>
        <p:txBody>
          <a:bodyPr/>
          <a:lstStyle/>
          <a:p>
            <a:pPr>
              <a:defRPr/>
            </a:pPr>
            <a:fld id="{ECE32E04-A01F-45DE-B8E7-345CD74FF9FE}" type="slidenum">
              <a:rPr lang="en-US" altLang="en-US" smtClean="0"/>
              <a:pPr>
                <a:defRPr/>
              </a:pPr>
              <a:t>46</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7894276"/>
      </p:ext>
    </p:extLst>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1AEB8A9-B768-4E30-BA55-D919E6687343}"/>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178"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E22F485-E7FF-4D71-9BCC-3AC92A513AB2}"/>
              </a:ext>
            </a:extLst>
          </p:cNvPr>
          <p:cNvSpPr>
            <a:spLocks noGrp="1" noChangeArrowheads="1"/>
          </p:cNvSpPr>
          <p:nvPr>
            <p:ph type="title"/>
          </p:nvPr>
        </p:nvSpPr>
        <p:spPr>
          <a:xfrm>
            <a:off x="482600" y="640080"/>
            <a:ext cx="2322320" cy="5613236"/>
          </a:xfrm>
        </p:spPr>
        <p:txBody>
          <a:bodyPr vert="horz" lIns="91440" tIns="45720" rIns="91440" bIns="45720" rtlCol="0" anchor="ctr">
            <a:normAutofit/>
          </a:bodyPr>
          <a:lstStyle/>
          <a:p>
            <a:r>
              <a:rPr lang="en-US" altLang="en-US" sz="3700" kern="1200" dirty="0">
                <a:solidFill>
                  <a:srgbClr val="FFFFFF"/>
                </a:solidFill>
                <a:latin typeface="+mj-lt"/>
                <a:ea typeface="+mj-ea"/>
                <a:cs typeface="+mj-cs"/>
              </a:rPr>
              <a:t>SUPR Drug Overdose Prevention Program (DOPP)</a:t>
            </a: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32B9154-7D23-418E-9AD3-14D41D02F711}"/>
              </a:ext>
            </a:extLst>
          </p:cNvPr>
          <p:cNvSpPr>
            <a:spLocks noGrp="1"/>
          </p:cNvSpPr>
          <p:nvPr>
            <p:ph sz="quarter" idx="13"/>
          </p:nvPr>
        </p:nvSpPr>
        <p:spPr>
          <a:xfrm>
            <a:off x="3216730" y="449036"/>
            <a:ext cx="5633356" cy="2675930"/>
          </a:xfrm>
        </p:spPr>
        <p:txBody>
          <a:bodyPr vert="horz" lIns="91440" tIns="45720" rIns="91440" bIns="45720" rtlCol="0" anchor="ctr">
            <a:normAutofit lnSpcReduction="10000"/>
          </a:bodyPr>
          <a:lstStyle/>
          <a:p>
            <a:pPr marL="28575" indent="0">
              <a:buNone/>
              <a:defRPr/>
            </a:pPr>
            <a:r>
              <a:rPr lang="en-US" sz="2800" b="1" dirty="0">
                <a:latin typeface="+mn-lt"/>
              </a:rPr>
              <a:t>Expanded Naloxone Purchase/Training/Distribution Services</a:t>
            </a:r>
          </a:p>
          <a:p>
            <a:pPr indent="-228600">
              <a:buFont typeface="Arial" panose="020B0604020202020204" pitchFamily="34" charset="0"/>
              <a:buChar char="•"/>
              <a:defRPr/>
            </a:pPr>
            <a:r>
              <a:rPr lang="en-US" sz="1400" dirty="0">
                <a:latin typeface="+mn-lt"/>
              </a:rPr>
              <a:t>Naloxone is a medication that reverses an overdose by blocking opioids, including prescription opioids, synthetics like fentanyl, and heroin.  </a:t>
            </a:r>
          </a:p>
          <a:p>
            <a:pPr indent="-228600">
              <a:buFont typeface="Arial" panose="020B0604020202020204" pitchFamily="34" charset="0"/>
              <a:buChar char="•"/>
              <a:defRPr/>
            </a:pPr>
            <a:r>
              <a:rPr lang="en-US" sz="1400" dirty="0">
                <a:latin typeface="+mn-lt"/>
              </a:rPr>
              <a:t>Federal funds are used for naloxone purchase, training, and distribution to traditional first responders like law enforcement officers and fire departments as well as </a:t>
            </a:r>
            <a:r>
              <a:rPr lang="en-US" sz="1400" i="1" dirty="0">
                <a:latin typeface="+mn-lt"/>
              </a:rPr>
              <a:t>non-traditional</a:t>
            </a:r>
            <a:r>
              <a:rPr lang="en-US" sz="1400" dirty="0">
                <a:latin typeface="+mn-lt"/>
              </a:rPr>
              <a:t> first responders like bystanders, friends, family members of heroin or other opioid dependent persons, and others.  </a:t>
            </a:r>
          </a:p>
          <a:p>
            <a:pPr marL="28575" indent="0">
              <a:buNone/>
              <a:defRPr/>
            </a:pPr>
            <a:endParaRPr lang="en-US" sz="1400" dirty="0">
              <a:latin typeface="+mn-lt"/>
            </a:endParaRPr>
          </a:p>
        </p:txBody>
      </p:sp>
      <p:pic>
        <p:nvPicPr>
          <p:cNvPr id="2" name="Pictur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BAE10EA-4922-4910-845C-945FC2A9AB80}"/>
              </a:ext>
            </a:extLst>
          </p:cNvPr>
          <p:cNvPicPr>
            <a:picLocks noChangeAspect="1"/>
          </p:cNvPicPr>
          <p:nvPr/>
        </p:nvPicPr>
        <p:blipFill>
          <a:blip r:embed="rId3"/>
          <a:stretch>
            <a:fillRect/>
          </a:stretch>
        </p:blipFill>
        <p:spPr>
          <a:xfrm>
            <a:off x="3535051" y="2980383"/>
            <a:ext cx="4996628" cy="3649016"/>
          </a:xfrm>
          <a:prstGeom prst="rect">
            <a:avLst/>
          </a:prstGeom>
        </p:spPr>
      </p:pic>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C344300-7D07-224C-B975-FCF896AD4A61}"/>
              </a:ext>
            </a:extLst>
          </p:cNvPr>
          <p:cNvSpPr>
            <a:spLocks noGrp="1"/>
          </p:cNvSpPr>
          <p:nvPr>
            <p:ph type="sldNum" sz="quarter" idx="15"/>
          </p:nvPr>
        </p:nvSpPr>
        <p:spPr/>
        <p:txBody>
          <a:bodyPr/>
          <a:lstStyle/>
          <a:p>
            <a:pPr>
              <a:defRPr/>
            </a:pPr>
            <a:fld id="{ECE32E04-A01F-45DE-B8E7-345CD74FF9FE}" type="slidenum">
              <a:rPr lang="en-US" altLang="en-US" smtClean="0"/>
              <a:pPr>
                <a:defRPr/>
              </a:pPr>
              <a:t>47</a:t>
            </a:fld>
            <a:endParaRPr lang="en-US" altLang="en-US"/>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1AEB8A9-B768-4E30-BA55-D919E6687343}"/>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178"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E22F485-E7FF-4D71-9BCC-3AC92A513AB2}"/>
              </a:ext>
            </a:extLst>
          </p:cNvPr>
          <p:cNvSpPr>
            <a:spLocks noGrp="1" noChangeArrowheads="1"/>
          </p:cNvSpPr>
          <p:nvPr>
            <p:ph type="title"/>
          </p:nvPr>
        </p:nvSpPr>
        <p:spPr>
          <a:xfrm>
            <a:off x="482600" y="640080"/>
            <a:ext cx="2322320" cy="5613236"/>
          </a:xfrm>
        </p:spPr>
        <p:txBody>
          <a:bodyPr vert="horz" lIns="91440" tIns="45720" rIns="91440" bIns="45720" rtlCol="0" anchor="ctr">
            <a:normAutofit/>
          </a:bodyPr>
          <a:lstStyle/>
          <a:p>
            <a:r>
              <a:rPr lang="en-US" altLang="en-US" sz="3700" kern="1200" dirty="0">
                <a:solidFill>
                  <a:srgbClr val="FFFFFF"/>
                </a:solidFill>
                <a:latin typeface="+mj-lt"/>
                <a:ea typeface="+mj-ea"/>
                <a:cs typeface="+mj-cs"/>
              </a:rPr>
              <a:t>SUPR DOPP</a:t>
            </a:r>
            <a:br>
              <a:rPr lang="en-US" altLang="en-US" sz="3700" kern="1200" dirty="0">
                <a:solidFill>
                  <a:srgbClr val="FFFFFF"/>
                </a:solidFill>
                <a:latin typeface="+mj-lt"/>
                <a:ea typeface="+mj-ea"/>
                <a:cs typeface="+mj-cs"/>
              </a:rPr>
            </a:br>
            <a:r>
              <a:rPr lang="en-US" altLang="en-US" sz="3700" kern="1200" dirty="0">
                <a:solidFill>
                  <a:srgbClr val="FFFFFF"/>
                </a:solidFill>
                <a:latin typeface="+mj-lt"/>
                <a:ea typeface="+mj-ea"/>
                <a:cs typeface="+mj-cs"/>
              </a:rPr>
              <a:t>OVERDOSE</a:t>
            </a:r>
            <a:br>
              <a:rPr lang="en-US" altLang="en-US" sz="3700" kern="1200" dirty="0">
                <a:solidFill>
                  <a:srgbClr val="FFFFFF"/>
                </a:solidFill>
                <a:latin typeface="+mj-lt"/>
                <a:ea typeface="+mj-ea"/>
                <a:cs typeface="+mj-cs"/>
              </a:rPr>
            </a:br>
            <a:r>
              <a:rPr lang="en-US" altLang="en-US" sz="3700" kern="1200" dirty="0">
                <a:solidFill>
                  <a:srgbClr val="FFFFFF"/>
                </a:solidFill>
                <a:latin typeface="+mj-lt"/>
                <a:ea typeface="+mj-ea"/>
                <a:cs typeface="+mj-cs"/>
              </a:rPr>
              <a:t>SAVES</a:t>
            </a: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32B9154-7D23-418E-9AD3-14D41D02F711}"/>
              </a:ext>
            </a:extLst>
          </p:cNvPr>
          <p:cNvSpPr>
            <a:spLocks noGrp="1"/>
          </p:cNvSpPr>
          <p:nvPr>
            <p:ph sz="quarter" idx="13"/>
          </p:nvPr>
        </p:nvSpPr>
        <p:spPr>
          <a:xfrm>
            <a:off x="3530783" y="341413"/>
            <a:ext cx="5136536" cy="2484884"/>
          </a:xfrm>
        </p:spPr>
        <p:txBody>
          <a:bodyPr vert="horz" lIns="91440" tIns="45720" rIns="91440" bIns="45720" rtlCol="0" anchor="ctr">
            <a:normAutofit/>
          </a:bodyPr>
          <a:lstStyle/>
          <a:p>
            <a:pPr marL="28575" indent="0">
              <a:buNone/>
              <a:defRPr/>
            </a:pPr>
            <a:r>
              <a:rPr lang="en-US" sz="2800" dirty="0">
                <a:latin typeface="Calibri" panose="020F0502020204030204" pitchFamily="34" charset="0"/>
                <a:ea typeface="Calibri" panose="020F0502020204030204" pitchFamily="34" charset="0"/>
                <a:cs typeface="Times New Roman" panose="02020603050405020304" pitchFamily="18" charset="0"/>
              </a:rPr>
              <a:t>DOPP Enrollment is a voluntary program</a:t>
            </a:r>
            <a:endParaRPr lang="en-US" sz="2800" b="1" dirty="0">
              <a:latin typeface="+mn-lt"/>
            </a:endParaRPr>
          </a:p>
          <a:p>
            <a:pPr indent="-228600">
              <a:buFont typeface="Arial" panose="020B0604020202020204" pitchFamily="34" charset="0"/>
              <a:buChar char="•"/>
              <a:defRPr/>
            </a:pPr>
            <a:r>
              <a:rPr lang="en-US" sz="1400" dirty="0">
                <a:latin typeface="Calibri" panose="020F0502020204030204" pitchFamily="34" charset="0"/>
                <a:ea typeface="Calibri" panose="020F0502020204030204" pitchFamily="34" charset="0"/>
                <a:cs typeface="Times New Roman" panose="02020603050405020304" pitchFamily="18" charset="0"/>
              </a:rPr>
              <a:t>The training, saving and reporting is not mandated and is also voluntary. </a:t>
            </a:r>
          </a:p>
          <a:p>
            <a:pPr indent="-228600">
              <a:buFont typeface="Arial" panose="020B0604020202020204" pitchFamily="34" charset="0"/>
              <a:buChar char="•"/>
              <a:defRPr/>
            </a:pPr>
            <a:r>
              <a:rPr lang="en-US" sz="1400" dirty="0">
                <a:latin typeface="Calibri" panose="020F0502020204030204" pitchFamily="34" charset="0"/>
                <a:ea typeface="Calibri" panose="020F0502020204030204" pitchFamily="34" charset="0"/>
                <a:cs typeface="Times New Roman" panose="02020603050405020304" pitchFamily="18" charset="0"/>
              </a:rPr>
              <a:t>DOPP data does not include Emergency Medical Service (EMS) saves which is published by Illinois Department of Public Health (IDPH) and located on their Data dashboard.  </a:t>
            </a:r>
            <a:r>
              <a:rPr lang="en-US" sz="1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https://idph.illinois.gov/OpioidDataDashboard/</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228600">
              <a:buFont typeface="Arial" panose="020B0604020202020204" pitchFamily="34" charset="0"/>
              <a:buChar char="•"/>
              <a:defRPr/>
            </a:pPr>
            <a:endParaRPr lang="en-US" sz="1400" dirty="0">
              <a:latin typeface="+mn-lt"/>
            </a:endParaRPr>
          </a:p>
        </p:txBody>
      </p:sp>
      <p:graphicFrame>
        <p:nvGraphicFramePr>
          <p:cNvPr id="7"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1558506-496C-40E1-9D86-498BF6DCD095}"/>
              </a:ext>
            </a:extLst>
          </p:cNvPr>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09233614"/>
              </p:ext>
            </p:extLst>
          </p:nvPr>
        </p:nvGraphicFramePr>
        <p:xfrm>
          <a:off x="3626304" y="2826297"/>
          <a:ext cx="4793796" cy="3507952"/>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B0EFAF2-4864-8947-BBEC-C4CABD86EDBA}"/>
              </a:ext>
            </a:extLst>
          </p:cNvPr>
          <p:cNvSpPr>
            <a:spLocks noGrp="1"/>
          </p:cNvSpPr>
          <p:nvPr>
            <p:ph type="sldNum" sz="quarter" idx="15"/>
          </p:nvPr>
        </p:nvSpPr>
        <p:spPr/>
        <p:txBody>
          <a:bodyPr/>
          <a:lstStyle/>
          <a:p>
            <a:pPr>
              <a:defRPr/>
            </a:pPr>
            <a:fld id="{ECE32E04-A01F-45DE-B8E7-345CD74FF9FE}" type="slidenum">
              <a:rPr lang="en-US" altLang="en-US" smtClean="0"/>
              <a:pPr>
                <a:defRPr/>
              </a:pPr>
              <a:t>48</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4829788"/>
      </p:ext>
    </p:extLst>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 name="Picture 5" descr="BathroomOD.pdf">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9293075-57BD-4DBB-ABAA-7B50F158ED55}"/>
              </a:ext>
            </a:extLst>
          </p:cNvPr>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27289" y="483998"/>
            <a:ext cx="3917667" cy="5855017"/>
          </a:xfrm>
          <a:prstGeom prst="rect">
            <a:avLst/>
          </a:prstGeom>
          <a:solidFill>
            <a:schemeClr val="bg1"/>
          </a:solidFill>
        </p:spPr>
      </p:pic>
      <p:cxnSp>
        <p:nvCxnSpPr>
          <p:cNvPr id="18" name="Straight Connector 1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12350F3-DB83-413A-980B-1CEB92498664}"/>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6339948"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 name="Picture 2" descr="M:\HHO All\Policy\Overdose Prevention\OD Kit\Mounted Kit_Thresholds Grais.jpg">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78022E8-D312-4622-B2A6-B49DEF16B02B}"/>
              </a:ext>
            </a:extLst>
          </p:cNvPr>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28531" y="1134473"/>
            <a:ext cx="4488180" cy="4775989"/>
          </a:xfrm>
          <a:prstGeom prst="rect">
            <a:avLst/>
          </a:prstGeom>
          <a:noFill/>
          <a:ln>
            <a:noFill/>
          </a:ln>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863527"/>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B45A142-4255-493C-8284-5D566C121B1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F4CE5E4-2839-4532-A4BF-D439B8793273}"/>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a:r>
              <a:rPr lang="en-US" sz="4200" kern="1200" dirty="0">
                <a:solidFill>
                  <a:srgbClr val="FFFFFF"/>
                </a:solidFill>
                <a:latin typeface="+mj-lt"/>
                <a:ea typeface="+mj-ea"/>
                <a:cs typeface="+mj-cs"/>
              </a:rPr>
              <a:t>Historical Perspective</a:t>
            </a:r>
          </a:p>
        </p:txBody>
      </p:sp>
      <p:cxnSp>
        <p:nvCxnSpPr>
          <p:cNvPr id="12" name="Straight Connector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8FB9660-F42F-4313-BBC4-47C007FE484C}"/>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262747B-583E-41BC-8397-02F7E1C2AD66}"/>
              </a:ext>
            </a:extLst>
          </p:cNvPr>
          <p:cNvPicPr>
            <a:picLocks noGrp="1" noChangeAspect="1"/>
          </p:cNvPicPr>
          <p:nvPr>
            <p:ph sz="quarter" idx="13"/>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65366" y="550180"/>
            <a:ext cx="4915159" cy="5765582"/>
          </a:xfrm>
          <a:prstGeom prst="rect">
            <a:avLst/>
          </a:prstGeom>
        </p:spPr>
      </p:pic>
      <p:sp>
        <p:nvSpPr>
          <p:cNvPr id="3" name="Slide Number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A6FCD01-4048-ED43-ACB8-4B67ABC1339E}"/>
              </a:ext>
            </a:extLst>
          </p:cNvPr>
          <p:cNvSpPr>
            <a:spLocks noGrp="1"/>
          </p:cNvSpPr>
          <p:nvPr>
            <p:ph type="sldNum" sz="quarter" idx="15"/>
          </p:nvPr>
        </p:nvSpPr>
        <p:spPr/>
        <p:txBody>
          <a:bodyPr/>
          <a:lstStyle/>
          <a:p>
            <a:pPr>
              <a:defRPr/>
            </a:pPr>
            <a:fld id="{ECE32E04-A01F-45DE-B8E7-345CD74FF9FE}" type="slidenum">
              <a:rPr lang="en-US" altLang="en-US" smtClean="0"/>
              <a:pPr>
                <a:defRPr/>
              </a:pPr>
              <a:t>5</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9258789"/>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0070C0"/>
                </a:solidFill>
              </a:rPr>
              <a:t>Examples of Mounted Kits</a:t>
            </a:r>
            <a:endParaRPr lang="en-US" dirty="0">
              <a:solidFill>
                <a:srgbClr val="0070C0"/>
              </a:solidFill>
            </a:endParaRPr>
          </a:p>
        </p:txBody>
      </p:sp>
      <p:pic>
        <p:nvPicPr>
          <p:cNvPr id="8" name="Picture 3" descr="M:\HHO All\Policy\Overdose Prevention\OD Kit\Mounted Kit Wide.JPG"/>
          <p:cNvPicPr>
            <a:picLocks noGrp="1" noChangeAspect="1" noChangeArrowheads="1"/>
          </p:cNvPicPr>
          <p:nvPr>
            <p:ph sz="half" idx="2"/>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1954"/>
          <a:stretch>
            <a:fillRect/>
          </a:stretch>
        </p:blipFill>
        <p:spPr bwMode="auto">
          <a:xfrm>
            <a:off x="863243" y="1422672"/>
            <a:ext cx="3595635" cy="4789591"/>
          </a:xfrm>
          <a:prstGeom prst="rect">
            <a:avLst/>
          </a:prstGeom>
          <a:noFill/>
          <a:ln>
            <a:noFill/>
          </a:ln>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 name="Picture 4" descr="M:\HHO All\Policy\Overdose Prevention\OD Kit\Mounted Kit Inside.JPG"/>
          <p:cNvPicPr>
            <a:picLocks noGrp="1" noChangeAspect="1" noChangeArrowheads="1"/>
          </p:cNvPicPr>
          <p:nvPr>
            <p:ph sz="quarter" idx="4"/>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12324" y="3583664"/>
            <a:ext cx="3694347" cy="2769984"/>
          </a:xfrm>
          <a:prstGeom prst="rect">
            <a:avLst/>
          </a:prstGeom>
          <a:noFill/>
          <a:ln>
            <a:noFill/>
          </a:ln>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12325" y="1385828"/>
            <a:ext cx="3482340" cy="2043172"/>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3" name="Rectangle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460C8C2-7A2E-4C79-A693-2E5FF9998ED6}"/>
              </a:ext>
            </a:extLst>
          </p:cNvPr>
          <p:cNvSpPr/>
          <p:nvPr/>
        </p:nvSpPr>
        <p:spPr>
          <a:xfrm>
            <a:off x="4152508" y="6492874"/>
            <a:ext cx="4572000" cy="261610"/>
          </a:xfrm>
          <a:prstGeom prst="rect">
            <a:avLst/>
          </a:prstGeom>
        </p:spPr>
        <p:txBody>
          <a:bodyPr>
            <a:spAutoFit/>
          </a:bodyPr>
          <a:lstStyle/>
          <a:p>
            <a:pPr algn="ctr"/>
            <a:r>
              <a:rPr lang="en-US" sz="1100" dirty="0">
                <a:solidFill>
                  <a:srgbClr val="002060"/>
                </a:solidFill>
                <a:latin typeface="Century Schoolbook" panose="02040604050505020304"/>
              </a:rPr>
              <a:t>Slide courtesy of Maya Doe-Simkins, Chicago Recovery Alliance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9772441"/>
      </p:ext>
    </p:extLst>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442DED2-EFFA-47C7-9CE9-6FE2EE10F278}"/>
              </a:ext>
            </a:extLst>
          </p:cNvPr>
          <p:cNvSpPr>
            <a:spLocks noGrp="1"/>
          </p:cNvSpPr>
          <p:nvPr>
            <p:ph type="title"/>
          </p:nvPr>
        </p:nvSpPr>
        <p:spPr>
          <a:xfrm>
            <a:off x="571949" y="308439"/>
            <a:ext cx="7355993" cy="857250"/>
          </a:xfrm>
        </p:spPr>
        <p:txBody>
          <a:bodyPr>
            <a:normAutofit/>
          </a:bodyPr>
          <a:lstStyle/>
          <a:p>
            <a:pPr>
              <a:defRPr/>
            </a:pPr>
            <a:r>
              <a:rPr lang="en-US" dirty="0">
                <a:solidFill>
                  <a:srgbClr val="002060"/>
                </a:solidFill>
                <a:latin typeface="+mn-lt"/>
                <a:cs typeface="Arial" panose="020B0604020202020204" pitchFamily="34" charset="0"/>
              </a:rPr>
              <a:t>Maximizing Restroom Safety</a:t>
            </a: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86BA511-1019-49CF-A175-7C7419E992A6}"/>
              </a:ext>
            </a:extLst>
          </p:cNvPr>
          <p:cNvSpPr>
            <a:spLocks noGrp="1"/>
          </p:cNvSpPr>
          <p:nvPr>
            <p:ph sz="quarter" idx="1"/>
          </p:nvPr>
        </p:nvSpPr>
        <p:spPr>
          <a:xfrm>
            <a:off x="458038" y="1372723"/>
            <a:ext cx="4264239" cy="4607947"/>
          </a:xfrm>
        </p:spPr>
        <p:txBody>
          <a:bodyPr/>
          <a:lstStyle/>
          <a:p>
            <a:r>
              <a:rPr lang="en-US" altLang="en-US" dirty="0">
                <a:cs typeface="Arial" panose="020B0604020202020204" pitchFamily="34" charset="0"/>
              </a:rPr>
              <a:t>Naloxone rescue kits </a:t>
            </a:r>
          </a:p>
          <a:p>
            <a:r>
              <a:rPr lang="en-US" altLang="en-US" dirty="0">
                <a:cs typeface="Arial" panose="020B0604020202020204" pitchFamily="34" charset="0"/>
              </a:rPr>
              <a:t>Emergency access to locked restroom</a:t>
            </a:r>
          </a:p>
          <a:p>
            <a:r>
              <a:rPr lang="en-US" altLang="en-US" dirty="0">
                <a:cs typeface="Arial" panose="020B0604020202020204" pitchFamily="34" charset="0"/>
              </a:rPr>
              <a:t>Gender neutral for single occupancy</a:t>
            </a:r>
          </a:p>
          <a:p>
            <a:r>
              <a:rPr lang="en-US" altLang="en-US" dirty="0">
                <a:cs typeface="Arial" panose="020B0604020202020204" pitchFamily="34" charset="0"/>
              </a:rPr>
              <a:t>Motion sensors</a:t>
            </a:r>
          </a:p>
          <a:p>
            <a:r>
              <a:rPr lang="en-US" altLang="en-US" dirty="0">
                <a:cs typeface="Arial" panose="020B0604020202020204" pitchFamily="34" charset="0"/>
              </a:rPr>
              <a:t>Syringe disposal box</a:t>
            </a:r>
            <a:endParaRPr lang="en-US" altLang="en-US" dirty="0"/>
          </a:p>
          <a:p>
            <a:endParaRPr lang="en-US" altLang="en-US" dirty="0"/>
          </a:p>
        </p:txBody>
      </p:sp>
      <p:pic>
        <p:nvPicPr>
          <p:cNvPr id="64516" name="Picture 3" descr="IMG_0768.jpg">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D06B36B-83EE-4D88-9E42-35A9CE67E5C8}"/>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722277" y="1372723"/>
            <a:ext cx="3840956" cy="5176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TextBox 6"/>
          <p:cNvSpPr txBox="1"/>
          <p:nvPr/>
        </p:nvSpPr>
        <p:spPr>
          <a:xfrm>
            <a:off x="580767" y="6134063"/>
            <a:ext cx="2608143" cy="415498"/>
          </a:xfrm>
          <a:prstGeom prst="rect">
            <a:avLst/>
          </a:prstGeom>
          <a:noFill/>
        </p:spPr>
        <p:txBody>
          <a:bodyPr wrap="square" rtlCol="0">
            <a:spAutoFit/>
          </a:bodyPr>
          <a:lstStyle/>
          <a:p>
            <a:pPr algn="ctr"/>
            <a:r>
              <a:rPr lang="en-US" sz="1050" dirty="0">
                <a:solidFill>
                  <a:srgbClr val="002060"/>
                </a:solidFill>
                <a:latin typeface="Century Schoolbook" panose="02040604050505020304"/>
              </a:rPr>
              <a:t>Slide courtesy of Maya Doe-</a:t>
            </a:r>
            <a:r>
              <a:rPr lang="en-US" sz="1050" dirty="0" err="1">
                <a:solidFill>
                  <a:srgbClr val="002060"/>
                </a:solidFill>
                <a:latin typeface="Century Schoolbook" panose="02040604050505020304"/>
              </a:rPr>
              <a:t>Simkins</a:t>
            </a:r>
            <a:r>
              <a:rPr lang="en-US" sz="1050" dirty="0">
                <a:solidFill>
                  <a:srgbClr val="002060"/>
                </a:solidFill>
                <a:latin typeface="Century Schoolbook" panose="02040604050505020304"/>
              </a:rPr>
              <a:t>, Chicago Recovery Alliance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4345154"/>
      </p:ext>
    </p:extLst>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59AE206-7EBA-4D33-8BC9-9D8158553F0E}"/>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3C55819-3C08-4FBF-B4A6-45AEAACF35E9}"/>
              </a:ext>
            </a:extLst>
          </p:cNvPr>
          <p:cNvSpPr>
            <a:spLocks noGrp="1"/>
          </p:cNvSpPr>
          <p:nvPr>
            <p:ph type="title"/>
          </p:nvPr>
        </p:nvSpPr>
        <p:spPr>
          <a:xfrm>
            <a:off x="628650" y="4555055"/>
            <a:ext cx="5174047" cy="1723125"/>
          </a:xfrm>
        </p:spPr>
        <p:txBody>
          <a:bodyPr vert="horz" lIns="91440" tIns="45720" rIns="91440" bIns="45720" rtlCol="0" anchor="ctr">
            <a:normAutofit/>
          </a:bodyPr>
          <a:lstStyle/>
          <a:p>
            <a:pPr algn="r"/>
            <a:r>
              <a:rPr lang="en-US" sz="5600" kern="1200">
                <a:solidFill>
                  <a:schemeClr val="tx1"/>
                </a:solidFill>
                <a:latin typeface="+mj-lt"/>
                <a:ea typeface="+mj-ea"/>
                <a:cs typeface="+mj-cs"/>
              </a:rPr>
              <a:t>Naloxone Training</a:t>
            </a:r>
          </a:p>
        </p:txBody>
      </p:sp>
      <p:sp>
        <p:nvSpPr>
          <p:cNvPr id="3" name="Tex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EC1ACC8-5BC5-4E3B-BF20-DB7C4F97283B}"/>
              </a:ext>
            </a:extLst>
          </p:cNvPr>
          <p:cNvSpPr>
            <a:spLocks noGrp="1"/>
          </p:cNvSpPr>
          <p:nvPr>
            <p:ph type="body" idx="1"/>
          </p:nvPr>
        </p:nvSpPr>
        <p:spPr>
          <a:xfrm>
            <a:off x="6156968" y="4555055"/>
            <a:ext cx="2537450" cy="1723125"/>
          </a:xfrm>
        </p:spPr>
        <p:txBody>
          <a:bodyPr vert="horz" lIns="91440" tIns="45720" rIns="91440" bIns="45720" rtlCol="0" anchor="ctr">
            <a:normAutofit/>
          </a:bodyPr>
          <a:lstStyle/>
          <a:p>
            <a:r>
              <a:rPr lang="en-US" kern="1200">
                <a:solidFill>
                  <a:schemeClr val="tx1"/>
                </a:solidFill>
                <a:latin typeface="+mn-lt"/>
                <a:ea typeface="+mn-ea"/>
                <a:cs typeface="+mn-cs"/>
              </a:rPr>
              <a:t>April Scales</a:t>
            </a:r>
          </a:p>
          <a:p>
            <a:r>
              <a:rPr lang="en-US" kern="1200">
                <a:solidFill>
                  <a:schemeClr val="tx1"/>
                </a:solidFill>
                <a:latin typeface="+mn-lt"/>
                <a:ea typeface="+mn-ea"/>
                <a:cs typeface="+mn-cs"/>
              </a:rPr>
              <a:t>Egyptian Health Department</a:t>
            </a:r>
          </a:p>
        </p:txBody>
      </p:sp>
      <p:sp>
        <p:nvSpPr>
          <p:cNvPr id="11" name="Oval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437D937-A7F1-4011-92B4-328E5BE1B166}"/>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441425" y="1322610"/>
            <a:ext cx="1682850" cy="16828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3" name="Oval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672F332-AF08-46C6-94F0-77684310D7B7}"/>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2546253" y="2707205"/>
            <a:ext cx="721796" cy="7217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5" name="Oval 1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4244EF8-D73A-40E1-BE73-D46E6B4B04ED}"/>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844374" y="2603243"/>
            <a:ext cx="220271" cy="2202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7" name="Freeform: Shape 1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B84D7E8-4ECB-42D7-ADBF-01689B0F24AE}"/>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4329087" y="0"/>
            <a:ext cx="4814914" cy="3429000"/>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cxnSp>
        <p:nvCxnSpPr>
          <p:cNvPr id="19" name="Straight Connector 1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E8E38ED-369A-44C2-B635-0BED0E48A6E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5979834" y="4776880"/>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251FCF4-4C4E-4E3B-955B-B7441FFFC741}"/>
              </a:ext>
            </a:extLst>
          </p:cNvPr>
          <p:cNvSpPr>
            <a:spLocks noGrp="1"/>
          </p:cNvSpPr>
          <p:nvPr>
            <p:ph type="sldNum" sz="quarter" idx="12"/>
          </p:nvPr>
        </p:nvSpPr>
        <p:spPr>
          <a:xfrm>
            <a:off x="8311896" y="6455093"/>
            <a:ext cx="274320" cy="273844"/>
          </a:xfrm>
          <a:prstGeom prst="ellipse">
            <a:avLst/>
          </a:prstGeom>
          <a:solidFill>
            <a:srgbClr val="7F7F7F"/>
          </a:solidFill>
        </p:spPr>
        <p:txBody>
          <a:bodyPr vert="horz" lIns="91440" tIns="45720" rIns="91440" bIns="45720" rtlCol="0" anchor="ctr">
            <a:normAutofit fontScale="62500" lnSpcReduction="20000"/>
          </a:bodyPr>
          <a:lstStyle/>
          <a:p>
            <a:pPr algn="ctr" defTabSz="914400">
              <a:lnSpc>
                <a:spcPct val="90000"/>
              </a:lnSpc>
              <a:spcAft>
                <a:spcPts val="600"/>
              </a:spcAft>
            </a:pPr>
            <a:fld id="{2F60C6B8-75DB-4D4C-AB5F-3D1D148A3519}" type="slidenum">
              <a:rPr lang="en-US" sz="700">
                <a:solidFill>
                  <a:srgbClr val="FFFFFF"/>
                </a:solidFill>
              </a:rPr>
              <a:pPr algn="ctr" defTabSz="914400">
                <a:lnSpc>
                  <a:spcPct val="90000"/>
                </a:lnSpc>
                <a:spcAft>
                  <a:spcPts val="600"/>
                </a:spcAft>
              </a:pPr>
              <a:t>52</a:t>
            </a:fld>
            <a:endParaRPr lang="en-US" sz="70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9514132"/>
      </p:ext>
    </p:extLst>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9340" y="0"/>
            <a:ext cx="827466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383528"/>
      </p:ext>
    </p:extLst>
  </p:cSld>
  <p:clrMapOvr>
    <a:masterClrMapping/>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1371600"/>
            <a:ext cx="5943600" cy="411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5797606"/>
      </p:ext>
    </p:extLst>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620000" cy="6476999"/>
          </a:xfrm>
        </p:spPr>
        <p:txBody>
          <a:bodyPr>
            <a:normAutofit/>
          </a:bodyPr>
          <a:lstStyle/>
          <a:p>
            <a:r>
              <a:rPr lang="en-US" b="1" dirty="0" smtClean="0">
                <a:solidFill>
                  <a:schemeClr val="tx1"/>
                </a:solidFill>
              </a:rPr>
              <a:t>Responding to an Overdose:</a:t>
            </a:r>
            <a:br>
              <a:rPr lang="en-US" b="1" dirty="0" smtClean="0">
                <a:solidFill>
                  <a:schemeClr val="tx1"/>
                </a:solidFill>
              </a:rPr>
            </a:br>
            <a:r>
              <a:rPr lang="en-US" b="1" dirty="0" smtClean="0">
                <a:solidFill>
                  <a:schemeClr val="tx1"/>
                </a:solidFill>
              </a:rPr>
              <a:t/>
            </a:r>
            <a:br>
              <a:rPr lang="en-US" b="1" dirty="0" smtClean="0">
                <a:solidFill>
                  <a:schemeClr val="tx1"/>
                </a:solidFill>
              </a:rPr>
            </a:br>
            <a:r>
              <a:rPr lang="en-US" sz="2400" dirty="0" smtClean="0"/>
              <a:t>*</a:t>
            </a:r>
            <a:r>
              <a:rPr lang="en-US" sz="2700" dirty="0" smtClean="0">
                <a:solidFill>
                  <a:schemeClr val="tx1"/>
                </a:solidFill>
                <a:effectLst/>
              </a:rPr>
              <a:t>Stay Calm</a:t>
            </a:r>
            <a:br>
              <a:rPr lang="en-US" sz="2700" dirty="0" smtClean="0">
                <a:solidFill>
                  <a:schemeClr val="tx1"/>
                </a:solidFill>
                <a:effectLst/>
              </a:rPr>
            </a:br>
            <a:r>
              <a:rPr lang="en-US" sz="2700" dirty="0" smtClean="0">
                <a:solidFill>
                  <a:schemeClr val="tx1"/>
                </a:solidFill>
                <a:effectLst/>
              </a:rPr>
              <a:t>*Call 911</a:t>
            </a:r>
            <a:br>
              <a:rPr lang="en-US" sz="2700" dirty="0" smtClean="0">
                <a:solidFill>
                  <a:schemeClr val="tx1"/>
                </a:solidFill>
                <a:effectLst/>
              </a:rPr>
            </a:br>
            <a:r>
              <a:rPr lang="en-US" sz="2700" dirty="0" smtClean="0">
                <a:solidFill>
                  <a:schemeClr val="tx1"/>
                </a:solidFill>
                <a:effectLst/>
              </a:rPr>
              <a:t>*Shake the person, rub their sternum or forehead  </a:t>
            </a:r>
            <a:br>
              <a:rPr lang="en-US" sz="2700" dirty="0" smtClean="0">
                <a:solidFill>
                  <a:schemeClr val="tx1"/>
                </a:solidFill>
                <a:effectLst/>
              </a:rPr>
            </a:br>
            <a:r>
              <a:rPr lang="en-US" sz="2700" dirty="0">
                <a:solidFill>
                  <a:schemeClr val="tx1"/>
                </a:solidFill>
                <a:effectLst/>
              </a:rPr>
              <a:t> </a:t>
            </a:r>
            <a:r>
              <a:rPr lang="en-US" sz="2700" dirty="0" smtClean="0">
                <a:solidFill>
                  <a:schemeClr val="tx1"/>
                </a:solidFill>
                <a:effectLst/>
              </a:rPr>
              <a:t> with knuckles</a:t>
            </a:r>
            <a:br>
              <a:rPr lang="en-US" sz="2700" dirty="0" smtClean="0">
                <a:solidFill>
                  <a:schemeClr val="tx1"/>
                </a:solidFill>
                <a:effectLst/>
              </a:rPr>
            </a:br>
            <a:r>
              <a:rPr lang="en-US" sz="2700" dirty="0" smtClean="0">
                <a:solidFill>
                  <a:schemeClr val="tx1"/>
                </a:solidFill>
                <a:effectLst/>
              </a:rPr>
              <a:t>*Make noise; call the person’s name</a:t>
            </a:r>
            <a:br>
              <a:rPr lang="en-US" sz="2700" dirty="0" smtClean="0">
                <a:solidFill>
                  <a:schemeClr val="tx1"/>
                </a:solidFill>
                <a:effectLst/>
              </a:rPr>
            </a:br>
            <a:r>
              <a:rPr lang="en-US" sz="2700" dirty="0" smtClean="0">
                <a:solidFill>
                  <a:schemeClr val="tx1"/>
                </a:solidFill>
                <a:effectLst/>
              </a:rPr>
              <a:t>*Perform </a:t>
            </a:r>
            <a:r>
              <a:rPr lang="en-US" sz="2700" b="1" dirty="0" smtClean="0">
                <a:solidFill>
                  <a:schemeClr val="tx1"/>
                </a:solidFill>
                <a:effectLst/>
              </a:rPr>
              <a:t>Rescue Breathing </a:t>
            </a:r>
            <a:r>
              <a:rPr lang="en-US" sz="2700" dirty="0" smtClean="0">
                <a:solidFill>
                  <a:schemeClr val="tx1"/>
                </a:solidFill>
                <a:effectLst/>
              </a:rPr>
              <a:t>and chest   </a:t>
            </a:r>
            <a:br>
              <a:rPr lang="en-US" sz="2700" dirty="0" smtClean="0">
                <a:solidFill>
                  <a:schemeClr val="tx1"/>
                </a:solidFill>
                <a:effectLst/>
              </a:rPr>
            </a:br>
            <a:r>
              <a:rPr lang="en-US" sz="2700" dirty="0">
                <a:solidFill>
                  <a:schemeClr val="tx1"/>
                </a:solidFill>
                <a:effectLst/>
              </a:rPr>
              <a:t> </a:t>
            </a:r>
            <a:r>
              <a:rPr lang="en-US" sz="2700" dirty="0" smtClean="0">
                <a:solidFill>
                  <a:schemeClr val="tx1"/>
                </a:solidFill>
                <a:effectLst/>
              </a:rPr>
              <a:t> compression techniques (optional)</a:t>
            </a:r>
            <a:br>
              <a:rPr lang="en-US" sz="2700" dirty="0" smtClean="0">
                <a:solidFill>
                  <a:schemeClr val="tx1"/>
                </a:solidFill>
                <a:effectLst/>
              </a:rPr>
            </a:br>
            <a:endParaRPr lang="en-US" sz="2200" dirty="0">
              <a:solidFill>
                <a:schemeClr val="tx1"/>
              </a:solidFill>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5722850"/>
      </p:ext>
    </p:extLst>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1432560" y="359898"/>
            <a:ext cx="7406640" cy="706902"/>
          </a:xfrm>
        </p:spPr>
        <p:txBody>
          <a:bodyPr>
            <a:normAutofit fontScale="90000"/>
          </a:bodyPr>
          <a:lstStyle/>
          <a:p>
            <a:r>
              <a:rPr lang="en-US" b="1" dirty="0" smtClean="0"/>
              <a:t>        </a:t>
            </a:r>
            <a:r>
              <a:rPr lang="en-US" b="1" dirty="0" smtClean="0">
                <a:solidFill>
                  <a:schemeClr val="tx1"/>
                </a:solidFill>
              </a:rPr>
              <a:t>Rescue Breathing</a:t>
            </a:r>
            <a:endParaRPr lang="en-US" b="1" dirty="0">
              <a:solidFill>
                <a:schemeClr val="tx1"/>
              </a:solidFill>
            </a:endParaRPr>
          </a:p>
        </p:txBody>
      </p:sp>
      <p:sp>
        <p:nvSpPr>
          <p:cNvPr id="5" name="Subtitle 4"/>
          <p:cNvSpPr>
            <a:spLocks noGrp="1"/>
          </p:cNvSpPr>
          <p:nvPr>
            <p:ph type="subTitle" idx="1"/>
          </p:nvPr>
        </p:nvSpPr>
        <p:spPr>
          <a:xfrm>
            <a:off x="1143000" y="1066800"/>
            <a:ext cx="7772400" cy="5715000"/>
          </a:xfrm>
        </p:spPr>
        <p:txBody>
          <a:bodyPr>
            <a:normAutofit fontScale="25000" lnSpcReduction="20000"/>
          </a:bodyPr>
          <a:lstStyle/>
          <a:p>
            <a:pPr marL="114300">
              <a:lnSpc>
                <a:spcPct val="70000"/>
              </a:lnSpc>
            </a:pPr>
            <a:endParaRPr lang="en-US" sz="2800" b="1" dirty="0" smtClean="0"/>
          </a:p>
          <a:p>
            <a:pPr marL="114300">
              <a:lnSpc>
                <a:spcPct val="70000"/>
              </a:lnSpc>
            </a:pPr>
            <a:endParaRPr lang="en-US" sz="2800" b="1" dirty="0"/>
          </a:p>
          <a:p>
            <a:pPr marL="114300">
              <a:lnSpc>
                <a:spcPct val="120000"/>
              </a:lnSpc>
            </a:pPr>
            <a:r>
              <a:rPr lang="en-US" sz="9600" b="1" dirty="0" smtClean="0">
                <a:latin typeface="+mj-lt"/>
              </a:rPr>
              <a:t>Please review the </a:t>
            </a:r>
            <a:r>
              <a:rPr lang="en-US" sz="9600" b="1" dirty="0">
                <a:latin typeface="+mj-lt"/>
              </a:rPr>
              <a:t>steps below to perfect your rescue breathing technique</a:t>
            </a:r>
            <a:r>
              <a:rPr lang="en-US" sz="9600" b="1" dirty="0" smtClean="0">
                <a:latin typeface="+mj-lt"/>
              </a:rPr>
              <a:t>:</a:t>
            </a:r>
          </a:p>
          <a:p>
            <a:pPr marL="114300">
              <a:lnSpc>
                <a:spcPct val="70000"/>
              </a:lnSpc>
            </a:pPr>
            <a:endParaRPr lang="en-US" sz="4400" dirty="0" smtClean="0">
              <a:effectLst>
                <a:outerShdw blurRad="38100" dist="38100" dir="2700000" algn="tl">
                  <a:srgbClr val="000000">
                    <a:alpha val="43137"/>
                  </a:srgbClr>
                </a:outerShdw>
              </a:effectLst>
              <a:latin typeface="+mj-lt"/>
            </a:endParaRPr>
          </a:p>
          <a:p>
            <a:pPr marL="411480" lvl="1" indent="0">
              <a:lnSpc>
                <a:spcPct val="70000"/>
              </a:lnSpc>
            </a:pPr>
            <a:endParaRPr lang="en-US" sz="4400" dirty="0">
              <a:effectLst>
                <a:outerShdw blurRad="38100" dist="38100" dir="2700000" algn="tl">
                  <a:srgbClr val="000000">
                    <a:alpha val="43137"/>
                  </a:srgbClr>
                </a:outerShdw>
              </a:effectLst>
              <a:latin typeface="+mj-lt"/>
            </a:endParaRPr>
          </a:p>
          <a:p>
            <a:pPr marL="411480" lvl="1" algn="l">
              <a:lnSpc>
                <a:spcPct val="70000"/>
              </a:lnSpc>
            </a:pPr>
            <a:r>
              <a:rPr lang="en-US" sz="9600" dirty="0" smtClean="0">
                <a:latin typeface="+mj-lt"/>
              </a:rPr>
              <a:t>1.  	Place one hand on </a:t>
            </a:r>
            <a:r>
              <a:rPr lang="en-US" sz="9600" dirty="0">
                <a:latin typeface="+mj-lt"/>
              </a:rPr>
              <a:t>the person’s chin, tilt the </a:t>
            </a:r>
            <a:r>
              <a:rPr lang="en-US" sz="9600" dirty="0" smtClean="0">
                <a:latin typeface="+mj-lt"/>
              </a:rPr>
              <a:t> </a:t>
            </a:r>
          </a:p>
          <a:p>
            <a:pPr marL="411480" lvl="1" indent="0" algn="l">
              <a:lnSpc>
                <a:spcPct val="70000"/>
              </a:lnSpc>
            </a:pPr>
            <a:r>
              <a:rPr lang="en-US" sz="9600" dirty="0">
                <a:latin typeface="+mj-lt"/>
              </a:rPr>
              <a:t> </a:t>
            </a:r>
            <a:r>
              <a:rPr lang="en-US" sz="9600" dirty="0" smtClean="0">
                <a:latin typeface="+mj-lt"/>
              </a:rPr>
              <a:t>	head </a:t>
            </a:r>
            <a:r>
              <a:rPr lang="en-US" sz="9600" dirty="0">
                <a:latin typeface="+mj-lt"/>
              </a:rPr>
              <a:t>back</a:t>
            </a:r>
            <a:r>
              <a:rPr lang="en-US" sz="9600" dirty="0" smtClean="0">
                <a:latin typeface="+mj-lt"/>
              </a:rPr>
              <a:t>.</a:t>
            </a:r>
          </a:p>
          <a:p>
            <a:pPr marL="411480" lvl="1" indent="0" algn="l">
              <a:lnSpc>
                <a:spcPct val="70000"/>
              </a:lnSpc>
            </a:pPr>
            <a:endParaRPr lang="en-US" sz="9600" dirty="0" smtClean="0">
              <a:latin typeface="+mj-lt"/>
            </a:endParaRPr>
          </a:p>
          <a:p>
            <a:pPr marL="411480" lvl="1" algn="l">
              <a:lnSpc>
                <a:spcPct val="70000"/>
              </a:lnSpc>
            </a:pPr>
            <a:r>
              <a:rPr lang="en-US" sz="9600" dirty="0" smtClean="0">
                <a:latin typeface="+mj-lt"/>
              </a:rPr>
              <a:t>2.	Pinch the nose closed.</a:t>
            </a:r>
          </a:p>
          <a:p>
            <a:pPr marL="868680" lvl="1" indent="-457200" algn="l">
              <a:lnSpc>
                <a:spcPct val="70000"/>
              </a:lnSpc>
              <a:buAutoNum type="arabicPeriod" startAt="3"/>
            </a:pPr>
            <a:endParaRPr lang="en-US" sz="9600" dirty="0">
              <a:latin typeface="+mj-lt"/>
            </a:endParaRPr>
          </a:p>
          <a:p>
            <a:pPr marL="411480" lvl="1" algn="l">
              <a:lnSpc>
                <a:spcPct val="120000"/>
              </a:lnSpc>
            </a:pPr>
            <a:r>
              <a:rPr lang="en-US" sz="9600" dirty="0" smtClean="0">
                <a:latin typeface="+mj-lt"/>
              </a:rPr>
              <a:t>3.	Place your mouth over the person’s mouth to make     </a:t>
            </a:r>
          </a:p>
          <a:p>
            <a:pPr marL="411480" lvl="1" algn="l">
              <a:lnSpc>
                <a:spcPct val="120000"/>
              </a:lnSpc>
            </a:pPr>
            <a:r>
              <a:rPr lang="en-US" sz="9600" dirty="0" smtClean="0">
                <a:latin typeface="+mj-lt"/>
              </a:rPr>
              <a:t>      a seal and give 2 slow breaths.</a:t>
            </a:r>
          </a:p>
          <a:p>
            <a:pPr marL="868680" lvl="1" indent="-457200" algn="l">
              <a:lnSpc>
                <a:spcPct val="70000"/>
              </a:lnSpc>
              <a:buAutoNum type="arabicPeriod" startAt="3"/>
            </a:pPr>
            <a:endParaRPr lang="en-US" sz="9600" dirty="0">
              <a:latin typeface="+mj-lt"/>
            </a:endParaRPr>
          </a:p>
          <a:p>
            <a:pPr marL="411480" lvl="1" algn="l">
              <a:lnSpc>
                <a:spcPct val="120000"/>
              </a:lnSpc>
            </a:pPr>
            <a:r>
              <a:rPr lang="en-US" sz="9600" dirty="0" smtClean="0">
                <a:latin typeface="+mj-lt"/>
              </a:rPr>
              <a:t>4.	The person’s chest should rise (but not the stomach) </a:t>
            </a:r>
          </a:p>
          <a:p>
            <a:pPr marL="868680" lvl="1" indent="-457200" algn="l">
              <a:lnSpc>
                <a:spcPct val="70000"/>
              </a:lnSpc>
              <a:buAutoNum type="arabicPeriod" startAt="3"/>
            </a:pPr>
            <a:endParaRPr lang="en-US" sz="9600" dirty="0">
              <a:latin typeface="+mj-lt"/>
            </a:endParaRPr>
          </a:p>
          <a:p>
            <a:pPr marL="411480" lvl="1" algn="l">
              <a:lnSpc>
                <a:spcPct val="120000"/>
              </a:lnSpc>
            </a:pPr>
            <a:r>
              <a:rPr lang="en-US" sz="9600" dirty="0" smtClean="0">
                <a:latin typeface="+mj-lt"/>
              </a:rPr>
              <a:t>5.	Follow up with </a:t>
            </a:r>
            <a:r>
              <a:rPr lang="en-US" sz="9600" dirty="0">
                <a:latin typeface="+mj-lt"/>
              </a:rPr>
              <a:t>one breath every 5 seconds </a:t>
            </a:r>
            <a:r>
              <a:rPr lang="en-US" sz="9600" dirty="0" smtClean="0">
                <a:latin typeface="+mj-lt"/>
              </a:rPr>
              <a:t> </a:t>
            </a:r>
          </a:p>
          <a:p>
            <a:pPr marL="411480" lvl="1" indent="0" algn="l">
              <a:lnSpc>
                <a:spcPct val="120000"/>
              </a:lnSpc>
            </a:pPr>
            <a:r>
              <a:rPr lang="en-US" sz="9600" dirty="0">
                <a:latin typeface="+mj-lt"/>
              </a:rPr>
              <a:t> </a:t>
            </a:r>
            <a:r>
              <a:rPr lang="en-US" sz="9600" dirty="0" smtClean="0">
                <a:latin typeface="+mj-lt"/>
              </a:rPr>
              <a:t>    	until </a:t>
            </a:r>
            <a:r>
              <a:rPr lang="en-US" sz="9600" dirty="0">
                <a:latin typeface="+mj-lt"/>
              </a:rPr>
              <a:t>the person can breath on their </a:t>
            </a:r>
            <a:r>
              <a:rPr lang="en-US" sz="9600" dirty="0" smtClean="0">
                <a:latin typeface="+mj-lt"/>
              </a:rPr>
              <a:t>own</a:t>
            </a:r>
          </a:p>
          <a:p>
            <a:pPr marL="411480" lvl="1" indent="0">
              <a:lnSpc>
                <a:spcPct val="120000"/>
              </a:lnSpc>
            </a:pPr>
            <a:endParaRPr lang="en-US" sz="2100" dirty="0"/>
          </a:p>
          <a:p>
            <a:pPr marL="411480" lvl="1" indent="0">
              <a:lnSpc>
                <a:spcPct val="120000"/>
              </a:lnSpc>
            </a:pPr>
            <a:endParaRPr lang="en-US" sz="2100" b="1" dirty="0"/>
          </a:p>
          <a:p>
            <a:pPr>
              <a:lnSpc>
                <a:spcPct val="120000"/>
              </a:lnSpc>
            </a:pPr>
            <a:endParaRPr lang="en-US" sz="1800" b="1" dirty="0" smtClean="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91970225"/>
      </p:ext>
    </p:extLst>
  </p:cSld>
  <p:clrMapOvr>
    <a:masterClrMapping/>
  </p:clrMapOvr>
  <p:transition spd="slow">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t>Responding to an Overdose</a:t>
            </a:r>
            <a:r>
              <a:rPr lang="en-US" dirty="0" smtClean="0"/>
              <a:t/>
            </a:r>
            <a:br>
              <a:rPr lang="en-US" dirty="0" smtClean="0"/>
            </a:br>
            <a:endParaRPr lang="en-US" dirty="0"/>
          </a:p>
        </p:txBody>
      </p:sp>
      <p:sp>
        <p:nvSpPr>
          <p:cNvPr id="4" name="Subtitle 3"/>
          <p:cNvSpPr>
            <a:spLocks noGrp="1"/>
          </p:cNvSpPr>
          <p:nvPr>
            <p:ph type="subTitle" idx="1"/>
          </p:nvPr>
        </p:nvSpPr>
        <p:spPr>
          <a:xfrm>
            <a:off x="1447800" y="1600200"/>
            <a:ext cx="7391400" cy="4800600"/>
          </a:xfrm>
        </p:spPr>
        <p:txBody>
          <a:bodyPr>
            <a:normAutofit/>
          </a:bodyPr>
          <a:lstStyle/>
          <a:p>
            <a:endParaRPr lang="en-US" sz="2400" dirty="0" smtClean="0">
              <a:solidFill>
                <a:schemeClr val="tx1"/>
              </a:solidFill>
            </a:endParaRPr>
          </a:p>
          <a:p>
            <a:pPr>
              <a:lnSpc>
                <a:spcPct val="150000"/>
              </a:lnSpc>
            </a:pPr>
            <a:r>
              <a:rPr lang="en-US" sz="2400" dirty="0">
                <a:solidFill>
                  <a:schemeClr val="tx1"/>
                </a:solidFill>
              </a:rPr>
              <a:t>*</a:t>
            </a:r>
            <a:r>
              <a:rPr lang="en-US" sz="2400" b="1" dirty="0" smtClean="0">
                <a:solidFill>
                  <a:schemeClr val="tx1"/>
                </a:solidFill>
              </a:rPr>
              <a:t>ADMINISTER </a:t>
            </a:r>
            <a:r>
              <a:rPr lang="en-US" sz="2400" b="1" dirty="0">
                <a:solidFill>
                  <a:schemeClr val="tx1"/>
                </a:solidFill>
              </a:rPr>
              <a:t>NALOXONE (NARCAN</a:t>
            </a:r>
            <a:r>
              <a:rPr lang="en-US" sz="2400" b="1" dirty="0" smtClean="0">
                <a:solidFill>
                  <a:schemeClr val="tx1"/>
                </a:solidFill>
              </a:rPr>
              <a:t>)</a:t>
            </a:r>
            <a:r>
              <a:rPr lang="en-US" sz="2400" b="1" dirty="0">
                <a:solidFill>
                  <a:schemeClr val="tx1"/>
                </a:solidFill>
              </a:rPr>
              <a:t/>
            </a:r>
            <a:br>
              <a:rPr lang="en-US" sz="2400" b="1" dirty="0">
                <a:solidFill>
                  <a:schemeClr val="tx1"/>
                </a:solidFill>
              </a:rPr>
            </a:br>
            <a:r>
              <a:rPr lang="en-US" sz="2400" dirty="0">
                <a:solidFill>
                  <a:schemeClr val="tx1"/>
                </a:solidFill>
              </a:rPr>
              <a:t>*Continue rescue breathing for 3-5 minutes</a:t>
            </a:r>
            <a:br>
              <a:rPr lang="en-US" sz="2400" dirty="0">
                <a:solidFill>
                  <a:schemeClr val="tx1"/>
                </a:solidFill>
              </a:rPr>
            </a:br>
            <a:r>
              <a:rPr lang="en-US" sz="2400" dirty="0">
                <a:solidFill>
                  <a:schemeClr val="tx1"/>
                </a:solidFill>
              </a:rPr>
              <a:t>*Place person in </a:t>
            </a:r>
            <a:r>
              <a:rPr lang="en-US" sz="2400" b="1" dirty="0" smtClean="0">
                <a:solidFill>
                  <a:schemeClr val="tx1"/>
                </a:solidFill>
              </a:rPr>
              <a:t>Rescue Position</a:t>
            </a:r>
            <a:r>
              <a:rPr lang="en-US" sz="2400" dirty="0" smtClean="0">
                <a:solidFill>
                  <a:schemeClr val="tx1"/>
                </a:solidFill>
              </a:rPr>
              <a:t> </a:t>
            </a:r>
            <a:r>
              <a:rPr lang="en-US" sz="2400" dirty="0">
                <a:solidFill>
                  <a:schemeClr val="tx1"/>
                </a:solidFill>
              </a:rPr>
              <a:t>once they are  </a:t>
            </a:r>
            <a:br>
              <a:rPr lang="en-US" sz="2400" dirty="0">
                <a:solidFill>
                  <a:schemeClr val="tx1"/>
                </a:solidFill>
              </a:rPr>
            </a:br>
            <a:r>
              <a:rPr lang="en-US" sz="2400" dirty="0">
                <a:solidFill>
                  <a:schemeClr val="tx1"/>
                </a:solidFill>
              </a:rPr>
              <a:t>  breathing on their own</a:t>
            </a:r>
            <a:br>
              <a:rPr lang="en-US" sz="2400" dirty="0">
                <a:solidFill>
                  <a:schemeClr val="tx1"/>
                </a:solidFill>
              </a:rPr>
            </a:b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7648411"/>
      </p:ext>
    </p:extLst>
  </p:cSld>
  <p:clrMapOvr>
    <a:masterClrMapping/>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Rescue Position</a:t>
            </a:r>
            <a:endParaRPr lang="en-US"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05000" y="1447800"/>
            <a:ext cx="6477000" cy="4419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196589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09485" y="441090"/>
            <a:ext cx="6934200" cy="1107948"/>
          </a:xfrm>
        </p:spPr>
        <p:txBody>
          <a:bodyPr>
            <a:normAutofit/>
          </a:bodyPr>
          <a:lstStyle/>
          <a:p>
            <a:pPr algn="ctr"/>
            <a:r>
              <a:rPr lang="en-US" sz="4000" b="1" dirty="0">
                <a:solidFill>
                  <a:schemeClr val="tx1"/>
                </a:solidFill>
                <a:latin typeface="+mn-lt"/>
              </a:rPr>
              <a:t>Naloxone Facts</a:t>
            </a:r>
          </a:p>
        </p:txBody>
      </p:sp>
      <p:sp>
        <p:nvSpPr>
          <p:cNvPr id="3" name="Content Placeholder 2"/>
          <p:cNvSpPr>
            <a:spLocks noGrp="1"/>
          </p:cNvSpPr>
          <p:nvPr>
            <p:ph idx="1"/>
          </p:nvPr>
        </p:nvSpPr>
        <p:spPr>
          <a:xfrm>
            <a:off x="1143000" y="1752600"/>
            <a:ext cx="7620000" cy="4800600"/>
          </a:xfrm>
        </p:spPr>
        <p:txBody>
          <a:bodyPr>
            <a:noAutofit/>
          </a:bodyPr>
          <a:lstStyle/>
          <a:p>
            <a:pPr marL="342900" indent="-342900"/>
            <a:r>
              <a:rPr lang="en-US" sz="2800" dirty="0" smtClean="0"/>
              <a:t>Once Naloxone is administered,  the onset </a:t>
            </a:r>
            <a:r>
              <a:rPr lang="en-US" sz="2800" dirty="0"/>
              <a:t>of action </a:t>
            </a:r>
            <a:r>
              <a:rPr lang="en-US" sz="2800" dirty="0" smtClean="0"/>
              <a:t>is </a:t>
            </a:r>
            <a:r>
              <a:rPr lang="en-US" sz="2800" dirty="0"/>
              <a:t>about 2-3 </a:t>
            </a:r>
            <a:r>
              <a:rPr lang="en-US" sz="2800" dirty="0" smtClean="0"/>
              <a:t>minutes</a:t>
            </a:r>
          </a:p>
          <a:p>
            <a:pPr marL="342900" indent="-342900"/>
            <a:endParaRPr lang="en-US" sz="2800" dirty="0"/>
          </a:p>
          <a:p>
            <a:pPr marL="342900" indent="-342900"/>
            <a:r>
              <a:rPr lang="en-US" sz="2800" dirty="0"/>
              <a:t>Duration of action is </a:t>
            </a:r>
            <a:r>
              <a:rPr lang="en-US" sz="2800" dirty="0" smtClean="0"/>
              <a:t>30 minutes to 2 hours, depending </a:t>
            </a:r>
            <a:r>
              <a:rPr lang="en-US" sz="2800" dirty="0"/>
              <a:t>on method of </a:t>
            </a:r>
            <a:r>
              <a:rPr lang="en-US" sz="2800" dirty="0" smtClean="0"/>
              <a:t>administration and the intensity of opioid use and potency of opioid taken</a:t>
            </a:r>
          </a:p>
          <a:p>
            <a:pPr marL="0" indent="0">
              <a:buNone/>
            </a:pPr>
            <a:endParaRPr lang="en-US" sz="2800" dirty="0"/>
          </a:p>
          <a:p>
            <a:pPr marL="342900" indent="-342900"/>
            <a:r>
              <a:rPr lang="en-US" sz="2800" dirty="0"/>
              <a:t>It will </a:t>
            </a:r>
            <a:r>
              <a:rPr lang="en-US" sz="2800" b="1" dirty="0" smtClean="0"/>
              <a:t>NOT</a:t>
            </a:r>
            <a:r>
              <a:rPr lang="en-US" sz="2800" dirty="0" smtClean="0"/>
              <a:t> </a:t>
            </a:r>
            <a:r>
              <a:rPr lang="en-US" sz="2800" dirty="0"/>
              <a:t>reverse an overdose caused by other drugs, only </a:t>
            </a:r>
            <a:r>
              <a:rPr lang="en-US" sz="2800" dirty="0" smtClean="0"/>
              <a:t>opioids</a:t>
            </a:r>
          </a:p>
          <a:p>
            <a:pPr marL="0" indent="0">
              <a:buNone/>
            </a:pPr>
            <a:endParaRPr lang="en-US" sz="2800" dirty="0"/>
          </a:p>
          <a:p>
            <a:pPr marL="342900" indent="-342900"/>
            <a:r>
              <a:rPr lang="en-US" sz="2800" dirty="0" smtClean="0"/>
              <a:t>It is safe enough to use on children </a:t>
            </a:r>
            <a:r>
              <a:rPr lang="en-US" sz="2800" dirty="0"/>
              <a:t>and pregnant </a:t>
            </a:r>
            <a:r>
              <a:rPr lang="en-US" sz="2800" dirty="0" smtClean="0"/>
              <a:t>women</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3147950"/>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4AC5506-6312-4701-8D3C-40187889A947}"/>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99AB0F7-AFF3-4628-A2E4-9441D68EA79C}"/>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200" b="1" kern="1200">
                <a:solidFill>
                  <a:schemeClr val="bg1"/>
                </a:solidFill>
                <a:latin typeface="+mj-lt"/>
                <a:ea typeface="+mj-ea"/>
                <a:cs typeface="+mj-cs"/>
              </a:rPr>
              <a:t>What is the U.S. Opioid Epidemic – 2017 Statistics</a:t>
            </a:r>
            <a:br>
              <a:rPr lang="en-US" sz="2200" b="1" kern="1200">
                <a:solidFill>
                  <a:schemeClr val="bg1"/>
                </a:solidFill>
                <a:latin typeface="+mj-lt"/>
                <a:ea typeface="+mj-ea"/>
                <a:cs typeface="+mj-cs"/>
              </a:rPr>
            </a:br>
            <a:endParaRPr lang="en-US" sz="2200" kern="1200">
              <a:solidFill>
                <a:schemeClr val="bg1"/>
              </a:solidFill>
              <a:latin typeface="+mj-lt"/>
              <a:ea typeface="+mj-ea"/>
              <a:cs typeface="+mj-cs"/>
            </a:endParaRPr>
          </a:p>
        </p:txBody>
      </p:sp>
      <p:pic>
        <p:nvPicPr>
          <p:cNvPr id="2050" name="Picture 2" descr="Related image">
            <a:hlinkClick r:id="rId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EE0096A-DD51-4ED8-A149-2BB71F6FCA4D}"/>
              </a:ext>
            </a:extLst>
          </p:cNvPr>
          <p:cNvPicPr>
            <a:picLocks noGrp="1" noChangeAspect="1" noChangeArrowheads="1"/>
          </p:cNvPicPr>
          <p:nvPr>
            <p:ph idx="1"/>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1381227" y="1132383"/>
            <a:ext cx="6998742" cy="540652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399B71B-5AF0-4529-AA3A-DCDCD2DB25A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2F60C6B8-75DB-4D4C-AB5F-3D1D148A3519}" type="slidenum">
              <a:rPr lang="en-US" smtClean="0"/>
              <a:pPr defTabSz="914400">
                <a:spcAft>
                  <a:spcPts val="600"/>
                </a:spcAft>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9520634"/>
      </p:ext>
    </p:extLst>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2777" y="457200"/>
            <a:ext cx="7239000" cy="5486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8154817"/>
      </p:ext>
    </p:extLst>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76600" y="2514600"/>
            <a:ext cx="2957945" cy="323965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TextBox 4"/>
          <p:cNvSpPr txBox="1"/>
          <p:nvPr/>
        </p:nvSpPr>
        <p:spPr>
          <a:xfrm>
            <a:off x="1524000" y="1143000"/>
            <a:ext cx="6934200" cy="830997"/>
          </a:xfrm>
          <a:prstGeom prst="rect">
            <a:avLst/>
          </a:prstGeom>
          <a:noFill/>
        </p:spPr>
        <p:txBody>
          <a:bodyPr wrap="square" rtlCol="0">
            <a:spAutoFit/>
          </a:bodyPr>
          <a:lstStyle/>
          <a:p>
            <a:pPr algn="ctr" defTabSz="914400"/>
            <a:r>
              <a:rPr lang="en-US" sz="4800" b="1" i="1" dirty="0" smtClean="0">
                <a:solidFill>
                  <a:prstClr val="black"/>
                </a:solidFill>
                <a:effectLst>
                  <a:outerShdw blurRad="38100" dist="38100" dir="2700000" algn="tl">
                    <a:srgbClr val="000000">
                      <a:alpha val="43137"/>
                    </a:srgbClr>
                  </a:outerShdw>
                </a:effectLst>
              </a:rPr>
              <a:t>Naloxone Saves Lives!</a:t>
            </a:r>
            <a:endParaRPr lang="en-US" sz="4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485957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458200" cy="5257800"/>
          </a:xfrm>
        </p:spPr>
        <p:txBody>
          <a:bodyPr>
            <a:normAutofit/>
          </a:bodyPr>
          <a:lstStyle/>
          <a:p>
            <a:pPr>
              <a:lnSpc>
                <a:spcPct val="100000"/>
              </a:lnSpc>
            </a:pPr>
            <a:r>
              <a:rPr lang="en-US" sz="2000" dirty="0" smtClean="0">
                <a:latin typeface="Bell MT" panose="02020503060305020303" pitchFamily="18" charset="0"/>
              </a:rPr>
              <a:t>1.  injected- Intravenously via a needle &amp; syringe in upper arm or thigh</a:t>
            </a:r>
            <a:br>
              <a:rPr lang="en-US" sz="2000" dirty="0" smtClean="0">
                <a:latin typeface="Bell MT" panose="02020503060305020303" pitchFamily="18" charset="0"/>
              </a:rPr>
            </a:br>
            <a:r>
              <a:rPr lang="en-US" sz="2000" dirty="0" smtClean="0">
                <a:latin typeface="Bell MT" panose="02020503060305020303" pitchFamily="18" charset="0"/>
              </a:rPr>
              <a:t/>
            </a:r>
            <a:br>
              <a:rPr lang="en-US" sz="2000" dirty="0" smtClean="0">
                <a:latin typeface="Bell MT" panose="02020503060305020303" pitchFamily="18" charset="0"/>
              </a:rPr>
            </a:br>
            <a:r>
              <a:rPr lang="en-US" sz="2000" dirty="0" smtClean="0">
                <a:latin typeface="Bell MT" panose="02020503060305020303" pitchFamily="18" charset="0"/>
              </a:rPr>
              <a:t/>
            </a:r>
            <a:br>
              <a:rPr lang="en-US" sz="2000" dirty="0" smtClean="0">
                <a:latin typeface="Bell MT" panose="02020503060305020303" pitchFamily="18" charset="0"/>
              </a:rPr>
            </a:br>
            <a:r>
              <a:rPr lang="en-US" sz="2000" dirty="0">
                <a:latin typeface="Bell MT" panose="02020503060305020303" pitchFamily="18" charset="0"/>
              </a:rPr>
              <a:t/>
            </a:r>
            <a:br>
              <a:rPr lang="en-US" sz="2000" dirty="0">
                <a:latin typeface="Bell MT" panose="02020503060305020303" pitchFamily="18" charset="0"/>
              </a:rPr>
            </a:br>
            <a:r>
              <a:rPr lang="en-US" sz="2000" dirty="0" smtClean="0">
                <a:latin typeface="Bell MT" panose="02020503060305020303" pitchFamily="18" charset="0"/>
              </a:rPr>
              <a:t/>
            </a:r>
            <a:br>
              <a:rPr lang="en-US" sz="2000" dirty="0" smtClean="0">
                <a:latin typeface="Bell MT" panose="02020503060305020303" pitchFamily="18" charset="0"/>
              </a:rPr>
            </a:br>
            <a:r>
              <a:rPr lang="en-US" sz="2000" dirty="0">
                <a:latin typeface="Bell MT" panose="02020503060305020303" pitchFamily="18" charset="0"/>
              </a:rPr>
              <a:t/>
            </a:r>
            <a:br>
              <a:rPr lang="en-US" sz="2000" dirty="0">
                <a:latin typeface="Bell MT" panose="02020503060305020303" pitchFamily="18" charset="0"/>
              </a:rPr>
            </a:br>
            <a:r>
              <a:rPr lang="en-US" sz="2000" dirty="0">
                <a:latin typeface="Bell MT" panose="02020503060305020303" pitchFamily="18" charset="0"/>
              </a:rPr>
              <a:t/>
            </a:r>
            <a:br>
              <a:rPr lang="en-US" sz="2000" dirty="0">
                <a:latin typeface="Bell MT" panose="02020503060305020303" pitchFamily="18" charset="0"/>
              </a:rPr>
            </a:br>
            <a:r>
              <a:rPr lang="en-US" sz="2000" dirty="0" smtClean="0">
                <a:latin typeface="Bell MT" panose="02020503060305020303" pitchFamily="18" charset="0"/>
              </a:rPr>
              <a:t>2.  Auto-injection device- Intramuscular injection by a pre-filled, ready to use dose of medication which is administered by pressing against a person’s upper leg.</a:t>
            </a:r>
            <a:br>
              <a:rPr lang="en-US" sz="2000" dirty="0" smtClean="0">
                <a:latin typeface="Bell MT" panose="02020503060305020303" pitchFamily="18" charset="0"/>
              </a:rPr>
            </a:br>
            <a:r>
              <a:rPr lang="en-US" sz="2000" dirty="0" smtClean="0">
                <a:latin typeface="Bell MT" panose="02020503060305020303" pitchFamily="18" charset="0"/>
              </a:rPr>
              <a:t/>
            </a:r>
            <a:br>
              <a:rPr lang="en-US" sz="2000" dirty="0" smtClean="0">
                <a:latin typeface="Bell MT" panose="02020503060305020303" pitchFamily="18" charset="0"/>
              </a:rPr>
            </a:br>
            <a:endParaRPr lang="en-US" sz="2700" dirty="0">
              <a:latin typeface="Bell MT" panose="02020503060305020303" pitchFamily="18" charset="0"/>
            </a:endParaRPr>
          </a:p>
        </p:txBody>
      </p:sp>
      <p:sp>
        <p:nvSpPr>
          <p:cNvPr id="3" name="Text Placeholder 2"/>
          <p:cNvSpPr>
            <a:spLocks noGrp="1"/>
          </p:cNvSpPr>
          <p:nvPr>
            <p:ph type="body" idx="1"/>
          </p:nvPr>
        </p:nvSpPr>
        <p:spPr>
          <a:xfrm>
            <a:off x="1219200" y="0"/>
            <a:ext cx="6934200" cy="1371600"/>
          </a:xfrm>
        </p:spPr>
        <p:txBody>
          <a:bodyPr>
            <a:noAutofit/>
          </a:bodyPr>
          <a:lstStyle/>
          <a:p>
            <a:pPr algn="ctr"/>
            <a:endParaRPr lang="en-US" sz="4000" b="1" dirty="0" smtClean="0">
              <a:effectLst>
                <a:outerShdw blurRad="38100" dist="38100" dir="2700000" algn="tl">
                  <a:srgbClr val="000000">
                    <a:alpha val="43137"/>
                  </a:srgbClr>
                </a:outerShdw>
              </a:effectLst>
              <a:latin typeface="+mj-lt"/>
            </a:endParaRPr>
          </a:p>
          <a:p>
            <a:pPr algn="ctr"/>
            <a:endParaRPr lang="en-US" sz="4000" b="1" dirty="0">
              <a:effectLst>
                <a:outerShdw blurRad="38100" dist="38100" dir="2700000" algn="tl">
                  <a:srgbClr val="000000">
                    <a:alpha val="43137"/>
                  </a:srgbClr>
                </a:outerShdw>
              </a:effectLst>
              <a:latin typeface="+mj-lt"/>
            </a:endParaRPr>
          </a:p>
          <a:p>
            <a:pPr algn="ctr"/>
            <a:r>
              <a:rPr lang="en-US" sz="4000" b="1" dirty="0" smtClean="0">
                <a:effectLst>
                  <a:outerShdw blurRad="38100" dist="38100" dir="2700000" algn="tl">
                    <a:srgbClr val="000000">
                      <a:alpha val="43137"/>
                    </a:srgbClr>
                  </a:outerShdw>
                </a:effectLst>
                <a:latin typeface="+mj-lt"/>
              </a:rPr>
              <a:t>Ways </a:t>
            </a:r>
            <a:r>
              <a:rPr lang="en-US" sz="4000" b="1" dirty="0">
                <a:effectLst>
                  <a:outerShdw blurRad="38100" dist="38100" dir="2700000" algn="tl">
                    <a:srgbClr val="000000">
                      <a:alpha val="43137"/>
                    </a:srgbClr>
                  </a:outerShdw>
                </a:effectLst>
                <a:latin typeface="+mj-lt"/>
              </a:rPr>
              <a:t>Naloxone can be </a:t>
            </a:r>
            <a:endParaRPr lang="en-US" sz="4000" b="1" dirty="0" smtClean="0">
              <a:effectLst>
                <a:outerShdw blurRad="38100" dist="38100" dir="2700000" algn="tl">
                  <a:srgbClr val="000000">
                    <a:alpha val="43137"/>
                  </a:srgbClr>
                </a:outerShdw>
              </a:effectLst>
              <a:latin typeface="+mj-lt"/>
            </a:endParaRPr>
          </a:p>
          <a:p>
            <a:pPr algn="ctr"/>
            <a:endParaRPr lang="en-US" sz="4000" b="1" dirty="0">
              <a:effectLst>
                <a:outerShdw blurRad="38100" dist="38100" dir="2700000" algn="tl">
                  <a:srgbClr val="000000">
                    <a:alpha val="43137"/>
                  </a:srgbClr>
                </a:outerShdw>
              </a:effectLst>
              <a:latin typeface="+mj-lt"/>
            </a:endParaRPr>
          </a:p>
          <a:p>
            <a:pPr algn="ctr"/>
            <a:r>
              <a:rPr lang="en-US" sz="4000" b="1" dirty="0" smtClean="0">
                <a:effectLst>
                  <a:outerShdw blurRad="38100" dist="38100" dir="2700000" algn="tl">
                    <a:srgbClr val="000000">
                      <a:alpha val="43137"/>
                    </a:srgbClr>
                  </a:outerShdw>
                </a:effectLst>
                <a:latin typeface="+mj-lt"/>
              </a:rPr>
              <a:t>Administered</a:t>
            </a:r>
            <a:endParaRPr lang="en-US" sz="1200" b="1" dirty="0">
              <a:effectLst>
                <a:outerShdw blurRad="38100" dist="38100" dir="2700000" algn="tl">
                  <a:srgbClr val="000000">
                    <a:alpha val="43137"/>
                  </a:srgbClr>
                </a:outerShdw>
              </a:effectLst>
              <a:latin typeface="+mj-l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17421" y="2133600"/>
            <a:ext cx="3126179" cy="15430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4953000"/>
            <a:ext cx="3048000" cy="16954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3916334"/>
      </p:ext>
    </p:extLst>
  </p:cSld>
  <p:clrMapOvr>
    <a:masterClrMapping/>
  </p:clrMapOvr>
  <p:transition spd="slow">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04800" y="914400"/>
            <a:ext cx="8549640" cy="5748068"/>
          </a:xfrm>
        </p:spPr>
        <p:txBody>
          <a:bodyPr>
            <a:normAutofit/>
          </a:bodyPr>
          <a:lstStyle/>
          <a:p>
            <a:r>
              <a:rPr lang="en-US" sz="2400" b="1" dirty="0" smtClean="0">
                <a:latin typeface="Bell MT" panose="02020503060305020303" pitchFamily="18" charset="0"/>
              </a:rPr>
              <a:t>3. Nasal- </a:t>
            </a:r>
            <a:r>
              <a:rPr lang="en-US" sz="2400" b="1" dirty="0">
                <a:latin typeface="Bell MT" panose="02020503060305020303" pitchFamily="18" charset="0"/>
              </a:rPr>
              <a:t>Intranasal inhalation of medicine by spraying it into the </a:t>
            </a:r>
            <a:r>
              <a:rPr lang="en-US" sz="2400" b="1" dirty="0" smtClean="0">
                <a:latin typeface="Bell MT" panose="02020503060305020303" pitchFamily="18" charset="0"/>
              </a:rPr>
              <a:t>nose</a:t>
            </a:r>
            <a:endParaRPr lang="en-US" sz="2400" dirty="0">
              <a:effectLst>
                <a:outerShdw blurRad="38100" dist="38100" dir="2700000" algn="tl">
                  <a:srgbClr val="000000">
                    <a:alpha val="43137"/>
                  </a:srgbClr>
                </a:outerShdw>
              </a:effectLst>
              <a:latin typeface="Bell MT" panose="02020503060305020303"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1905000"/>
            <a:ext cx="3666704" cy="289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13300" y="2819400"/>
            <a:ext cx="3657600" cy="3657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8425752"/>
      </p:ext>
    </p:extLst>
  </p:cSld>
  <p:clrMapOvr>
    <a:masterClrMapping/>
  </p:clrMapOvr>
  <p:transition spd="slow">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a:xfrm>
            <a:off x="914400" y="609601"/>
            <a:ext cx="7315200" cy="838200"/>
          </a:xfrm>
        </p:spPr>
        <p:txBody>
          <a:bodyPr>
            <a:normAutofit fontScale="90000"/>
          </a:bodyPr>
          <a:lstStyle/>
          <a:p>
            <a:pPr algn="ctr"/>
            <a:r>
              <a:rPr lang="en-US" b="1" dirty="0" smtClean="0"/>
              <a:t>    </a:t>
            </a:r>
            <a:r>
              <a:rPr lang="en-US" b="1" dirty="0" smtClean="0">
                <a:solidFill>
                  <a:schemeClr val="tx1"/>
                </a:solidFill>
              </a:rPr>
              <a:t>Why Intranasal Naloxone?</a:t>
            </a:r>
            <a:endParaRPr lang="en-US" b="1" dirty="0">
              <a:solidFill>
                <a:schemeClr val="tx1"/>
              </a:solidFill>
            </a:endParaRPr>
          </a:p>
        </p:txBody>
      </p:sp>
      <p:sp>
        <p:nvSpPr>
          <p:cNvPr id="6" name="Subtitle 5"/>
          <p:cNvSpPr>
            <a:spLocks noGrp="1"/>
          </p:cNvSpPr>
          <p:nvPr>
            <p:ph type="subTitle" idx="1"/>
          </p:nvPr>
        </p:nvSpPr>
        <p:spPr>
          <a:xfrm>
            <a:off x="1143000" y="1676400"/>
            <a:ext cx="7543800" cy="4953000"/>
          </a:xfrm>
        </p:spPr>
        <p:txBody>
          <a:bodyPr>
            <a:normAutofit/>
          </a:bodyPr>
          <a:lstStyle/>
          <a:p>
            <a:pPr marL="342900" indent="-342900">
              <a:buFont typeface="Wingdings" panose="05000000000000000000" pitchFamily="2" charset="2"/>
              <a:buChar char="Ø"/>
            </a:pPr>
            <a:r>
              <a:rPr lang="en-US" dirty="0" smtClean="0"/>
              <a:t>Very low risk of exposure to blood (no needles required)</a:t>
            </a:r>
          </a:p>
          <a:p>
            <a:pPr marL="342900" indent="-342900">
              <a:buFont typeface="Wingdings" panose="05000000000000000000" pitchFamily="2" charset="2"/>
              <a:buChar char="Ø"/>
            </a:pPr>
            <a:r>
              <a:rPr lang="en-US" dirty="0" smtClean="0"/>
              <a:t>Can be administered quickly with little training</a:t>
            </a:r>
          </a:p>
          <a:p>
            <a:pPr marL="342900" indent="-342900">
              <a:buFont typeface="Wingdings" panose="05000000000000000000" pitchFamily="2" charset="2"/>
              <a:buChar char="Ø"/>
            </a:pPr>
            <a:r>
              <a:rPr lang="en-US" dirty="0" smtClean="0"/>
              <a:t>Very effective when used</a:t>
            </a:r>
          </a:p>
          <a:p>
            <a:pPr marL="342900" indent="-342900">
              <a:buFont typeface="Wingdings" panose="05000000000000000000" pitchFamily="2" charset="2"/>
              <a:buChar char="Ø"/>
            </a:pPr>
            <a:endParaRPr lang="en-US" dirty="0"/>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05000" y="3810000"/>
            <a:ext cx="5715000" cy="2514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0073555"/>
      </p:ext>
    </p:extLst>
  </p:cSld>
  <p:clrMapOvr>
    <a:masterClrMapping/>
  </p:clrMapOvr>
  <p:transition spd="slow">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173162"/>
          </a:xfrm>
        </p:spPr>
        <p:txBody>
          <a:bodyPr>
            <a:normAutofit fontScale="90000"/>
          </a:bodyPr>
          <a:lstStyle/>
          <a:p>
            <a:pPr algn="ctr"/>
            <a:r>
              <a:rPr lang="en-US" dirty="0" smtClean="0"/>
              <a:t>      </a:t>
            </a:r>
            <a:br>
              <a:rPr lang="en-US" dirty="0" smtClean="0"/>
            </a:br>
            <a:r>
              <a:rPr lang="en-US" dirty="0"/>
              <a:t> </a:t>
            </a:r>
            <a:r>
              <a:rPr lang="en-US" dirty="0" smtClean="0"/>
              <a:t> </a:t>
            </a:r>
            <a:r>
              <a:rPr lang="en-US" b="1" dirty="0" smtClean="0"/>
              <a:t>More Facts about Naloxone</a:t>
            </a:r>
            <a:endParaRPr lang="en-US" sz="4400" b="1" dirty="0">
              <a:solidFill>
                <a:schemeClr val="tx1"/>
              </a:solidFill>
              <a:latin typeface="+mn-lt"/>
            </a:endParaRPr>
          </a:p>
        </p:txBody>
      </p:sp>
      <p:sp>
        <p:nvSpPr>
          <p:cNvPr id="3" name="Content Placeholder 2"/>
          <p:cNvSpPr>
            <a:spLocks noGrp="1"/>
          </p:cNvSpPr>
          <p:nvPr>
            <p:ph idx="1"/>
          </p:nvPr>
        </p:nvSpPr>
        <p:spPr>
          <a:xfrm>
            <a:off x="990600" y="1447800"/>
            <a:ext cx="7943088" cy="5141686"/>
          </a:xfrm>
        </p:spPr>
        <p:txBody>
          <a:bodyPr>
            <a:normAutofit fontScale="85000" lnSpcReduction="20000"/>
          </a:bodyPr>
          <a:lstStyle/>
          <a:p>
            <a:pPr marL="223838" lvl="1" indent="0">
              <a:buNone/>
            </a:pPr>
            <a:endParaRPr lang="en-US" sz="2200" dirty="0" smtClean="0">
              <a:solidFill>
                <a:schemeClr val="tx2"/>
              </a:solidFill>
            </a:endParaRPr>
          </a:p>
          <a:p>
            <a:pPr marL="566738" lvl="1" indent="-342900">
              <a:buFont typeface="Arial" panose="020B0604020202020204" pitchFamily="34" charset="0"/>
              <a:buChar char="•"/>
            </a:pPr>
            <a:r>
              <a:rPr lang="en-US" sz="3000" dirty="0" smtClean="0"/>
              <a:t>Naloxone can be carried in your mode of transportation but should be stored in a temperature controlled environment.  </a:t>
            </a:r>
          </a:p>
          <a:p>
            <a:pPr marL="223838" lvl="1" indent="0">
              <a:buNone/>
            </a:pPr>
            <a:endParaRPr lang="en-US" sz="3000" dirty="0" smtClean="0"/>
          </a:p>
          <a:p>
            <a:pPr marL="566738" lvl="1" indent="-342900">
              <a:buFont typeface="Arial" panose="020B0604020202020204" pitchFamily="34" charset="0"/>
              <a:buChar char="•"/>
            </a:pPr>
            <a:r>
              <a:rPr lang="en-US" sz="3000" dirty="0" smtClean="0"/>
              <a:t>Pay attention to the expiration date for any naloxone product. </a:t>
            </a:r>
          </a:p>
          <a:p>
            <a:pPr marL="223838" lvl="1" indent="0">
              <a:buNone/>
            </a:pPr>
            <a:r>
              <a:rPr lang="en-US" sz="3000" dirty="0" smtClean="0"/>
              <a:t> </a:t>
            </a:r>
          </a:p>
          <a:p>
            <a:pPr marL="566738" lvl="1" indent="-342900">
              <a:buFont typeface="Arial" panose="020B0604020202020204" pitchFamily="34" charset="0"/>
              <a:buChar char="•"/>
            </a:pPr>
            <a:r>
              <a:rPr lang="en-US" sz="3000" dirty="0" smtClean="0"/>
              <a:t>Naloxone has a shelf life of 2 years.</a:t>
            </a:r>
          </a:p>
          <a:p>
            <a:pPr marL="223838" lvl="1" indent="0">
              <a:buNone/>
            </a:pPr>
            <a:endParaRPr lang="en-US" sz="3000" dirty="0" smtClean="0"/>
          </a:p>
          <a:p>
            <a:pPr marL="566738" lvl="1" indent="-342900">
              <a:buFont typeface="Arial" panose="020B0604020202020204" pitchFamily="34" charset="0"/>
              <a:buChar char="•"/>
            </a:pPr>
            <a:r>
              <a:rPr lang="en-US" sz="3000" dirty="0" smtClean="0"/>
              <a:t>Expired </a:t>
            </a:r>
            <a:r>
              <a:rPr lang="en-US" sz="3000" dirty="0"/>
              <a:t>naloxone can still be administered if there is no other </a:t>
            </a:r>
            <a:r>
              <a:rPr lang="en-US" sz="3000" dirty="0" smtClean="0"/>
              <a:t>alternative </a:t>
            </a:r>
            <a:r>
              <a:rPr lang="en-US" sz="3000" dirty="0"/>
              <a:t>available. However, it may not be as effective and a </a:t>
            </a:r>
            <a:r>
              <a:rPr lang="en-US" sz="3000" dirty="0" smtClean="0"/>
              <a:t>second </a:t>
            </a:r>
            <a:r>
              <a:rPr lang="en-US" sz="3000" dirty="0"/>
              <a:t>dose may be required. </a:t>
            </a:r>
          </a:p>
          <a:p>
            <a:endParaRPr lang="en-US" sz="43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9218251"/>
      </p:ext>
    </p:extLst>
  </p:cSld>
  <p:clrMapOvr>
    <a:masterClrMapping/>
  </p:clrMapOvr>
  <p:transition spd="slow">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609600"/>
            <a:ext cx="7406640" cy="1600200"/>
          </a:xfrm>
        </p:spPr>
        <p:txBody>
          <a:bodyPr>
            <a:normAutofit/>
          </a:bodyPr>
          <a:lstStyle/>
          <a:p>
            <a:pPr algn="ctr"/>
            <a:r>
              <a:rPr lang="en-US" sz="4400" b="1" dirty="0">
                <a:solidFill>
                  <a:schemeClr val="tx1"/>
                </a:solidFill>
              </a:rPr>
              <a:t>Naloxone is only </a:t>
            </a:r>
            <a:r>
              <a:rPr lang="en-US" sz="4400" b="1" dirty="0" smtClean="0">
                <a:solidFill>
                  <a:schemeClr val="tx1"/>
                </a:solidFill>
              </a:rPr>
              <a:t>effective on opioid overdoses</a:t>
            </a:r>
            <a:endParaRPr lang="en-US" sz="4400" b="1" dirty="0">
              <a:solidFill>
                <a:schemeClr val="tx1"/>
              </a:solidFill>
            </a:endParaRPr>
          </a:p>
        </p:txBody>
      </p:sp>
      <p:sp>
        <p:nvSpPr>
          <p:cNvPr id="3" name="Content Placeholder 2"/>
          <p:cNvSpPr>
            <a:spLocks noGrp="1"/>
          </p:cNvSpPr>
          <p:nvPr>
            <p:ph type="subTitle" idx="1"/>
          </p:nvPr>
        </p:nvSpPr>
        <p:spPr/>
        <p:txBody>
          <a:bodyPr/>
          <a:lstStyle/>
          <a:p>
            <a:pPr marL="82296" indent="0">
              <a:buNone/>
            </a:pPr>
            <a:r>
              <a:rPr lang="en-US" dirty="0" smtClean="0"/>
              <a:t>		</a:t>
            </a:r>
            <a:endParaRPr lang="en-US" dirty="0"/>
          </a:p>
        </p:txBody>
      </p:sp>
      <p:pic>
        <p:nvPicPr>
          <p:cNvPr id="5" name="Picture 2" descr="C:\Users\jessica.freire\AppData\Local\Microsoft\Windows\Temporary Internet Files\Content.IE5\U1BON6XE\MC900431513[1].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92286" y="2895600"/>
            <a:ext cx="2743200" cy="2667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373352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00325"/>
            <a:ext cx="8445792" cy="2286000"/>
          </a:xfrm>
        </p:spPr>
        <p:txBody>
          <a:bodyPr>
            <a:normAutofit/>
          </a:bodyPr>
          <a:lstStyle/>
          <a:p>
            <a:r>
              <a:rPr lang="en-US" sz="2400" dirty="0" smtClean="0">
                <a:hlinkClick r:id="rId3"/>
              </a:rPr>
              <a:t>https://www.youtube.com/watch?v=tGdUFMrCRh4</a:t>
            </a:r>
            <a:endParaRPr lang="en-US" sz="2400" dirty="0"/>
          </a:p>
        </p:txBody>
      </p:sp>
      <p:sp>
        <p:nvSpPr>
          <p:cNvPr id="3" name="Text Placeholder 2"/>
          <p:cNvSpPr>
            <a:spLocks noGrp="1"/>
          </p:cNvSpPr>
          <p:nvPr>
            <p:ph type="body" idx="1"/>
          </p:nvPr>
        </p:nvSpPr>
        <p:spPr>
          <a:xfrm>
            <a:off x="990600" y="1066800"/>
            <a:ext cx="7988592" cy="1509712"/>
          </a:xfrm>
        </p:spPr>
        <p:txBody>
          <a:bodyPr>
            <a:normAutofit/>
          </a:bodyPr>
          <a:lstStyle/>
          <a:p>
            <a:pPr algn="ctr"/>
            <a:r>
              <a:rPr lang="en-US" sz="4400" b="1" dirty="0" smtClean="0">
                <a:latin typeface="+mj-lt"/>
              </a:rPr>
              <a:t>Naloxone/Narcan Video</a:t>
            </a:r>
          </a:p>
          <a:p>
            <a:pPr algn="ctr"/>
            <a:endParaRPr lang="en-US" sz="4400" b="1" dirty="0">
              <a:latin typeface="+mj-lt"/>
            </a:endParaRPr>
          </a:p>
          <a:p>
            <a:pPr algn="ctr"/>
            <a:endParaRPr lang="en-US" sz="4400" dirty="0">
              <a:latin typeface="+mj-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2391854"/>
      </p:ext>
    </p:extLst>
  </p:cSld>
  <p:clrMapOvr>
    <a:masterClrMapping/>
  </p:clrMapOvr>
  <p:transition spd="slow">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b="1" dirty="0" smtClean="0"/>
              <a:t>Naloxone Made Available</a:t>
            </a:r>
            <a:br>
              <a:rPr lang="en-US" b="1" dirty="0" smtClean="0"/>
            </a:br>
            <a:endParaRPr lang="en-US" b="1" dirty="0"/>
          </a:p>
        </p:txBody>
      </p:sp>
      <p:sp>
        <p:nvSpPr>
          <p:cNvPr id="5" name="Subtitle 4"/>
          <p:cNvSpPr>
            <a:spLocks noGrp="1"/>
          </p:cNvSpPr>
          <p:nvPr>
            <p:ph type="subTitle" idx="1"/>
          </p:nvPr>
        </p:nvSpPr>
        <p:spPr>
          <a:xfrm>
            <a:off x="1371600" y="1295400"/>
            <a:ext cx="7467600" cy="5257800"/>
          </a:xfrm>
        </p:spPr>
        <p:txBody>
          <a:bodyPr>
            <a:normAutofit/>
          </a:bodyPr>
          <a:lstStyle/>
          <a:p>
            <a:endParaRPr lang="en-US" sz="2000" dirty="0" smtClean="0"/>
          </a:p>
          <a:p>
            <a:r>
              <a:rPr lang="en-US" sz="2400" dirty="0" smtClean="0"/>
              <a:t>In 2015, HB 099-0480 was made a Public Act that opened access to and administration of naloxone by individuals other than first responders.  </a:t>
            </a:r>
          </a:p>
          <a:p>
            <a:endParaRPr lang="en-US" sz="2400" dirty="0" smtClean="0"/>
          </a:p>
          <a:p>
            <a:endParaRPr lang="en-US" sz="2400" dirty="0" smtClean="0"/>
          </a:p>
          <a:p>
            <a:r>
              <a:rPr lang="en-US" sz="2400" dirty="0" smtClean="0"/>
              <a:t>These services are supported by IDHS, Division of Substance Use Prevention and Recovery, as part of the Illinois State-Opioid Response (SOR) grant from the U.S. Dept of Health and Human Services, Substance Abuse and Mental Health Services Administration.</a:t>
            </a:r>
          </a:p>
          <a:p>
            <a:endParaRPr lang="en-US" sz="2400" dirty="0"/>
          </a:p>
          <a:p>
            <a:endParaRPr lang="en-US" sz="2400" dirty="0" smtClean="0"/>
          </a:p>
          <a:p>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236398"/>
      </p:ext>
    </p:extLst>
  </p:cSld>
  <p:clrMapOvr>
    <a:masterClrMapping/>
  </p:clrMapOvr>
  <p:transition spd="slow">
    <p:pul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304800"/>
            <a:ext cx="7315200" cy="1295400"/>
          </a:xfrm>
        </p:spPr>
        <p:txBody>
          <a:bodyPr>
            <a:normAutofit/>
          </a:bodyPr>
          <a:lstStyle/>
          <a:p>
            <a:pPr algn="ctr"/>
            <a:r>
              <a:rPr lang="en-US" sz="4400" dirty="0" smtClean="0">
                <a:solidFill>
                  <a:schemeClr val="tx1"/>
                </a:solidFill>
              </a:rPr>
              <a:t/>
            </a:r>
            <a:br>
              <a:rPr lang="en-US" sz="4400" dirty="0" smtClean="0">
                <a:solidFill>
                  <a:schemeClr val="tx1"/>
                </a:solidFill>
              </a:rPr>
            </a:br>
            <a:r>
              <a:rPr lang="en-US" sz="4400" dirty="0" smtClean="0">
                <a:solidFill>
                  <a:schemeClr val="tx1"/>
                </a:solidFill>
              </a:rPr>
              <a:t>Good Samaritan Law</a:t>
            </a:r>
            <a:endParaRPr lang="en-US" sz="4400" dirty="0">
              <a:solidFill>
                <a:schemeClr val="tx1"/>
              </a:solidFill>
            </a:endParaRPr>
          </a:p>
        </p:txBody>
      </p:sp>
      <p:sp>
        <p:nvSpPr>
          <p:cNvPr id="3" name="Text Placeholder 2"/>
          <p:cNvSpPr>
            <a:spLocks noGrp="1"/>
          </p:cNvSpPr>
          <p:nvPr>
            <p:ph type="body" idx="1"/>
          </p:nvPr>
        </p:nvSpPr>
        <p:spPr>
          <a:xfrm>
            <a:off x="609600" y="1524000"/>
            <a:ext cx="7772400" cy="4800600"/>
          </a:xfrm>
        </p:spPr>
        <p:txBody>
          <a:bodyPr>
            <a:normAutofit fontScale="25000" lnSpcReduction="20000"/>
          </a:bodyPr>
          <a:lstStyle/>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endParaRPr lang="en-US" sz="2800" dirty="0">
              <a:solidFill>
                <a:schemeClr val="tx1"/>
              </a:solidFill>
            </a:endParaRPr>
          </a:p>
          <a:p>
            <a:endParaRPr lang="en-US" sz="2800" dirty="0" smtClean="0">
              <a:solidFill>
                <a:schemeClr val="tx1"/>
              </a:solidFill>
            </a:endParaRPr>
          </a:p>
          <a:p>
            <a:r>
              <a:rPr lang="en-US" sz="11200" dirty="0" smtClean="0">
                <a:solidFill>
                  <a:schemeClr val="tx1"/>
                </a:solidFill>
              </a:rPr>
              <a:t>In 2012 the Illinois Public Act, 097-0687, The Good Samaritan Law, was passed and it protects people from drug possession charges if they witness or experience an overdose and call 911 for help.  (specified limitations apply) </a:t>
            </a:r>
          </a:p>
          <a:p>
            <a:endParaRPr lang="en-US" sz="11200" dirty="0">
              <a:solidFill>
                <a:schemeClr val="tx1"/>
              </a:solidFill>
            </a:endParaRPr>
          </a:p>
          <a:p>
            <a:endParaRPr lang="en-US" sz="11200" dirty="0" smtClean="0">
              <a:solidFill>
                <a:schemeClr val="tx1"/>
              </a:solidFill>
            </a:endParaRPr>
          </a:p>
          <a:p>
            <a:r>
              <a:rPr lang="en-US" sz="11200" dirty="0" smtClean="0">
                <a:solidFill>
                  <a:schemeClr val="tx1"/>
                </a:solidFill>
              </a:rPr>
              <a:t>The immunity applies to any “good faith effort” made to seek emergency medical help, whether that is calling 911, or taking the overdose victim to an emergency room.  </a:t>
            </a:r>
          </a:p>
          <a:p>
            <a:endParaRPr lang="en-US" sz="11200" dirty="0">
              <a:solidFill>
                <a:schemeClr val="tx1"/>
              </a:solidFill>
            </a:endParaRPr>
          </a:p>
          <a:p>
            <a:r>
              <a:rPr lang="en-US" sz="11200" dirty="0" smtClean="0">
                <a:solidFill>
                  <a:schemeClr val="tx1"/>
                </a:solidFill>
              </a:rPr>
              <a:t>9-11% decrease in overdose deaths since the passing of the GSL.</a:t>
            </a:r>
          </a:p>
          <a:p>
            <a:endParaRPr lang="en-US" sz="5100" dirty="0" smtClean="0">
              <a:solidFill>
                <a:schemeClr val="tx2"/>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3701499"/>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2BC26D8-82FB-445E-AA49-62A77D7C1EE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9144000" cy="6858000"/>
          </a:xfrm>
          <a:prstGeom prst="rect">
            <a:avLst/>
          </a:prstGeom>
          <a:solidFill>
            <a:srgbClr val="324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B44330D-EA18-4254-AA95-EB49948539B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4A3DF35-95F8-498B-8B1F-3D6C627D9025}"/>
              </a:ext>
            </a:extLst>
          </p:cNvPr>
          <p:cNvPicPr>
            <a:picLocks noGrp="1" noChangeAspect="1"/>
          </p:cNvPicPr>
          <p:nvPr>
            <p:ph sz="quarter" idx="13"/>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0889" y="643467"/>
            <a:ext cx="7902221" cy="5571066"/>
          </a:xfrm>
          <a:prstGeom prst="rect">
            <a:avLst/>
          </a:prstGeom>
        </p:spPr>
      </p:pic>
      <p:sp>
        <p:nvSpPr>
          <p:cNvPr id="2" name="Slide Number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D7A3714-3466-AC4E-9AF2-776731063FD9}"/>
              </a:ext>
            </a:extLst>
          </p:cNvPr>
          <p:cNvSpPr>
            <a:spLocks noGrp="1"/>
          </p:cNvSpPr>
          <p:nvPr>
            <p:ph type="sldNum" sz="quarter" idx="15"/>
          </p:nvPr>
        </p:nvSpPr>
        <p:spPr/>
        <p:txBody>
          <a:bodyPr/>
          <a:lstStyle/>
          <a:p>
            <a:pPr>
              <a:defRPr/>
            </a:pPr>
            <a:fld id="{ECE32E04-A01F-45DE-B8E7-345CD74FF9FE}" type="slidenum">
              <a:rPr lang="en-US" altLang="en-US" smtClean="0"/>
              <a:pPr>
                <a:defRPr/>
              </a:pPr>
              <a:t>7</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3559910"/>
      </p:ext>
    </p:extLst>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a:xfrm>
            <a:off x="1432560" y="359898"/>
            <a:ext cx="7406640" cy="1316502"/>
          </a:xfrm>
        </p:spPr>
        <p:txBody>
          <a:bodyPr>
            <a:normAutofit fontScale="90000"/>
          </a:bodyPr>
          <a:lstStyle/>
          <a:p>
            <a:pPr algn="ctr"/>
            <a:r>
              <a:rPr lang="en-US" dirty="0" smtClean="0">
                <a:solidFill>
                  <a:srgbClr val="0070C0"/>
                </a:solidFill>
              </a:rPr>
              <a:t/>
            </a:r>
            <a:br>
              <a:rPr lang="en-US" dirty="0" smtClean="0">
                <a:solidFill>
                  <a:srgbClr val="0070C0"/>
                </a:solidFill>
              </a:rPr>
            </a:br>
            <a:r>
              <a:rPr lang="en-US" dirty="0">
                <a:solidFill>
                  <a:srgbClr val="0070C0"/>
                </a:solidFill>
              </a:rPr>
              <a:t/>
            </a:r>
            <a:br>
              <a:rPr lang="en-US" dirty="0">
                <a:solidFill>
                  <a:srgbClr val="0070C0"/>
                </a:solidFill>
              </a:rPr>
            </a:br>
            <a:r>
              <a:rPr lang="en-US" dirty="0" smtClean="0">
                <a:solidFill>
                  <a:srgbClr val="0070C0"/>
                </a:solidFill>
              </a:rPr>
              <a:t/>
            </a:r>
            <a:br>
              <a:rPr lang="en-US" dirty="0" smtClean="0">
                <a:solidFill>
                  <a:srgbClr val="0070C0"/>
                </a:solidFill>
              </a:rPr>
            </a:br>
            <a:r>
              <a:rPr lang="en-US" dirty="0">
                <a:solidFill>
                  <a:srgbClr val="0070C0"/>
                </a:solidFill>
              </a:rPr>
              <a:t/>
            </a:r>
            <a:br>
              <a:rPr lang="en-US" dirty="0">
                <a:solidFill>
                  <a:srgbClr val="0070C0"/>
                </a:solidFill>
              </a:rPr>
            </a:br>
            <a:r>
              <a:rPr lang="en-US" dirty="0" smtClean="0">
                <a:solidFill>
                  <a:srgbClr val="0070C0"/>
                </a:solidFill>
              </a:rPr>
              <a:t/>
            </a:r>
            <a:br>
              <a:rPr lang="en-US" dirty="0" smtClean="0">
                <a:solidFill>
                  <a:srgbClr val="0070C0"/>
                </a:solidFill>
              </a:rPr>
            </a:br>
            <a:r>
              <a:rPr lang="en-US" b="1" dirty="0" smtClean="0">
                <a:solidFill>
                  <a:schemeClr val="tx1"/>
                </a:solidFill>
              </a:rPr>
              <a:t>NALOXONE in the hands of  those who need it most!</a:t>
            </a:r>
            <a:endParaRPr lang="en-US" b="1" dirty="0">
              <a:solidFill>
                <a:schemeClr val="tx1"/>
              </a:solidFill>
            </a:endParaRPr>
          </a:p>
        </p:txBody>
      </p:sp>
      <p:sp>
        <p:nvSpPr>
          <p:cNvPr id="6" name="Content Placeholder 5"/>
          <p:cNvSpPr>
            <a:spLocks noGrp="1"/>
          </p:cNvSpPr>
          <p:nvPr>
            <p:ph type="subTitle" idx="1"/>
          </p:nvPr>
        </p:nvSpPr>
        <p:spPr>
          <a:xfrm>
            <a:off x="1143000" y="1600200"/>
            <a:ext cx="7696200" cy="5105400"/>
          </a:xfrm>
        </p:spPr>
        <p:txBody>
          <a:bodyPr>
            <a:normAutofit lnSpcReduction="10000"/>
          </a:bodyPr>
          <a:lstStyle/>
          <a:p>
            <a:endParaRPr lang="en-US" sz="2400" dirty="0" smtClean="0">
              <a:solidFill>
                <a:schemeClr val="tx2"/>
              </a:solidFill>
            </a:endParaRPr>
          </a:p>
          <a:p>
            <a:r>
              <a:rPr lang="en-US" sz="2400" i="1" dirty="0" smtClean="0">
                <a:solidFill>
                  <a:schemeClr val="tx1"/>
                </a:solidFill>
                <a:effectLst>
                  <a:outerShdw blurRad="38100" dist="38100" dir="2700000" algn="tl">
                    <a:srgbClr val="000000">
                      <a:alpha val="43137"/>
                    </a:srgbClr>
                  </a:outerShdw>
                </a:effectLst>
              </a:rPr>
              <a:t>NUMBER ONE priority: Put Naloxone (Narcan) in the hands of those most likely to be on the scene and/or first to respond to those who are experiencing an overdose</a:t>
            </a:r>
            <a:r>
              <a:rPr lang="en-US" sz="2400" i="1" u="sng" dirty="0" smtClean="0">
                <a:solidFill>
                  <a:schemeClr val="tx1"/>
                </a:solidFill>
                <a:effectLst>
                  <a:outerShdw blurRad="38100" dist="38100" dir="2700000" algn="tl">
                    <a:srgbClr val="000000">
                      <a:alpha val="43137"/>
                    </a:srgbClr>
                  </a:outerShdw>
                </a:effectLst>
              </a:rPr>
              <a:t>:  </a:t>
            </a:r>
          </a:p>
          <a:p>
            <a:endParaRPr lang="en-US" sz="2400" i="1" u="sng" dirty="0" smtClean="0">
              <a:solidFill>
                <a:schemeClr val="tx2"/>
              </a:solidFill>
              <a:effectLst>
                <a:outerShdw blurRad="38100" dist="38100" dir="2700000" algn="tl">
                  <a:srgbClr val="000000">
                    <a:alpha val="43137"/>
                  </a:srgbClr>
                </a:outerShdw>
              </a:effectLst>
            </a:endParaRPr>
          </a:p>
          <a:p>
            <a:pPr marL="370332" indent="-342900">
              <a:buFont typeface="Wingdings" panose="05000000000000000000" pitchFamily="2" charset="2"/>
              <a:buChar char="Ø"/>
            </a:pPr>
            <a:r>
              <a:rPr lang="en-US" sz="2400" dirty="0" smtClean="0">
                <a:solidFill>
                  <a:schemeClr val="tx1"/>
                </a:solidFill>
                <a:effectLst>
                  <a:outerShdw blurRad="38100" dist="38100" dir="2700000" algn="tl">
                    <a:srgbClr val="000000">
                      <a:alpha val="43137"/>
                    </a:srgbClr>
                  </a:outerShdw>
                </a:effectLst>
              </a:rPr>
              <a:t>Law Enforcement</a:t>
            </a:r>
          </a:p>
          <a:p>
            <a:pPr marL="370332" indent="-342900">
              <a:buFont typeface="Wingdings" panose="05000000000000000000" pitchFamily="2" charset="2"/>
              <a:buChar char="Ø"/>
            </a:pPr>
            <a:r>
              <a:rPr lang="en-US" sz="2400" dirty="0" smtClean="0">
                <a:solidFill>
                  <a:schemeClr val="tx1"/>
                </a:solidFill>
                <a:effectLst>
                  <a:outerShdw blurRad="38100" dist="38100" dir="2700000" algn="tl">
                    <a:srgbClr val="000000">
                      <a:alpha val="43137"/>
                    </a:srgbClr>
                  </a:outerShdw>
                </a:effectLst>
              </a:rPr>
              <a:t>Other first responders</a:t>
            </a:r>
          </a:p>
          <a:p>
            <a:pPr marL="370332" indent="-342900">
              <a:buFont typeface="Wingdings" panose="05000000000000000000" pitchFamily="2" charset="2"/>
              <a:buChar char="Ø"/>
            </a:pPr>
            <a:r>
              <a:rPr lang="en-US" sz="2400" dirty="0" smtClean="0">
                <a:solidFill>
                  <a:schemeClr val="tx1"/>
                </a:solidFill>
                <a:effectLst>
                  <a:outerShdw blurRad="38100" dist="38100" dir="2700000" algn="tl">
                    <a:srgbClr val="000000">
                      <a:alpha val="43137"/>
                    </a:srgbClr>
                  </a:outerShdw>
                </a:effectLst>
              </a:rPr>
              <a:t>School personnel</a:t>
            </a:r>
          </a:p>
          <a:p>
            <a:pPr marL="370332" indent="-342900">
              <a:buFont typeface="Wingdings" panose="05000000000000000000" pitchFamily="2" charset="2"/>
              <a:buChar char="Ø"/>
            </a:pPr>
            <a:r>
              <a:rPr lang="en-US" sz="2400" dirty="0" smtClean="0">
                <a:solidFill>
                  <a:schemeClr val="tx1"/>
                </a:solidFill>
                <a:effectLst>
                  <a:outerShdw blurRad="38100" dist="38100" dir="2700000" algn="tl">
                    <a:srgbClr val="000000">
                      <a:alpha val="43137"/>
                    </a:srgbClr>
                  </a:outerShdw>
                </a:effectLst>
              </a:rPr>
              <a:t>Individuals who use opioids themselves</a:t>
            </a:r>
          </a:p>
          <a:p>
            <a:pPr marL="370332" indent="-342900">
              <a:buFont typeface="Wingdings" panose="05000000000000000000" pitchFamily="2" charset="2"/>
              <a:buChar char="Ø"/>
            </a:pPr>
            <a:r>
              <a:rPr lang="en-US" sz="2400" dirty="0" smtClean="0">
                <a:solidFill>
                  <a:schemeClr val="tx1"/>
                </a:solidFill>
                <a:effectLst>
                  <a:outerShdw blurRad="38100" dist="38100" dir="2700000" algn="tl">
                    <a:srgbClr val="000000">
                      <a:alpha val="43137"/>
                    </a:srgbClr>
                  </a:outerShdw>
                </a:effectLst>
              </a:rPr>
              <a:t>Friends of family members</a:t>
            </a:r>
          </a:p>
          <a:p>
            <a:pPr marL="370332" indent="-342900">
              <a:buFont typeface="Wingdings" panose="05000000000000000000" pitchFamily="2" charset="2"/>
              <a:buChar char="Ø"/>
            </a:pPr>
            <a:r>
              <a:rPr lang="en-US" sz="2400" dirty="0" smtClean="0">
                <a:solidFill>
                  <a:schemeClr val="tx1"/>
                </a:solidFill>
                <a:effectLst>
                  <a:outerShdw blurRad="38100" dist="38100" dir="2700000" algn="tl">
                    <a:srgbClr val="000000">
                      <a:alpha val="43137"/>
                    </a:srgbClr>
                  </a:outerShdw>
                </a:effectLst>
              </a:rPr>
              <a:t>People working around active users</a:t>
            </a:r>
          </a:p>
          <a:p>
            <a:pPr marL="370332" indent="-342900">
              <a:buFont typeface="Wingdings" panose="05000000000000000000" pitchFamily="2" charset="2"/>
              <a:buChar char="Ø"/>
            </a:pPr>
            <a:r>
              <a:rPr lang="en-US" sz="2400" dirty="0" smtClean="0">
                <a:solidFill>
                  <a:schemeClr val="tx1"/>
                </a:solidFill>
                <a:effectLst>
                  <a:outerShdw blurRad="38100" dist="38100" dir="2700000" algn="tl">
                    <a:srgbClr val="000000">
                      <a:alpha val="43137"/>
                    </a:srgbClr>
                  </a:outerShdw>
                </a:effectLst>
              </a:rPr>
              <a:t>People being released from incarceration and/or treatment facilities</a:t>
            </a:r>
          </a:p>
          <a:p>
            <a:endParaRPr lang="en-US" dirty="0">
              <a:solidFill>
                <a:schemeClr val="tx2"/>
              </a:solidFill>
            </a:endParaRPr>
          </a:p>
          <a:p>
            <a:endParaRPr lang="en-US" dirty="0" smtClean="0">
              <a:solidFill>
                <a:schemeClr val="tx2"/>
              </a:solidFill>
            </a:endParaRPr>
          </a:p>
          <a:p>
            <a:pPr marL="0" indent="0">
              <a:buNone/>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5405865"/>
      </p:ext>
    </p:extLst>
  </p:cSld>
  <p:clrMapOvr>
    <a:masterClrMapping/>
  </p:clrMapOvr>
  <p:transition spd="slow">
    <p:pull/>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457200"/>
            <a:ext cx="7772400" cy="6095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85927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descr="Image result for narcan standing order in Illinois">
            <a:hlinkClick r:id="rId2"/>
          </p:cNvPr>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1600" y="685800"/>
            <a:ext cx="6134100" cy="28956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100" name="Picture 4" descr="Image result for narcan">
            <a:hlinkClick r:id="rId4"/>
          </p:cNvPr>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99857" y="3124200"/>
            <a:ext cx="4162425" cy="336232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1295400" y="4143643"/>
            <a:ext cx="2590800" cy="1323439"/>
          </a:xfrm>
          <a:prstGeom prst="rect">
            <a:avLst/>
          </a:prstGeom>
          <a:noFill/>
        </p:spPr>
        <p:txBody>
          <a:bodyPr wrap="square" rtlCol="0">
            <a:spAutoFit/>
          </a:bodyPr>
          <a:lstStyle/>
          <a:p>
            <a:pPr algn="ctr" defTabSz="914400"/>
            <a:r>
              <a:rPr lang="en-US" sz="4000" b="1" i="1" dirty="0" smtClean="0">
                <a:solidFill>
                  <a:prstClr val="black"/>
                </a:solidFill>
                <a:effectLst>
                  <a:outerShdw blurRad="38100" dist="38100" dir="2700000" algn="tl">
                    <a:srgbClr val="000000">
                      <a:alpha val="43137"/>
                    </a:srgbClr>
                  </a:outerShdw>
                </a:effectLst>
              </a:rPr>
              <a:t>Standing Order</a:t>
            </a:r>
            <a:endParaRPr lang="en-US" sz="4000" b="1" i="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341966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44715"/>
            <a:ext cx="7239000" cy="3027285"/>
          </a:xfrm>
        </p:spPr>
        <p:txBody>
          <a:bodyPr/>
          <a:lstStyle/>
          <a:p>
            <a:pPr algn="ctr"/>
            <a:r>
              <a:rPr lang="en-US" sz="5400" b="1" i="1" dirty="0" smtClean="0">
                <a:solidFill>
                  <a:schemeClr val="tx1"/>
                </a:solidFill>
              </a:rPr>
              <a:t>B</a:t>
            </a:r>
            <a:r>
              <a:rPr lang="en-US" sz="5400" i="1" dirty="0" smtClean="0">
                <a:solidFill>
                  <a:schemeClr val="tx1"/>
                </a:solidFill>
              </a:rPr>
              <a:t>e</a:t>
            </a:r>
            <a:r>
              <a:rPr lang="en-US" sz="5400" b="1" i="1" dirty="0" smtClean="0">
                <a:solidFill>
                  <a:schemeClr val="tx1"/>
                </a:solidFill>
              </a:rPr>
              <a:t> </a:t>
            </a:r>
            <a:r>
              <a:rPr lang="en-US" sz="5400" i="1" dirty="0" smtClean="0">
                <a:solidFill>
                  <a:schemeClr val="tx1"/>
                </a:solidFill>
              </a:rPr>
              <a:t>Prepared</a:t>
            </a:r>
            <a:r>
              <a:rPr lang="en-US" sz="5400" b="1" i="1" dirty="0" smtClean="0">
                <a:solidFill>
                  <a:schemeClr val="tx1"/>
                </a:solidFill>
              </a:rPr>
              <a:t>, </a:t>
            </a:r>
            <a:br>
              <a:rPr lang="en-US" sz="5400" b="1" i="1" dirty="0" smtClean="0">
                <a:solidFill>
                  <a:schemeClr val="tx1"/>
                </a:solidFill>
              </a:rPr>
            </a:br>
            <a:r>
              <a:rPr lang="en-US" sz="5400" b="1" i="1" dirty="0" smtClean="0">
                <a:solidFill>
                  <a:schemeClr val="tx1"/>
                </a:solidFill>
              </a:rPr>
              <a:t>G</a:t>
            </a:r>
            <a:r>
              <a:rPr lang="en-US" sz="5400" i="1" dirty="0" smtClean="0">
                <a:solidFill>
                  <a:schemeClr val="tx1"/>
                </a:solidFill>
              </a:rPr>
              <a:t>et</a:t>
            </a:r>
            <a:r>
              <a:rPr lang="en-US" sz="5400" b="1" i="1" dirty="0" smtClean="0">
                <a:solidFill>
                  <a:schemeClr val="tx1"/>
                </a:solidFill>
              </a:rPr>
              <a:t> </a:t>
            </a:r>
            <a:r>
              <a:rPr lang="en-US" sz="5400" i="1" dirty="0" smtClean="0">
                <a:solidFill>
                  <a:schemeClr val="tx1"/>
                </a:solidFill>
              </a:rPr>
              <a:t>Naloxone</a:t>
            </a:r>
            <a:r>
              <a:rPr lang="en-US" sz="5400" b="1" i="1" dirty="0" smtClean="0">
                <a:solidFill>
                  <a:schemeClr val="tx1"/>
                </a:solidFill>
              </a:rPr>
              <a:t>, </a:t>
            </a:r>
            <a:br>
              <a:rPr lang="en-US" sz="5400" b="1" i="1" dirty="0" smtClean="0">
                <a:solidFill>
                  <a:schemeClr val="tx1"/>
                </a:solidFill>
              </a:rPr>
            </a:br>
            <a:r>
              <a:rPr lang="en-US" sz="5400" b="1" i="1" dirty="0" smtClean="0">
                <a:solidFill>
                  <a:schemeClr val="tx1"/>
                </a:solidFill>
              </a:rPr>
              <a:t>S</a:t>
            </a:r>
            <a:r>
              <a:rPr lang="en-US" sz="5400" i="1" dirty="0" smtClean="0">
                <a:solidFill>
                  <a:schemeClr val="tx1"/>
                </a:solidFill>
              </a:rPr>
              <a:t>ave</a:t>
            </a:r>
            <a:r>
              <a:rPr lang="en-US" sz="5400" b="1" i="1" dirty="0" smtClean="0">
                <a:solidFill>
                  <a:schemeClr val="tx1"/>
                </a:solidFill>
              </a:rPr>
              <a:t> </a:t>
            </a:r>
            <a:r>
              <a:rPr lang="en-US" sz="5400" i="1" dirty="0" smtClean="0">
                <a:solidFill>
                  <a:schemeClr val="tx1"/>
                </a:solidFill>
              </a:rPr>
              <a:t>a</a:t>
            </a:r>
            <a:r>
              <a:rPr lang="en-US" sz="5400" b="1" i="1" dirty="0" smtClean="0">
                <a:solidFill>
                  <a:schemeClr val="tx1"/>
                </a:solidFill>
              </a:rPr>
              <a:t> </a:t>
            </a:r>
            <a:r>
              <a:rPr lang="en-US" sz="5400" i="1" dirty="0" smtClean="0">
                <a:solidFill>
                  <a:schemeClr val="tx1"/>
                </a:solidFill>
              </a:rPr>
              <a:t>Life</a:t>
            </a:r>
            <a:r>
              <a:rPr lang="en-US" sz="5400" b="1" i="1" dirty="0" smtClean="0">
                <a:solidFill>
                  <a:schemeClr val="tx1"/>
                </a:solidFill>
              </a:rPr>
              <a:t>!</a:t>
            </a:r>
            <a:endParaRPr lang="en-US" i="1" dirty="0">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859743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pic>
        <p:nvPicPr>
          <p:cNvPr id="55301" name="Pictur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37D87AE-BCC7-43CD-834F-74ACA14F09CC}"/>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1108001" y="3377509"/>
            <a:ext cx="1770293" cy="273404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4" name="Rectangle 7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B7B992D-2EE5-431A-908A-7E7D956F2CD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986295" y="-2"/>
            <a:ext cx="515770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E408545-7CCE-4A48-BCAC-F28A3B7A7F70}"/>
              </a:ext>
            </a:extLst>
          </p:cNvPr>
          <p:cNvSpPr>
            <a:spLocks noGrp="1" noChangeArrowheads="1"/>
          </p:cNvSpPr>
          <p:nvPr>
            <p:ph type="title"/>
          </p:nvPr>
        </p:nvSpPr>
        <p:spPr>
          <a:xfrm>
            <a:off x="4572000" y="274320"/>
            <a:ext cx="3968495" cy="1188720"/>
          </a:xfrm>
          <a:solidFill>
            <a:srgbClr val="FFFFFF"/>
          </a:solidFill>
          <a:ln>
            <a:solidFill>
              <a:srgbClr val="404040"/>
            </a:solidFill>
          </a:ln>
        </p:spPr>
        <p:txBody>
          <a:bodyPr vert="horz" lIns="91440" tIns="45720" rIns="91440" bIns="45720" rtlCol="0">
            <a:normAutofit/>
          </a:bodyPr>
          <a:lstStyle/>
          <a:p>
            <a:r>
              <a:rPr lang="en-US" altLang="en-US" sz="1900" b="1" dirty="0">
                <a:solidFill>
                  <a:srgbClr val="262626"/>
                </a:solidFill>
              </a:rPr>
              <a:t>Public Awareness Campaigns</a:t>
            </a:r>
            <a:r>
              <a:rPr lang="en-US" altLang="en-US" sz="1900" dirty="0">
                <a:solidFill>
                  <a:srgbClr val="262626"/>
                </a:solidFill>
              </a:rPr>
              <a:t/>
            </a:r>
            <a:br>
              <a:rPr lang="en-US" altLang="en-US" sz="1900" dirty="0">
                <a:solidFill>
                  <a:srgbClr val="262626"/>
                </a:solidFill>
              </a:rPr>
            </a:br>
            <a:endParaRPr lang="en-US" altLang="en-US" sz="1900" dirty="0">
              <a:solidFill>
                <a:srgbClr val="262626"/>
              </a:solidFill>
            </a:endParaRP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C845365-55C2-46B1-9777-A9DC193C770E}"/>
              </a:ext>
            </a:extLst>
          </p:cNvPr>
          <p:cNvSpPr>
            <a:spLocks noGrp="1"/>
          </p:cNvSpPr>
          <p:nvPr>
            <p:ph idx="1"/>
          </p:nvPr>
        </p:nvSpPr>
        <p:spPr>
          <a:xfrm>
            <a:off x="3687720" y="1513429"/>
            <a:ext cx="5456280" cy="5120637"/>
          </a:xfrm>
        </p:spPr>
        <p:txBody>
          <a:bodyPr vert="horz" lIns="91440" tIns="45720" rIns="91440" bIns="45720" rtlCol="0">
            <a:normAutofit fontScale="92500"/>
          </a:bodyPr>
          <a:lstStyle/>
          <a:p>
            <a:pPr marL="371475" indent="-342900">
              <a:defRPr/>
            </a:pPr>
            <a:r>
              <a:rPr lang="en-US" sz="2800" b="1" dirty="0">
                <a:solidFill>
                  <a:srgbClr val="FFFFFF"/>
                </a:solidFill>
                <a:latin typeface="+mn-lt"/>
              </a:rPr>
              <a:t>Guard and Discard </a:t>
            </a:r>
            <a:r>
              <a:rPr lang="en-US" sz="2800" dirty="0">
                <a:solidFill>
                  <a:srgbClr val="FFFFFF"/>
                </a:solidFill>
                <a:latin typeface="+mn-lt"/>
              </a:rPr>
              <a:t>–Focuses on importance of safe use, storage and disposal of prescription pain medications </a:t>
            </a:r>
          </a:p>
          <a:p>
            <a:pPr marL="371475" indent="-342900">
              <a:defRPr/>
            </a:pPr>
            <a:r>
              <a:rPr lang="en-US" sz="2800" b="1" dirty="0">
                <a:solidFill>
                  <a:srgbClr val="FFFFFF"/>
                </a:solidFill>
                <a:latin typeface="+mn-lt"/>
              </a:rPr>
              <a:t>Ending Opioid Misuse in Illinois (#EOM) </a:t>
            </a:r>
            <a:r>
              <a:rPr lang="en-US" sz="2800" dirty="0">
                <a:solidFill>
                  <a:srgbClr val="FFFFFF"/>
                </a:solidFill>
                <a:latin typeface="+mn-lt"/>
              </a:rPr>
              <a:t>-  </a:t>
            </a:r>
            <a:r>
              <a:rPr lang="en-US" sz="2800" dirty="0">
                <a:solidFill>
                  <a:srgbClr val="FFFFFF"/>
                </a:solidFill>
              </a:rPr>
              <a:t>T</a:t>
            </a:r>
            <a:r>
              <a:rPr lang="en-US" sz="2800" dirty="0">
                <a:solidFill>
                  <a:srgbClr val="FFFFFF"/>
                </a:solidFill>
                <a:latin typeface="+mn-lt"/>
              </a:rPr>
              <a:t>argets individuals who are misusing opioids as well as their friends, families, and communities, using non-stigmatizing messaging. </a:t>
            </a:r>
          </a:p>
          <a:p>
            <a:pPr marL="371475" indent="-342900">
              <a:defRPr/>
            </a:pPr>
            <a:r>
              <a:rPr lang="en-US" sz="2800" b="1" dirty="0">
                <a:solidFill>
                  <a:srgbClr val="FFFFFF"/>
                </a:solidFill>
                <a:latin typeface="+mn-lt"/>
              </a:rPr>
              <a:t>A Dose of Truth </a:t>
            </a:r>
            <a:r>
              <a:rPr lang="en-US" sz="2800" dirty="0">
                <a:solidFill>
                  <a:srgbClr val="FFFFFF"/>
                </a:solidFill>
                <a:latin typeface="+mn-lt"/>
              </a:rPr>
              <a:t>- Creates base knowledge in the general population about what opioids are.</a:t>
            </a:r>
          </a:p>
          <a:p>
            <a:pPr marL="371475" indent="-342900">
              <a:defRPr/>
            </a:pPr>
            <a:endParaRPr lang="en-US" sz="2800" dirty="0">
              <a:solidFill>
                <a:srgbClr val="FFFFFF"/>
              </a:solidFill>
              <a:latin typeface="+mn-lt"/>
            </a:endParaRPr>
          </a:p>
          <a:p>
            <a:pPr marL="371475" indent="-342900">
              <a:defRPr/>
            </a:pPr>
            <a:endParaRPr lang="en-US" sz="2800" dirty="0">
              <a:solidFill>
                <a:srgbClr val="FFFFFF"/>
              </a:solidFill>
              <a:latin typeface="+mn-lt"/>
            </a:endParaRPr>
          </a:p>
        </p:txBody>
      </p:sp>
      <p:sp>
        <p:nvSpPr>
          <p:cNvPr id="2" name="Slide Number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387E030-B488-1A4C-B247-8475B934AF8A}"/>
              </a:ext>
            </a:extLst>
          </p:cNvPr>
          <p:cNvSpPr>
            <a:spLocks noGrp="1"/>
          </p:cNvSpPr>
          <p:nvPr>
            <p:ph type="sldNum" sz="quarter" idx="12"/>
          </p:nvPr>
        </p:nvSpPr>
        <p:spPr>
          <a:xfrm>
            <a:off x="8069191" y="6217920"/>
            <a:ext cx="274320" cy="365760"/>
          </a:xfrm>
        </p:spPr>
        <p:txBody>
          <a:bodyPr>
            <a:normAutofit/>
          </a:bodyPr>
          <a:lstStyle/>
          <a:p>
            <a:pPr>
              <a:spcAft>
                <a:spcPts val="600"/>
              </a:spcAft>
              <a:defRPr/>
            </a:pPr>
            <a:fld id="{ECE32E04-A01F-45DE-B8E7-345CD74FF9FE}" type="slidenum">
              <a:rPr lang="en-US" altLang="en-US" smtClean="0"/>
              <a:pPr>
                <a:spcAft>
                  <a:spcPts val="600"/>
                </a:spcAft>
                <a:defRPr/>
              </a:pPr>
              <a:t>74</a:t>
            </a:fld>
            <a:endParaRPr lang="en-US" altLang="en-US"/>
          </a:p>
        </p:txBody>
      </p:sp>
      <p:pic>
        <p:nvPicPr>
          <p:cNvPr id="4" name="Picture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D25724C-61C6-8442-8934-F3CC998B468C}"/>
              </a:ext>
            </a:extLst>
          </p:cNvPr>
          <p:cNvPicPr>
            <a:picLocks noChangeAspect="1"/>
          </p:cNvPicPr>
          <p:nvPr/>
        </p:nvPicPr>
        <p:blipFill>
          <a:blip r:embed="rId4"/>
          <a:stretch>
            <a:fillRect/>
          </a:stretch>
        </p:blipFill>
        <p:spPr>
          <a:xfrm>
            <a:off x="0" y="0"/>
            <a:ext cx="9144000" cy="6858000"/>
          </a:xfrm>
          <a:prstGeom prst="rect">
            <a:avLst/>
          </a:prstGeom>
        </p:spPr>
      </p:pic>
      <p:pic>
        <p:nvPicPr>
          <p:cNvPr id="6" name="Picture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8820973-A968-454B-AA1A-F78F487A71CD}"/>
              </a:ext>
            </a:extLst>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2507" y="235134"/>
            <a:ext cx="3064131" cy="245581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4153778"/>
      </p:ext>
    </p:extLst>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4B6D7CC-49D4-4DF2-926F-DB997064EFA8}"/>
              </a:ext>
            </a:extLst>
          </p:cNvPr>
          <p:cNvSpPr>
            <a:spLocks noGrp="1"/>
          </p:cNvSpPr>
          <p:nvPr>
            <p:ph type="title"/>
          </p:nvPr>
        </p:nvSpPr>
        <p:spPr>
          <a:xfrm>
            <a:off x="603504" y="2404872"/>
            <a:ext cx="2283712" cy="1645920"/>
          </a:xfrm>
        </p:spPr>
        <p:txBody>
          <a:bodyPr vert="horz" lIns="274320" tIns="182880" rIns="274320" bIns="182880" rtlCol="0" anchor="ctr" anchorCtr="1">
            <a:normAutofit/>
          </a:bodyPr>
          <a:lstStyle/>
          <a:p>
            <a:pPr defTabSz="914400"/>
            <a:r>
              <a:rPr lang="en-US" sz="2000" spc="200">
                <a:solidFill>
                  <a:srgbClr val="262626"/>
                </a:solidFill>
              </a:rPr>
              <a:t>Naloxone Public Awareness</a:t>
            </a:r>
          </a:p>
        </p:txBody>
      </p:sp>
      <p:pic>
        <p:nvPicPr>
          <p:cNvPr id="6" name="Content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54CB770-791F-4FCF-AD99-C75A78F9FA92}"/>
              </a:ext>
            </a:extLst>
          </p:cNvPr>
          <p:cNvPicPr>
            <a:picLocks noGrp="1" noChangeAspect="1"/>
          </p:cNvPicPr>
          <p:nvPr>
            <p:ph idx="1"/>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355" r="5950"/>
          <a:stretch/>
        </p:blipFill>
        <p:spPr>
          <a:xfrm>
            <a:off x="3490722" y="10"/>
            <a:ext cx="5653277" cy="6857990"/>
          </a:xfrm>
          <a:prstGeom prst="rect">
            <a:avLst/>
          </a:prstGeom>
        </p:spPr>
      </p:pic>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6748A09-DDEE-499F-8792-691B42027C50}"/>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a:lnSpc>
                <a:spcPct val="90000"/>
              </a:lnSpc>
              <a:spcAft>
                <a:spcPts val="600"/>
              </a:spcAft>
            </a:pPr>
            <a:fld id="{8A7A6979-0714-4377-B894-6BE4C2D6E202}" type="slidenum">
              <a:rPr lang="en-US" sz="1100" smtClean="0"/>
              <a:pPr>
                <a:lnSpc>
                  <a:spcPct val="90000"/>
                </a:lnSpc>
                <a:spcAft>
                  <a:spcPts val="600"/>
                </a:spcAft>
              </a:pPr>
              <a:t>75</a:t>
            </a:fld>
            <a:endParaRPr lang="en-US" sz="11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6078463"/>
      </p:ext>
    </p:extLst>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5" name="Flowchart: Document 5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12DDE76-C203-4047-9998-63900085B5E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478631" y="0"/>
            <a:ext cx="2436019" cy="3400426"/>
          </a:xfrm>
          <a:prstGeom prst="flowChartDocument">
            <a:avLst/>
          </a:prstGeom>
          <a:solidFill>
            <a:srgbClr val="546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F7F7F"/>
              </a:solidFill>
              <a:effectLst/>
              <a:uLnTx/>
              <a:uFillTx/>
              <a:latin typeface="Calibri"/>
              <a:ea typeface="+mn-ea"/>
              <a:cs typeface="+mn-cs"/>
            </a:endParaRPr>
          </a:p>
        </p:txBody>
      </p:sp>
      <p:sp>
        <p:nvSpPr>
          <p:cNvPr id="7" name="Title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2FC6A67-92DE-4001-ABFB-28222803F8C8}"/>
              </a:ext>
            </a:extLst>
          </p:cNvPr>
          <p:cNvSpPr>
            <a:spLocks noGrp="1"/>
          </p:cNvSpPr>
          <p:nvPr>
            <p:ph type="title"/>
          </p:nvPr>
        </p:nvSpPr>
        <p:spPr>
          <a:xfrm>
            <a:off x="628650" y="171162"/>
            <a:ext cx="2130136" cy="2371148"/>
          </a:xfrm>
        </p:spPr>
        <p:style>
          <a:lnRef idx="0">
            <a:scrgbClr r="0" g="0" b="0"/>
          </a:lnRef>
          <a:fillRef idx="0">
            <a:scrgbClr r="0" g="0" b="0"/>
          </a:fillRef>
          <a:effectRef idx="0">
            <a:scrgbClr r="0" g="0" b="0"/>
          </a:effectRef>
          <a:fontRef idx="minor">
            <a:schemeClr val="accent2"/>
          </a:fontRef>
        </p:style>
        <p:txBody>
          <a:bodyPr vert="horz" lIns="91440" tIns="45720" rIns="91440" bIns="45720" rtlCol="0" anchor="ctr">
            <a:normAutofit/>
          </a:bodyPr>
          <a:lstStyle/>
          <a:p>
            <a:pPr algn="l" defTabSz="914400">
              <a:lnSpc>
                <a:spcPct val="90000"/>
              </a:lnSpc>
            </a:pPr>
            <a:r>
              <a:rPr lang="en-US" sz="2800" kern="1200" dirty="0">
                <a:solidFill>
                  <a:srgbClr val="FFFFFF"/>
                </a:solidFill>
                <a:latin typeface="+mj-lt"/>
                <a:ea typeface="+mj-ea"/>
                <a:cs typeface="+mj-cs"/>
              </a:rPr>
              <a:t>Illinois MAT Map</a:t>
            </a:r>
          </a:p>
        </p:txBody>
      </p:sp>
      <p:sp>
        <p:nvSpPr>
          <p:cNvPr id="6" name="Slide Number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8E7DBFE-CB7B-43C3-98B9-F8952780CA0E}"/>
              </a:ext>
            </a:extLst>
          </p:cNvPr>
          <p:cNvSpPr>
            <a:spLocks noGrp="1"/>
          </p:cNvSpPr>
          <p:nvPr>
            <p:ph type="sldNum" sz="quarter" idx="12"/>
          </p:nvPr>
        </p:nvSpPr>
        <p:spPr>
          <a:xfrm>
            <a:off x="8194857" y="6356350"/>
            <a:ext cx="469082" cy="365125"/>
          </a:xfrm>
          <a:noFill/>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8E2BB739-DA7D-46D4-AB08-EB05A595F6CE}"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76</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pic>
        <p:nvPicPr>
          <p:cNvPr id="3" name="Picture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9319604-2E49-4B14-9941-E5A9BD94F848}"/>
              </a:ext>
            </a:extLst>
          </p:cNvPr>
          <p:cNvPicPr>
            <a:picLocks noChangeAspect="1"/>
          </p:cNvPicPr>
          <p:nvPr/>
        </p:nvPicPr>
        <p:blipFill>
          <a:blip r:embed="rId3"/>
          <a:stretch>
            <a:fillRect/>
          </a:stretch>
        </p:blipFill>
        <p:spPr>
          <a:xfrm>
            <a:off x="3064669" y="0"/>
            <a:ext cx="6009215" cy="6858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8780321"/>
      </p:ext>
    </p:extLst>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6C2E80F-49A6-4372-B103-219D417A55ED}"/>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6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0B3EFD3-4718-4058-A51D-87972D61CB30}"/>
              </a:ext>
            </a:extLst>
          </p:cNvPr>
          <p:cNvSpPr>
            <a:spLocks noGrp="1" noChangeArrowheads="1"/>
          </p:cNvSpPr>
          <p:nvPr>
            <p:ph type="title"/>
          </p:nvPr>
        </p:nvSpPr>
        <p:spPr>
          <a:xfrm>
            <a:off x="647271" y="1012004"/>
            <a:ext cx="2562119" cy="4795408"/>
          </a:xfrm>
        </p:spPr>
        <p:txBody>
          <a:bodyPr vert="horz" lIns="91440" tIns="45720" rIns="91440" bIns="45720" rtlCol="0" anchor="ctr">
            <a:normAutofit/>
          </a:bodyPr>
          <a:lstStyle/>
          <a:p>
            <a:r>
              <a:rPr lang="en-US" sz="3700" dirty="0">
                <a:solidFill>
                  <a:srgbClr val="FFFFFF"/>
                </a:solidFill>
                <a:effectLst>
                  <a:outerShdw blurRad="38100" dist="38100" dir="2700000" algn="tl">
                    <a:srgbClr val="000000">
                      <a:alpha val="43137"/>
                    </a:srgbClr>
                  </a:outerShdw>
                </a:effectLst>
              </a:rPr>
              <a:t>What is the Access to Medication Assisted Treatment (A-MAT) Network?</a:t>
            </a:r>
            <a:r>
              <a:rPr lang="en-US" altLang="en-US" sz="3700" b="1" dirty="0">
                <a:solidFill>
                  <a:srgbClr val="FFFFFF"/>
                </a:solidFill>
              </a:rPr>
              <a:t/>
            </a:r>
            <a:br>
              <a:rPr lang="en-US" altLang="en-US" sz="3700" b="1" dirty="0">
                <a:solidFill>
                  <a:srgbClr val="FFFFFF"/>
                </a:solidFill>
              </a:rPr>
            </a:br>
            <a:endParaRPr lang="en-US" altLang="en-US" sz="3700" dirty="0">
              <a:solidFill>
                <a:srgbClr val="FFFFFF"/>
              </a:solidFill>
            </a:endParaRPr>
          </a:p>
        </p:txBody>
      </p:sp>
      <p:graphicFrame>
        <p:nvGraphicFramePr>
          <p:cNvPr id="36868"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136FFAE-5811-4B66-9276-70087FED842A}"/>
              </a:ext>
            </a:extLst>
          </p:cNvPr>
          <p:cNvGraphicFramePr>
            <a:graphicFrameLocks noGrp="1"/>
          </p:cNvGraphicFramePr>
          <p:nvPr>
            <p:ph sz="quarter" idx="13"/>
            <p:extLst/>
          </p:nvPr>
        </p:nvGraphicFramePr>
        <p:xfrm>
          <a:off x="3895725" y="470924"/>
          <a:ext cx="4885203" cy="5885426"/>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46263E1-D8AB-4DF8-AC04-244947D476C1}"/>
              </a:ext>
            </a:extLst>
          </p:cNvPr>
          <p:cNvSpPr/>
          <p:nvPr/>
        </p:nvSpPr>
        <p:spPr>
          <a:xfrm>
            <a:off x="302078" y="5946721"/>
            <a:ext cx="3285756" cy="261610"/>
          </a:xfrm>
          <a:prstGeom prst="rect">
            <a:avLst/>
          </a:prstGeom>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Calibri" panose="020F0502020204030204"/>
                <a:ea typeface="+mn-ea"/>
                <a:cs typeface="+mn-cs"/>
              </a:rPr>
              <a:t>http://www.dhs.state.il.us/page.aspx?item=115412</a:t>
            </a:r>
          </a:p>
        </p:txBody>
      </p:sp>
      <p:sp>
        <p:nvSpPr>
          <p:cNvPr id="3" name="Rectangle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FC428A3-47B5-4494-A37F-1C544EEF7716}"/>
              </a:ext>
            </a:extLst>
          </p:cNvPr>
          <p:cNvSpPr/>
          <p:nvPr/>
        </p:nvSpPr>
        <p:spPr>
          <a:xfrm>
            <a:off x="4052326" y="3507388"/>
            <a:ext cx="4572000" cy="1046440"/>
          </a:xfrm>
          <a:prstGeom prst="rect">
            <a:avLst/>
          </a:prstGeom>
        </p:spPr>
        <p:txBody>
          <a:bodyPr>
            <a:spAutoFit/>
          </a:bodyPr>
          <a:lstStyle/>
          <a:p>
            <a:pPr marL="0" marR="0" lvl="0" indent="0" algn="l" defTabSz="457200" rtl="0" eaLnBrk="1" fontAlgn="auto" latinLnBrk="0" hangingPunct="1">
              <a:lnSpc>
                <a:spcPct val="100000"/>
              </a:lnSpc>
              <a:spcBef>
                <a:spcPct val="20000"/>
              </a:spcBef>
              <a:spcAft>
                <a:spcPts val="0"/>
              </a:spcAft>
              <a:buClr>
                <a:srgbClr val="7F7F7F">
                  <a:lumMod val="50000"/>
                </a:srgbClr>
              </a:buClr>
              <a:buSzTx/>
              <a:buFontTx/>
              <a:buNone/>
              <a:tabLst/>
              <a:defRPr/>
            </a:pPr>
            <a:r>
              <a:rPr kumimoji="0" lang="en-US" sz="1550" b="0" i="0" u="none" strike="noStrike" kern="1200" cap="none" spc="0" normalizeH="0" baseline="0" noProof="0" dirty="0">
                <a:ln>
                  <a:noFill/>
                </a:ln>
                <a:solidFill>
                  <a:srgbClr val="000000"/>
                </a:solidFill>
                <a:effectLst/>
                <a:uLnTx/>
                <a:uFillTx/>
                <a:latin typeface="Helvetica Condensed"/>
                <a:ea typeface="+mn-ea"/>
                <a:cs typeface="+mn-cs"/>
              </a:rPr>
              <a:t>SAMHSA technical assistance, combined training and coaching for new Hub &amp; Spoke sites. Focus on model implementation and development of MAT Team. Clinical training for key staff. </a:t>
            </a:r>
          </a:p>
        </p:txBody>
      </p:sp>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690F391-0D92-694B-97AB-3EBC6C735403}"/>
              </a:ext>
            </a:extLst>
          </p:cNvPr>
          <p:cNvSpPr>
            <a:spLocks noGrp="1"/>
          </p:cNvSpPr>
          <p:nvPr>
            <p:ph type="sldNum" sz="quarter" idx="1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E32E04-A01F-45DE-B8E7-345CD74FF9F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3801450"/>
      </p:ext>
    </p:extLst>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7" name="Freeform: Shape 13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6C2E80F-49A6-4372-B103-219D417A55ED}"/>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058"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74CE0A0-7EFC-4A51-BA9A-445EFA71DFA4}"/>
              </a:ext>
            </a:extLst>
          </p:cNvPr>
          <p:cNvSpPr>
            <a:spLocks noGrp="1" noChangeArrowheads="1"/>
          </p:cNvSpPr>
          <p:nvPr>
            <p:ph type="title"/>
          </p:nvPr>
        </p:nvSpPr>
        <p:spPr>
          <a:xfrm>
            <a:off x="647271" y="1012004"/>
            <a:ext cx="2562119" cy="4795408"/>
          </a:xfrm>
        </p:spPr>
        <p:txBody>
          <a:bodyPr vert="horz" lIns="91440" tIns="45720" rIns="91440" bIns="45720" rtlCol="0" anchor="ctr">
            <a:normAutofit/>
          </a:bodyPr>
          <a:lstStyle/>
          <a:p>
            <a:r>
              <a:rPr lang="en-US" altLang="en-US" b="1" dirty="0">
                <a:solidFill>
                  <a:srgbClr val="FFFFFF"/>
                </a:solidFill>
              </a:rPr>
              <a:t>HUB and SPOKE Model = AMAT</a:t>
            </a:r>
            <a:endParaRPr lang="en-US" altLang="en-US" dirty="0">
              <a:solidFill>
                <a:srgbClr val="FFFFFF"/>
              </a:solidFill>
            </a:endParaRPr>
          </a:p>
        </p:txBody>
      </p:sp>
      <p:graphicFrame>
        <p:nvGraphicFramePr>
          <p:cNvPr id="45060"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9A2C91D-AA0D-4D0D-9014-986CCA21D598}"/>
              </a:ext>
            </a:extLst>
          </p:cNvPr>
          <p:cNvGraphicFramePr>
            <a:graphicFrameLocks noGrp="1"/>
          </p:cNvGraphicFramePr>
          <p:nvPr>
            <p:ph sz="quarter" idx="13"/>
          </p:nvPr>
        </p:nvGraphicFramePr>
        <p:xfrm>
          <a:off x="3895725" y="470924"/>
          <a:ext cx="4885203" cy="5885426"/>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2591D31-33F4-3349-B6BB-507DAE1FA32E}"/>
              </a:ext>
            </a:extLst>
          </p:cNvPr>
          <p:cNvSpPr>
            <a:spLocks noGrp="1"/>
          </p:cNvSpPr>
          <p:nvPr>
            <p:ph type="sldNum" sz="quarter" idx="1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E32E04-A01F-45DE-B8E7-345CD74FF9F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390221"/>
      </p:ext>
    </p:extLst>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7" name="Freeform: Shape 13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6C2E80F-49A6-4372-B103-219D417A55ED}"/>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058"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74CE0A0-7EFC-4A51-BA9A-445EFA71DFA4}"/>
              </a:ext>
            </a:extLst>
          </p:cNvPr>
          <p:cNvSpPr>
            <a:spLocks noGrp="1" noChangeArrowheads="1"/>
          </p:cNvSpPr>
          <p:nvPr>
            <p:ph type="title"/>
          </p:nvPr>
        </p:nvSpPr>
        <p:spPr>
          <a:xfrm>
            <a:off x="647271" y="1012004"/>
            <a:ext cx="2562119" cy="4795408"/>
          </a:xfrm>
        </p:spPr>
        <p:txBody>
          <a:bodyPr vert="horz" lIns="91440" tIns="45720" rIns="91440" bIns="45720" rtlCol="0" anchor="ctr">
            <a:normAutofit/>
          </a:bodyPr>
          <a:lstStyle/>
          <a:p>
            <a:r>
              <a:rPr lang="en-US" altLang="en-US" sz="3700" b="1">
                <a:solidFill>
                  <a:srgbClr val="FFFFFF"/>
                </a:solidFill>
              </a:rPr>
              <a:t>Expanded Outpatient Methadone Treatment (OMT) Services</a:t>
            </a:r>
            <a:endParaRPr lang="en-US" altLang="en-US" sz="3700">
              <a:solidFill>
                <a:srgbClr val="FFFFFF"/>
              </a:solidFill>
            </a:endParaRPr>
          </a:p>
        </p:txBody>
      </p:sp>
      <p:graphicFrame>
        <p:nvGraphicFramePr>
          <p:cNvPr id="45060"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F343DAD-7ABE-4319-9AD3-BC5E6022FF78}"/>
              </a:ext>
            </a:extLst>
          </p:cNvPr>
          <p:cNvGraphicFramePr>
            <a:graphicFrameLocks noGrp="1"/>
          </p:cNvGraphicFramePr>
          <p:nvPr>
            <p:ph sz="quarter" idx="13"/>
            <p:extLst/>
          </p:nvPr>
        </p:nvGraphicFramePr>
        <p:xfrm>
          <a:off x="3895725" y="470924"/>
          <a:ext cx="4885203" cy="5885426"/>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9B1F7FA-E0A8-9748-B316-A4B9D9DB0585}"/>
              </a:ext>
            </a:extLst>
          </p:cNvPr>
          <p:cNvSpPr>
            <a:spLocks noGrp="1"/>
          </p:cNvSpPr>
          <p:nvPr>
            <p:ph type="sldNum" sz="quarter" idx="1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E32E04-A01F-45DE-B8E7-345CD74FF9F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8605901"/>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2BC26D8-82FB-445E-AA49-62A77D7C1EE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B44330D-EA18-4254-AA95-EB49948539B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6F44681-57E1-4CC6-8553-61CC15495C0A}"/>
              </a:ext>
            </a:extLst>
          </p:cNvPr>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59511" y="643467"/>
            <a:ext cx="7224976" cy="5571066"/>
          </a:xfrm>
          <a:prstGeom prst="rect">
            <a:avLst/>
          </a:prstGeom>
        </p:spPr>
      </p:pic>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CC4DB0E-C979-4CF4-B19E-AB7043C22EE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2F60C6B8-75DB-4D4C-AB5F-3D1D148A3519}" type="slidenum">
              <a:rPr lang="en-US">
                <a:solidFill>
                  <a:srgbClr val="FFFFFF"/>
                </a:solidFill>
              </a:rPr>
              <a:pPr defTabSz="914400">
                <a:spcAft>
                  <a:spcPts val="600"/>
                </a:spcAft>
              </a:pPr>
              <a:t>8</a:t>
            </a:fld>
            <a:endParaRPr lang="en-US">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3025399"/>
      </p:ext>
    </p:extLst>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4826" name="Rectangle 7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6C20283-73E0-40EC-8AD8-057F581F64C2}"/>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2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FCC729B-E528-40C3-82D3-BA4375575E87}"/>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2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8F1FB8D-1842-4A04-998D-6CF047AB279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18"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4289701-D873-4AE1-BD4F-85B8347956FF}"/>
              </a:ext>
            </a:extLst>
          </p:cNvPr>
          <p:cNvSpPr>
            <a:spLocks noGrp="1" noChangeArrowheads="1"/>
          </p:cNvSpPr>
          <p:nvPr>
            <p:ph type="title"/>
          </p:nvPr>
        </p:nvSpPr>
        <p:spPr>
          <a:xfrm>
            <a:off x="1456523" y="182563"/>
            <a:ext cx="7903668" cy="1325563"/>
          </a:xfrm>
        </p:spPr>
        <p:txBody>
          <a:bodyPr vert="horz" lIns="91440" tIns="45720" rIns="91440" bIns="45720" rtlCol="0" anchor="ctr">
            <a:normAutofit/>
          </a:bodyPr>
          <a:lstStyle/>
          <a:p>
            <a:r>
              <a:rPr lang="en-US" altLang="en-US" b="1" kern="1200" dirty="0">
                <a:solidFill>
                  <a:schemeClr val="tx1"/>
                </a:solidFill>
                <a:latin typeface="+mj-lt"/>
                <a:ea typeface="+mj-ea"/>
                <a:cs typeface="+mj-cs"/>
              </a:rPr>
              <a:t>Opioid Crisis Response Grants (OCR)</a:t>
            </a:r>
          </a:p>
        </p:txBody>
      </p:sp>
      <p:graphicFrame>
        <p:nvGraphicFramePr>
          <p:cNvPr id="34824"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332EE7F-ED1F-43D5-9F83-DB083BD87CD0}"/>
              </a:ext>
            </a:extLst>
          </p:cNvPr>
          <p:cNvGraphicFramePr>
            <a:graphicFrameLocks noGrp="1"/>
          </p:cNvGraphicFramePr>
          <p:nvPr>
            <p:ph sz="quarter" idx="13"/>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063188636"/>
              </p:ext>
            </p:extLst>
          </p:nvPr>
        </p:nvGraphicFramePr>
        <p:xfrm>
          <a:off x="2955472" y="1294558"/>
          <a:ext cx="5910942" cy="4685618"/>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1A80CAF-D681-49C7-885A-6050F9E3C5A8}"/>
              </a:ext>
            </a:extLst>
          </p:cNvPr>
          <p:cNvGrpSpPr/>
          <p:nvPr/>
        </p:nvGrpSpPr>
        <p:grpSpPr>
          <a:xfrm>
            <a:off x="4818888" y="6279307"/>
            <a:ext cx="3440698" cy="396130"/>
            <a:chOff x="2414526" y="3380452"/>
            <a:chExt cx="3490005" cy="1174690"/>
          </a:xfrm>
        </p:grpSpPr>
        <p:sp>
          <p:nvSpPr>
            <p:cNvPr id="8" name="Rectangle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D7ACE9E-6447-4A0F-906D-53E5622CE297}"/>
                </a:ext>
              </a:extLst>
            </p:cNvPr>
            <p:cNvSpPr/>
            <p:nvPr/>
          </p:nvSpPr>
          <p:spPr>
            <a:xfrm>
              <a:off x="2414526" y="3380452"/>
              <a:ext cx="3490005" cy="1174690"/>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9" name="TextBox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283899E-C8B2-47DC-BA72-52806BFA92FD}"/>
                </a:ext>
              </a:extLst>
            </p:cNvPr>
            <p:cNvSpPr txBox="1"/>
            <p:nvPr/>
          </p:nvSpPr>
          <p:spPr>
            <a:xfrm>
              <a:off x="2414526" y="3380452"/>
              <a:ext cx="3490005" cy="11746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935" tIns="100700" rIns="95935" bIns="10070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rPr>
                <a:t>http://www.dhs.state.il.us/page.aspx?item=105980</a:t>
              </a:r>
            </a:p>
          </p:txBody>
        </p:sp>
      </p:grpSp>
      <p:sp>
        <p:nvSpPr>
          <p:cNvPr id="2" name="Equals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1273835-60A6-48EB-8800-EA3A4FBA8D08}"/>
              </a:ext>
            </a:extLst>
          </p:cNvPr>
          <p:cNvSpPr/>
          <p:nvPr/>
        </p:nvSpPr>
        <p:spPr>
          <a:xfrm>
            <a:off x="5568777" y="5041231"/>
            <a:ext cx="1087395" cy="725674"/>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B9267B1-0C0A-8941-94DB-FECB84D3C740}"/>
              </a:ext>
            </a:extLst>
          </p:cNvPr>
          <p:cNvSpPr>
            <a:spLocks noGrp="1"/>
          </p:cNvSpPr>
          <p:nvPr>
            <p:ph type="sldNum" sz="quarter" idx="15"/>
          </p:nvPr>
        </p:nvSpPr>
        <p:spPr/>
        <p:txBody>
          <a:bodyPr/>
          <a:lstStyle/>
          <a:p>
            <a:pPr>
              <a:defRPr/>
            </a:pPr>
            <a:fld id="{ECE32E04-A01F-45DE-B8E7-345CD74FF9FE}" type="slidenum">
              <a:rPr lang="en-US" altLang="en-US" smtClean="0"/>
              <a:pPr>
                <a:defRPr/>
              </a:pPr>
              <a:t>80</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0868481"/>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D70B121-56F4-4848-B38B-182089D909FA}"/>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57F3A02-9D89-4DBF-9261-8EEE08D65624}"/>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3600" dirty="0">
                <a:solidFill>
                  <a:srgbClr val="17375E"/>
                </a:solidFill>
                <a:latin typeface="Helvetica Condensed"/>
              </a:rPr>
              <a:t>Recovery Oriented Systems of Care</a:t>
            </a:r>
            <a:endParaRPr lang="en-US" sz="4400" kern="1200" dirty="0">
              <a:solidFill>
                <a:schemeClr val="accent1"/>
              </a:solidFill>
              <a:latin typeface="+mj-lt"/>
              <a:ea typeface="+mj-ea"/>
              <a:cs typeface="+mj-cs"/>
            </a:endParaRPr>
          </a:p>
        </p:txBody>
      </p:sp>
      <p:cxnSp>
        <p:nvCxnSpPr>
          <p:cNvPr id="10" name="Straight Connector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D72A2C9-F3CA-4216-8BAD-FA4C970C3C4E}"/>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B28C15D-C7AF-4F0E-8B34-E8FA89F268E2}"/>
              </a:ext>
            </a:extLst>
          </p:cNvPr>
          <p:cNvSpPr>
            <a:spLocks noGrp="1"/>
          </p:cNvSpPr>
          <p:nvPr>
            <p:ph sz="quarter" idx="13"/>
          </p:nvPr>
        </p:nvSpPr>
        <p:spPr>
          <a:xfrm>
            <a:off x="3732023" y="963877"/>
            <a:ext cx="4783327" cy="4930246"/>
          </a:xfrm>
        </p:spPr>
        <p:txBody>
          <a:bodyPr vert="horz" lIns="91440" tIns="45720" rIns="91440" bIns="45720" rtlCol="0" anchor="ctr">
            <a:normAutofit/>
          </a:bodyPr>
          <a:lstStyle/>
          <a:p>
            <a:pPr marL="0" lvl="0" indent="-228600">
              <a:spcBef>
                <a:spcPct val="20000"/>
              </a:spcBef>
              <a:buClr>
                <a:srgbClr val="7F7F7F">
                  <a:lumMod val="50000"/>
                </a:srgbClr>
              </a:buClr>
              <a:buFont typeface="Arial" panose="020B0604020202020204" pitchFamily="34" charset="0"/>
              <a:buChar char="•"/>
            </a:pPr>
            <a:r>
              <a:rPr lang="en-US" sz="2100" i="1" dirty="0">
                <a:latin typeface="+mn-lt"/>
              </a:rPr>
              <a:t>A ROSC is a coordinated network of community based services and supports that is person-centered and builds on the strength and resilience of individuals, families, and communities to achieve abstinence* and improved health, wellness and quality of life for those with or at risk of alcohol and drug problems.</a:t>
            </a:r>
          </a:p>
          <a:p>
            <a:pPr indent="-228600">
              <a:buFont typeface="Arial" panose="020B0604020202020204" pitchFamily="34" charset="0"/>
              <a:buChar char="•"/>
            </a:pPr>
            <a:endParaRPr lang="en-US" sz="2100" dirty="0">
              <a:latin typeface="+mn-lt"/>
            </a:endParaRPr>
          </a:p>
        </p:txBody>
      </p:sp>
      <p:sp>
        <p:nvSpPr>
          <p:cNvPr id="4" name="Rectangle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C44B4A6-F183-41CE-8862-586D77EE8C69}"/>
              </a:ext>
            </a:extLst>
          </p:cNvPr>
          <p:cNvSpPr/>
          <p:nvPr/>
        </p:nvSpPr>
        <p:spPr>
          <a:xfrm>
            <a:off x="432486" y="5432458"/>
            <a:ext cx="400770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*Note that abstinence is in the SAMHSA ROSC definition, but others have replaced “abstinence” with “recovery”. </a:t>
            </a: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422D7EA-33C7-41CF-A1D0-1BD4ACA8D7B5}"/>
              </a:ext>
            </a:extLst>
          </p:cNvPr>
          <p:cNvSpPr/>
          <p:nvPr/>
        </p:nvSpPr>
        <p:spPr>
          <a:xfrm>
            <a:off x="4703809" y="5894123"/>
            <a:ext cx="4007705" cy="461665"/>
          </a:xfrm>
          <a:prstGeom prst="rect">
            <a:avLst/>
          </a:prstGeom>
        </p:spPr>
        <p:txBody>
          <a:bodyPr wrap="square">
            <a:spAutoFit/>
          </a:bodyPr>
          <a:lstStyle/>
          <a:p>
            <a:pPr marL="0" marR="0" lvl="0" indent="0" algn="r" defTabSz="457200" rtl="0" eaLnBrk="1" fontAlgn="auto" latinLnBrk="0" hangingPunct="1">
              <a:lnSpc>
                <a:spcPct val="100000"/>
              </a:lnSpc>
              <a:spcBef>
                <a:spcPct val="20000"/>
              </a:spcBef>
              <a:spcAft>
                <a:spcPts val="0"/>
              </a:spcAft>
              <a:buClr>
                <a:srgbClr val="7F7F7F">
                  <a:lumMod val="50000"/>
                </a:srgbClr>
              </a:buClr>
              <a:buSzTx/>
              <a:buFontTx/>
              <a:buNone/>
              <a:tabLst/>
              <a:defRPr/>
            </a:pPr>
            <a:r>
              <a:rPr kumimoji="0" lang="en-US" sz="1200" b="0" i="0" u="none" strike="noStrike" kern="1200" cap="none" spc="0" normalizeH="0" baseline="0" noProof="0" dirty="0">
                <a:ln>
                  <a:noFill/>
                </a:ln>
                <a:solidFill>
                  <a:srgbClr val="000000"/>
                </a:solidFill>
                <a:effectLst/>
                <a:uLnTx/>
                <a:uFillTx/>
                <a:latin typeface="Helvetica Condensed"/>
                <a:ea typeface="+mn-ea"/>
                <a:cs typeface="+mn-cs"/>
                <a:hlinkClick r:id="rId3">
                  <a:extLst>
                    <a:ext uri="{A12FA001-AC4F-418D-AE19-62706E023703}">
                      <ahyp:hlinkClr xmlns="" xmlns:ahyp="http://schemas.microsoft.com/office/drawing/2018/hyperlinkcolor" xmlns:p="http://schemas.openxmlformats.org/presentationml/2006/main" xmlns:r="http://schemas.openxmlformats.org/officeDocument/2006/relationships" xmlns:a="http://schemas.openxmlformats.org/drawingml/2006/main" val="tx"/>
                    </a:ext>
                  </a:extLst>
                </a:hlinkClick>
              </a:rPr>
              <a:t>https://www.samhsa.gov/sites/default/files/rosc_resource_guide_book.pdf</a:t>
            </a:r>
            <a:r>
              <a:rPr kumimoji="0" lang="en-US" sz="1200" b="0" i="0" u="none" strike="noStrike" kern="1200" cap="none" spc="0" normalizeH="0" baseline="0" noProof="0" dirty="0">
                <a:ln>
                  <a:noFill/>
                </a:ln>
                <a:solidFill>
                  <a:srgbClr val="000000"/>
                </a:solidFill>
                <a:effectLst/>
                <a:uLnTx/>
                <a:uFillTx/>
                <a:latin typeface="Helvetica Condensed"/>
                <a:ea typeface="+mn-ea"/>
                <a:cs typeface="+mn-cs"/>
              </a:rPr>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6336604"/>
      </p:ext>
    </p:extLst>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EC0A8BD-5630-4512-9FBD-F272EA68B154}"/>
              </a:ext>
            </a:extLst>
          </p:cNvPr>
          <p:cNvSpPr>
            <a:spLocks noGrp="1" noChangeArrowheads="1"/>
          </p:cNvSpPr>
          <p:nvPr>
            <p:ph type="title"/>
          </p:nvPr>
        </p:nvSpPr>
        <p:spPr>
          <a:xfrm>
            <a:off x="420350" y="582737"/>
            <a:ext cx="6348736" cy="994172"/>
          </a:xfrm>
        </p:spPr>
        <p:txBody>
          <a:bodyPr vert="horz" lIns="91440" tIns="45720" rIns="91440" bIns="45720" rtlCol="0" anchor="ctr">
            <a:noAutofit/>
          </a:bodyPr>
          <a:lstStyle/>
          <a:p>
            <a:r>
              <a:rPr lang="en-US" altLang="en-US" b="1" dirty="0"/>
              <a:t>Recovery Oriented System of Care (ROSC) Goals:</a:t>
            </a:r>
            <a:endParaRPr lang="en-US" altLang="en-US" kern="1200" dirty="0">
              <a:solidFill>
                <a:schemeClr val="tx1"/>
              </a:solidFill>
              <a:latin typeface="+mj-lt"/>
              <a:ea typeface="+mj-ea"/>
              <a:cs typeface="+mj-cs"/>
            </a:endParaRP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889140C-E929-45EB-BA44-0DE1C422F1B9}"/>
              </a:ext>
            </a:extLst>
          </p:cNvPr>
          <p:cNvSpPr>
            <a:spLocks noGrp="1"/>
          </p:cNvSpPr>
          <p:nvPr>
            <p:ph sz="quarter" idx="13"/>
          </p:nvPr>
        </p:nvSpPr>
        <p:spPr>
          <a:xfrm>
            <a:off x="852321" y="2227943"/>
            <a:ext cx="5033221" cy="3788227"/>
          </a:xfrm>
        </p:spPr>
        <p:txBody>
          <a:bodyPr vert="horz" lIns="91440" tIns="45720" rIns="91440" bIns="45720" rtlCol="0" anchor="ctr">
            <a:normAutofit/>
          </a:bodyPr>
          <a:lstStyle/>
          <a:p>
            <a:pPr marL="285750" indent="-285750">
              <a:buFont typeface="Arial" panose="020B0604020202020204" pitchFamily="34" charset="0"/>
              <a:buChar char="•"/>
              <a:defRPr/>
            </a:pPr>
            <a:r>
              <a:rPr lang="en-US" sz="2400" dirty="0"/>
              <a:t>Building a </a:t>
            </a:r>
            <a:r>
              <a:rPr lang="en-US" sz="2400" b="1" dirty="0"/>
              <a:t>culture</a:t>
            </a:r>
            <a:r>
              <a:rPr lang="en-US" sz="2400" dirty="0"/>
              <a:t> that builds and nurtures recovery</a:t>
            </a:r>
          </a:p>
          <a:p>
            <a:pPr marL="285750" indent="-285750">
              <a:buFont typeface="Arial" panose="020B0604020202020204" pitchFamily="34" charset="0"/>
              <a:buChar char="•"/>
              <a:defRPr/>
            </a:pPr>
            <a:r>
              <a:rPr lang="en-US" sz="2400" dirty="0"/>
              <a:t>Building </a:t>
            </a:r>
            <a:r>
              <a:rPr lang="en-US" sz="2400" b="1" dirty="0"/>
              <a:t>capacity</a:t>
            </a:r>
            <a:r>
              <a:rPr lang="en-US" sz="2400" dirty="0"/>
              <a:t> and infrastructure to support a recovery-oriented system of care</a:t>
            </a:r>
          </a:p>
          <a:p>
            <a:pPr marL="285750" indent="-285750">
              <a:buFont typeface="Arial" panose="020B0604020202020204" pitchFamily="34" charset="0"/>
              <a:buChar char="•"/>
              <a:defRPr/>
            </a:pPr>
            <a:r>
              <a:rPr lang="en-US" sz="2400" dirty="0"/>
              <a:t>Developing </a:t>
            </a:r>
            <a:r>
              <a:rPr lang="en-US" sz="2400" b="1" dirty="0"/>
              <a:t>commitment</a:t>
            </a:r>
            <a:r>
              <a:rPr lang="en-US" sz="2400" dirty="0"/>
              <a:t> to implement and sustain a recovery-oriented system of care</a:t>
            </a:r>
          </a:p>
          <a:p>
            <a:pPr marL="0" indent="0">
              <a:buNone/>
            </a:pPr>
            <a:endParaRPr lang="en-US" sz="2400" dirty="0"/>
          </a:p>
        </p:txBody>
      </p:sp>
      <p:sp>
        <p:nvSpPr>
          <p:cNvPr id="73" name="Rectangle 7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9A309A7-1751-4ABE-A3C1-EEC40366AD89}"/>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67D8EB6-EAE1-4F9C-B398-83321E287204}"/>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Graphic 69" descr="Group">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8B52B33-5F3C-4022-954D-FEFAC5FD2938}"/>
              </a:ext>
            </a:extLst>
          </p:cNvPr>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4"/>
              </a:ext>
            </a:extLst>
          </a:blip>
          <a:stretch>
            <a:fillRect/>
          </a:stretch>
        </p:blipFill>
        <p:spPr>
          <a:xfrm>
            <a:off x="6624964" y="2865141"/>
            <a:ext cx="1143455" cy="1143455"/>
          </a:xfrm>
          <a:prstGeom prst="rect">
            <a:avLst/>
          </a:prstGeom>
        </p:spPr>
      </p:pic>
      <p:sp>
        <p:nvSpPr>
          <p:cNvPr id="2" name="Rectang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C20A74C-C75A-4186-944B-4B8394C846E6}"/>
              </a:ext>
            </a:extLst>
          </p:cNvPr>
          <p:cNvSpPr/>
          <p:nvPr/>
        </p:nvSpPr>
        <p:spPr>
          <a:xfrm>
            <a:off x="0" y="6100796"/>
            <a:ext cx="9280634" cy="369332"/>
          </a:xfrm>
          <a:prstGeom prst="rect">
            <a:avLst/>
          </a:prstGeom>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IDHS/SUPR ROSC Page: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5"/>
              </a:rPr>
              <a:t>http://www.dhs.state.il.us/page.aspx?item=99995</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4541469"/>
      </p:ext>
    </p:extLst>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0" name="Flowchart: Document 5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12DDE76-C203-4047-9998-63900085B5E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478631"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F7F7F"/>
              </a:solidFill>
              <a:effectLst/>
              <a:uLnTx/>
              <a:uFillTx/>
              <a:latin typeface="Calibri"/>
              <a:ea typeface="+mn-ea"/>
              <a:cs typeface="+mn-cs"/>
            </a:endParaRPr>
          </a:p>
        </p:txBody>
      </p:sp>
      <p:sp>
        <p:nvSpPr>
          <p:cNvPr id="7" name="Title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2FC6A67-92DE-4001-ABFB-28222803F8C8}"/>
              </a:ext>
            </a:extLst>
          </p:cNvPr>
          <p:cNvSpPr>
            <a:spLocks noGrp="1"/>
          </p:cNvSpPr>
          <p:nvPr>
            <p:ph type="title"/>
          </p:nvPr>
        </p:nvSpPr>
        <p:spPr>
          <a:xfrm>
            <a:off x="628650" y="171162"/>
            <a:ext cx="2130136" cy="2371148"/>
          </a:xfrm>
        </p:spPr>
        <p:style>
          <a:lnRef idx="0">
            <a:scrgbClr r="0" g="0" b="0"/>
          </a:lnRef>
          <a:fillRef idx="0">
            <a:scrgbClr r="0" g="0" b="0"/>
          </a:fillRef>
          <a:effectRef idx="0">
            <a:scrgbClr r="0" g="0" b="0"/>
          </a:effectRef>
          <a:fontRef idx="minor">
            <a:schemeClr val="accent2"/>
          </a:fontRef>
        </p:style>
        <p:txBody>
          <a:bodyPr vert="horz" lIns="91440" tIns="45720" rIns="91440" bIns="45720" rtlCol="0" anchor="ctr">
            <a:normAutofit/>
          </a:bodyPr>
          <a:lstStyle/>
          <a:p>
            <a:pPr algn="l" defTabSz="914400">
              <a:lnSpc>
                <a:spcPct val="90000"/>
              </a:lnSpc>
            </a:pPr>
            <a:r>
              <a:rPr lang="en-US" sz="2800" kern="1200" dirty="0">
                <a:solidFill>
                  <a:srgbClr val="FFFFFF"/>
                </a:solidFill>
                <a:latin typeface="+mj-lt"/>
                <a:ea typeface="+mj-ea"/>
                <a:cs typeface="+mj-cs"/>
              </a:rPr>
              <a:t>Illinois </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ROSC-ISN Map</a:t>
            </a:r>
          </a:p>
        </p:txBody>
      </p:sp>
      <p:pic>
        <p:nvPicPr>
          <p:cNvPr id="4" name="Picture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C36C341-551F-4035-B76F-C432D552DC86}"/>
              </a:ext>
            </a:extLst>
          </p:cNvPr>
          <p:cNvPicPr>
            <a:picLocks noChangeAspect="1"/>
          </p:cNvPicPr>
          <p:nvPr/>
        </p:nvPicPr>
        <p:blipFill>
          <a:blip r:embed="rId3"/>
          <a:stretch>
            <a:fillRect/>
          </a:stretch>
        </p:blipFill>
        <p:spPr>
          <a:xfrm>
            <a:off x="3526971" y="171162"/>
            <a:ext cx="5412241" cy="656061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26078992"/>
      </p:ext>
    </p:extLst>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E7FC7FE-53E0-44CD-90A7-4BFCAAC12DED}"/>
              </a:ext>
            </a:extLst>
          </p:cNvPr>
          <p:cNvSpPr txBox="1"/>
          <p:nvPr/>
        </p:nvSpPr>
        <p:spPr>
          <a:xfrm>
            <a:off x="313764" y="206396"/>
            <a:ext cx="8516471" cy="5509200"/>
          </a:xfrm>
          <a:prstGeom prst="rect">
            <a:avLst/>
          </a:prstGeom>
          <a:noFill/>
        </p:spPr>
        <p:txBody>
          <a:bodyPr wrap="square">
            <a:spAutoFit/>
          </a:bodyPr>
          <a:lstStyle/>
          <a:p>
            <a:pPr algn="ctr">
              <a:defRPr/>
            </a:pPr>
            <a:r>
              <a:rPr lang="en-US" sz="3200" dirty="0">
                <a:solidFill>
                  <a:schemeClr val="tx2">
                    <a:lumMod val="75000"/>
                  </a:schemeClr>
                </a:solidFill>
                <a:latin typeface="Helvetica CondensedBold"/>
                <a:cs typeface="Helvetica CondensedBold"/>
              </a:rPr>
              <a:t>IDHS/SUPR</a:t>
            </a:r>
          </a:p>
          <a:p>
            <a:pPr algn="ctr">
              <a:defRPr/>
            </a:pPr>
            <a:endParaRPr lang="en-US" sz="3200" dirty="0">
              <a:solidFill>
                <a:schemeClr val="tx2">
                  <a:lumMod val="75000"/>
                </a:schemeClr>
              </a:solidFill>
              <a:latin typeface="Helvetica CondensedBold"/>
              <a:cs typeface="Helvetica CondensedBold"/>
            </a:endParaRPr>
          </a:p>
          <a:p>
            <a:pPr algn="ctr">
              <a:defRPr/>
            </a:pPr>
            <a:r>
              <a:rPr lang="en-US" sz="2400" dirty="0">
                <a:solidFill>
                  <a:schemeClr val="tx2">
                    <a:lumMod val="75000"/>
                  </a:schemeClr>
                </a:solidFill>
                <a:latin typeface="Helvetica CondensedBold"/>
                <a:cs typeface="Helvetica CondensedBold"/>
              </a:rPr>
              <a:t>Opioid Resources</a:t>
            </a:r>
          </a:p>
          <a:p>
            <a:pPr algn="ctr">
              <a:defRPr/>
            </a:pPr>
            <a:r>
              <a:rPr lang="en-US" sz="2400" dirty="0">
                <a:solidFill>
                  <a:schemeClr val="tx2">
                    <a:lumMod val="75000"/>
                  </a:schemeClr>
                </a:solidFill>
                <a:latin typeface="Helvetica CondensedBold"/>
                <a:cs typeface="Helvetica CondensedBold"/>
                <a:hlinkClick r:id="rId3"/>
              </a:rPr>
              <a:t>http://www.dhs.state.il.us/page.aspx?item=93882</a:t>
            </a:r>
            <a:endParaRPr lang="en-US" sz="2400" dirty="0">
              <a:solidFill>
                <a:schemeClr val="tx2">
                  <a:lumMod val="75000"/>
                </a:schemeClr>
              </a:solidFill>
              <a:latin typeface="Helvetica CondensedBold"/>
              <a:cs typeface="Helvetica CondensedBold"/>
            </a:endParaRPr>
          </a:p>
          <a:p>
            <a:pPr algn="ctr">
              <a:defRPr/>
            </a:pPr>
            <a:endParaRPr lang="en-US" sz="2400" dirty="0">
              <a:solidFill>
                <a:schemeClr val="tx2">
                  <a:lumMod val="75000"/>
                </a:schemeClr>
              </a:solidFill>
              <a:latin typeface="Helvetica CondensedBold"/>
              <a:cs typeface="Helvetica CondensedBold"/>
            </a:endParaRPr>
          </a:p>
          <a:p>
            <a:pPr algn="ctr">
              <a:defRPr/>
            </a:pPr>
            <a:r>
              <a:rPr lang="en-US" sz="2400" dirty="0">
                <a:solidFill>
                  <a:schemeClr val="tx2">
                    <a:lumMod val="75000"/>
                  </a:schemeClr>
                </a:solidFill>
                <a:latin typeface="Helvetica CondensedBold"/>
                <a:cs typeface="Helvetica CondensedBold"/>
              </a:rPr>
              <a:t>DOPP</a:t>
            </a:r>
          </a:p>
          <a:p>
            <a:pPr algn="ctr">
              <a:defRPr/>
            </a:pPr>
            <a:r>
              <a:rPr lang="en-US" sz="2400" dirty="0">
                <a:solidFill>
                  <a:schemeClr val="tx2">
                    <a:lumMod val="75000"/>
                  </a:schemeClr>
                </a:solidFill>
                <a:latin typeface="Helvetica CondensedBold"/>
                <a:cs typeface="Helvetica CondensedBold"/>
                <a:hlinkClick r:id="rId4"/>
              </a:rPr>
              <a:t>http://www.dhs.state.il.us/page.aspx?item=58142</a:t>
            </a:r>
            <a:endParaRPr lang="en-US" sz="2400" dirty="0">
              <a:solidFill>
                <a:schemeClr val="tx2">
                  <a:lumMod val="75000"/>
                </a:schemeClr>
              </a:solidFill>
              <a:latin typeface="Helvetica CondensedBold"/>
              <a:cs typeface="Helvetica CondensedBold"/>
            </a:endParaRPr>
          </a:p>
          <a:p>
            <a:pPr algn="ctr">
              <a:defRPr/>
            </a:pPr>
            <a:endParaRPr lang="en-US" sz="2400" dirty="0">
              <a:solidFill>
                <a:schemeClr val="tx2">
                  <a:lumMod val="75000"/>
                </a:schemeClr>
              </a:solidFill>
              <a:latin typeface="Helvetica CondensedBold"/>
              <a:cs typeface="Helvetica CondensedBold"/>
            </a:endParaRPr>
          </a:p>
          <a:p>
            <a:pPr algn="ctr">
              <a:defRPr/>
            </a:pPr>
            <a:r>
              <a:rPr lang="en-US" sz="2400" dirty="0">
                <a:solidFill>
                  <a:schemeClr val="tx2">
                    <a:lumMod val="75000"/>
                  </a:schemeClr>
                </a:solidFill>
                <a:latin typeface="Helvetica CondensedBold"/>
                <a:cs typeface="Helvetica CondensedBold"/>
              </a:rPr>
              <a:t>Monthly OCR Update</a:t>
            </a:r>
          </a:p>
          <a:p>
            <a:pPr algn="ctr">
              <a:defRPr/>
            </a:pPr>
            <a:r>
              <a:rPr lang="en-US" sz="2400" dirty="0">
                <a:solidFill>
                  <a:schemeClr val="tx2">
                    <a:lumMod val="75000"/>
                  </a:schemeClr>
                </a:solidFill>
                <a:latin typeface="Helvetica CondensedBold"/>
                <a:cs typeface="Helvetica CondensedBold"/>
                <a:hlinkClick r:id="rId5"/>
              </a:rPr>
              <a:t>http://www.dhs.state.il.us/page.aspx?item=105980</a:t>
            </a:r>
            <a:endParaRPr lang="en-US" sz="2400" dirty="0">
              <a:solidFill>
                <a:schemeClr val="tx2">
                  <a:lumMod val="75000"/>
                </a:schemeClr>
              </a:solidFill>
              <a:latin typeface="Helvetica CondensedBold"/>
              <a:cs typeface="Helvetica CondensedBold"/>
            </a:endParaRPr>
          </a:p>
          <a:p>
            <a:pPr algn="ctr">
              <a:defRPr/>
            </a:pPr>
            <a:endParaRPr lang="en-US" sz="2400" dirty="0">
              <a:solidFill>
                <a:schemeClr val="tx2">
                  <a:lumMod val="75000"/>
                </a:schemeClr>
              </a:solidFill>
              <a:latin typeface="Helvetica CondensedBold"/>
              <a:cs typeface="Helvetica CondensedBold"/>
            </a:endParaRPr>
          </a:p>
          <a:p>
            <a:pPr algn="ctr">
              <a:defRPr/>
            </a:pPr>
            <a:r>
              <a:rPr lang="en-US" sz="2400" dirty="0">
                <a:solidFill>
                  <a:schemeClr val="tx2">
                    <a:lumMod val="75000"/>
                  </a:schemeClr>
                </a:solidFill>
                <a:latin typeface="Helvetica CondensedBold"/>
                <a:cs typeface="Helvetica CondensedBold"/>
              </a:rPr>
              <a:t>NOFOs</a:t>
            </a:r>
          </a:p>
          <a:p>
            <a:pPr algn="ctr">
              <a:defRPr/>
            </a:pPr>
            <a:r>
              <a:rPr lang="en-US" sz="2400" dirty="0">
                <a:solidFill>
                  <a:schemeClr val="tx2">
                    <a:lumMod val="75000"/>
                  </a:schemeClr>
                </a:solidFill>
                <a:latin typeface="Helvetica CondensedBold"/>
                <a:cs typeface="Helvetica CondensedBold"/>
                <a:hlinkClick r:id="rId6"/>
              </a:rPr>
              <a:t>http://www.dhs.state.il.us/page.aspx?item=114615</a:t>
            </a:r>
            <a:endParaRPr lang="en-US" sz="2400" dirty="0">
              <a:solidFill>
                <a:schemeClr val="tx2">
                  <a:lumMod val="75000"/>
                </a:schemeClr>
              </a:solidFill>
              <a:latin typeface="Helvetica CondensedBold"/>
              <a:cs typeface="Helvetica CondensedBold"/>
            </a:endParaRPr>
          </a:p>
          <a:p>
            <a:pPr algn="ctr">
              <a:defRPr/>
            </a:pPr>
            <a:endParaRPr lang="en-US" sz="2400" dirty="0">
              <a:solidFill>
                <a:schemeClr val="tx2">
                  <a:lumMod val="75000"/>
                </a:schemeClr>
              </a:solidFill>
              <a:latin typeface="Helvetica CondensedBold"/>
              <a:cs typeface="Helvetica CondensedBo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6496181"/>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2BC26D8-82FB-445E-AA49-62A77D7C1EE0}"/>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0" y="0"/>
            <a:ext cx="9144000" cy="6858000"/>
          </a:xfrm>
          <a:prstGeom prst="rect">
            <a:avLst/>
          </a:prstGeom>
          <a:solidFill>
            <a:srgbClr val="424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B44330D-EA18-4254-AA95-EB49948539B8}"/>
              </a:ext>
              <a:ext uri="{C183D7F6-B498-43B3-948B-1728B52AA6E4}">
                <adec:decorative xmlns="" xmlns:adec="http://schemas.microsoft.com/office/drawing/2017/decorative" xmlns:p="http://schemas.openxmlformats.org/presentationml/2006/main" xmlns:r="http://schemas.openxmlformats.org/officeDocument/2006/relationships" xmlns:a="http://schemas.openxmlformats.org/drawingml/2006/main"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xmlns:p="http://schemas.openxmlformats.org/presentationml/2006/main" xmlns:r="http://schemas.openxmlformats.org/officeDocument/2006/relationships" xmlns:a="http://schemas.openxmlformats.org/drawingml/2006/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8AEB4DB-E223-4F59-A987-2B7E3FB9B1CE}"/>
              </a:ext>
            </a:extLst>
          </p:cNvPr>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2600" y="862902"/>
            <a:ext cx="8178799" cy="5132196"/>
          </a:xfrm>
          <a:prstGeom prst="rect">
            <a:avLst/>
          </a:prstGeom>
        </p:spPr>
      </p:pic>
      <p:sp>
        <p:nvSpPr>
          <p:cNvPr id="4" name="Slide Number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2408CD0-4643-46EC-86CF-A2DA3532455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2F60C6B8-75DB-4D4C-AB5F-3D1D148A3519}" type="slidenum">
              <a:rPr lang="en-US">
                <a:solidFill>
                  <a:srgbClr val="FFFFFF"/>
                </a:solidFill>
              </a:rPr>
              <a:pPr defTabSz="914400">
                <a:spcAft>
                  <a:spcPts val="600"/>
                </a:spcAft>
              </a:pPr>
              <a:t>9</a:t>
            </a:fld>
            <a:endParaRPr lang="en-US">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6105796"/>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a="http://schemas.openxmlformats.org/drawingml/2006/main" xmlns="" name="Parcel" id="{8BEC4385-4EB9-4D53-BFB5-0EA123736B6D}" vid="{A425FB89-E954-4A2A-81DC-D90804A94DB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10">
      <a:dk1>
        <a:srgbClr val="000000"/>
      </a:dk1>
      <a:lt1>
        <a:srgbClr val="7F7F7F"/>
      </a:lt1>
      <a:dk2>
        <a:srgbClr val="17375E"/>
      </a:dk2>
      <a:lt2>
        <a:srgbClr val="7F7F7F"/>
      </a:lt2>
      <a:accent1>
        <a:srgbClr val="17375E"/>
      </a:accent1>
      <a:accent2>
        <a:srgbClr val="297FD5"/>
      </a:accent2>
      <a:accent3>
        <a:srgbClr val="7F8FA9"/>
      </a:accent3>
      <a:accent4>
        <a:srgbClr val="4A66AC"/>
      </a:accent4>
      <a:accent5>
        <a:srgbClr val="5AA2AE"/>
      </a:accent5>
      <a:accent6>
        <a:srgbClr val="9D90A0"/>
      </a:accent6>
      <a:hlink>
        <a:srgbClr val="FFC000"/>
      </a:hlink>
      <a:folHlink>
        <a:srgbClr val="DEA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Custom 10">
      <a:dk1>
        <a:srgbClr val="000000"/>
      </a:dk1>
      <a:lt1>
        <a:srgbClr val="7F7F7F"/>
      </a:lt1>
      <a:dk2>
        <a:srgbClr val="17375E"/>
      </a:dk2>
      <a:lt2>
        <a:srgbClr val="7F7F7F"/>
      </a:lt2>
      <a:accent1>
        <a:srgbClr val="17375E"/>
      </a:accent1>
      <a:accent2>
        <a:srgbClr val="297FD5"/>
      </a:accent2>
      <a:accent3>
        <a:srgbClr val="7F8FA9"/>
      </a:accent3>
      <a:accent4>
        <a:srgbClr val="4A66AC"/>
      </a:accent4>
      <a:accent5>
        <a:srgbClr val="5AA2AE"/>
      </a:accent5>
      <a:accent6>
        <a:srgbClr val="9D90A0"/>
      </a:accent6>
      <a:hlink>
        <a:srgbClr val="FFC000"/>
      </a:hlink>
      <a:folHlink>
        <a:srgbClr val="DEA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Solstic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TotalTime>
  <Words>7273</Words>
  <Application>Microsoft Macintosh PowerPoint</Application>
  <PresentationFormat>On-screen Show (4:3)</PresentationFormat>
  <Paragraphs>612</Paragraphs>
  <Slides>84</Slides>
  <Notes>77</Notes>
  <HiddenSlides>0</HiddenSlides>
  <MMClips>1</MMClips>
  <ScaleCrop>false</ScaleCrop>
  <HeadingPairs>
    <vt:vector size="6" baseType="variant">
      <vt:variant>
        <vt:lpstr>Design Template</vt:lpstr>
      </vt:variant>
      <vt:variant>
        <vt:i4>8</vt:i4>
      </vt:variant>
      <vt:variant>
        <vt:lpstr>Embedded OLE Servers</vt:lpstr>
      </vt:variant>
      <vt:variant>
        <vt:i4>1</vt:i4>
      </vt:variant>
      <vt:variant>
        <vt:lpstr>Slide Titles</vt:lpstr>
      </vt:variant>
      <vt:variant>
        <vt:i4>84</vt:i4>
      </vt:variant>
    </vt:vector>
  </HeadingPairs>
  <TitlesOfParts>
    <vt:vector size="93" baseType="lpstr">
      <vt:lpstr>Office Theme</vt:lpstr>
      <vt:lpstr>Parcel</vt:lpstr>
      <vt:lpstr>1_Office Theme</vt:lpstr>
      <vt:lpstr>2_Office Theme</vt:lpstr>
      <vt:lpstr>3_Office Theme</vt:lpstr>
      <vt:lpstr>4_Office Theme</vt:lpstr>
      <vt:lpstr>5_Office Theme</vt:lpstr>
      <vt:lpstr>Solstice</vt:lpstr>
      <vt:lpstr>Chart</vt:lpstr>
      <vt:lpstr>Slide 1</vt:lpstr>
      <vt:lpstr>Slide 2</vt:lpstr>
      <vt:lpstr>National opioid epidemic  </vt:lpstr>
      <vt:lpstr>Why is this happening? </vt:lpstr>
      <vt:lpstr>Historical Perspective</vt:lpstr>
      <vt:lpstr>What is the U.S. Opioid Epidemic – 2017 Statistics </vt:lpstr>
      <vt:lpstr>Slide 7</vt:lpstr>
      <vt:lpstr>Slide 8</vt:lpstr>
      <vt:lpstr>Slide 9</vt:lpstr>
      <vt:lpstr>Slide 10</vt:lpstr>
      <vt:lpstr>Slide 11</vt:lpstr>
      <vt:lpstr>Slide 12</vt:lpstr>
      <vt:lpstr>Slide 13</vt:lpstr>
      <vt:lpstr>Slide 14</vt:lpstr>
      <vt:lpstr>Travis’s Story</vt:lpstr>
      <vt:lpstr>Reasons for Increased Opioid Prescribing </vt:lpstr>
      <vt:lpstr>Prescription Drug Monitoring Programs</vt:lpstr>
      <vt:lpstr>Illinois’ Opioid Crisis</vt:lpstr>
      <vt:lpstr>Illinois’ Opioid Crisis</vt:lpstr>
      <vt:lpstr>In Illinois  2016 Data</vt:lpstr>
      <vt:lpstr> FLOW OF DATA OF ILLINOIS PRESCRIPTION MONITORING PROGRAM</vt:lpstr>
      <vt:lpstr>FEDERAL SCHEDULES OF OPIOID MEDICATIONS REPORTED IN ILPMP </vt:lpstr>
      <vt:lpstr>NUMBER OF OPIOID PRESCRIPTIONS FILLED IN ILLINOIS BY DRUG TYPE, 2008-2016</vt:lpstr>
      <vt:lpstr>ILLINOIS DRUG OVERDOSE DEATHS BY DRUG TYPE, 2013-2016 </vt:lpstr>
      <vt:lpstr>Who is at risk of overdose?</vt:lpstr>
      <vt:lpstr>Slide 26</vt:lpstr>
      <vt:lpstr>Fentanyl Deadly Dose</vt:lpstr>
      <vt:lpstr>Illinois Opioid-Involved Overdose Deaths 2014 - 2017</vt:lpstr>
      <vt:lpstr>Illinois Opioid-Involved Overdose Deaths 1999 - 2017</vt:lpstr>
      <vt:lpstr>Illinois Dept. Public Health EMS Overdose Data</vt:lpstr>
      <vt:lpstr>Slide 31</vt:lpstr>
      <vt:lpstr>Illinois Department of Public Health  IDPH Data Dashboard</vt:lpstr>
      <vt:lpstr>IDPH EMC Data </vt:lpstr>
      <vt:lpstr>Slide 34</vt:lpstr>
      <vt:lpstr>Division of Substance Use Prevention and Recovery (SUPR)</vt:lpstr>
      <vt:lpstr>SUPR Services Provided </vt:lpstr>
      <vt:lpstr>Statewide Opioid Action Plan (SOAP)</vt:lpstr>
      <vt:lpstr>Statewide Opioid Action Plan (SOAP)</vt:lpstr>
      <vt:lpstr>Ongoing Pillars to Programs </vt:lpstr>
      <vt:lpstr>Illinois Helpline</vt:lpstr>
      <vt:lpstr>What is Medication Assisted Treatment/Recovery (MAT)</vt:lpstr>
      <vt:lpstr>FDA Approved Medications  Medication Assisted Treatment (MAT)</vt:lpstr>
      <vt:lpstr>Reasons to choose Medication Assisted Treatment/Recovery</vt:lpstr>
      <vt:lpstr>Effectiveness of Medication Assisted Treatment (MAT)</vt:lpstr>
      <vt:lpstr>SUPR Statewide Naloxone Distribution Sites  Drug Overdose Prevention Program (DOPP)</vt:lpstr>
      <vt:lpstr>SUPR Drug Overdose Prevention Program (DOPP)</vt:lpstr>
      <vt:lpstr>SUPR Drug Overdose Prevention Program (DOPP)</vt:lpstr>
      <vt:lpstr>SUPR DOPP OVERDOSE SAVES</vt:lpstr>
      <vt:lpstr>Slide 49</vt:lpstr>
      <vt:lpstr>Examples of Mounted Kits</vt:lpstr>
      <vt:lpstr>Maximizing Restroom Safety</vt:lpstr>
      <vt:lpstr>Naloxone Training</vt:lpstr>
      <vt:lpstr>Slide 53</vt:lpstr>
      <vt:lpstr>Slide 54</vt:lpstr>
      <vt:lpstr>Responding to an Overdose:  *Stay Calm *Call 911 *Shake the person, rub their sternum or forehead     with knuckles *Make noise; call the person’s name *Perform Rescue Breathing and chest      compression techniques (optional) </vt:lpstr>
      <vt:lpstr>        Rescue Breathing</vt:lpstr>
      <vt:lpstr>Responding to an Overdose </vt:lpstr>
      <vt:lpstr>Rescue Position</vt:lpstr>
      <vt:lpstr>Naloxone Facts</vt:lpstr>
      <vt:lpstr>Slide 60</vt:lpstr>
      <vt:lpstr>Slide 61</vt:lpstr>
      <vt:lpstr>1.  injected- Intravenously via a needle &amp; syringe in upper arm or thigh       2.  Auto-injection device- Intramuscular injection by a pre-filled, ready to use dose of medication which is administered by pressing against a person’s upper leg.  </vt:lpstr>
      <vt:lpstr>Slide 63</vt:lpstr>
      <vt:lpstr>    Why Intranasal Naloxone?</vt:lpstr>
      <vt:lpstr>         More Facts about Naloxone</vt:lpstr>
      <vt:lpstr>Naloxone is only effective on opioid overdoses</vt:lpstr>
      <vt:lpstr>https://www.youtube.com/watch?v=tGdUFMrCRh4</vt:lpstr>
      <vt:lpstr>Naloxone Made Available </vt:lpstr>
      <vt:lpstr> Good Samaritan Law</vt:lpstr>
      <vt:lpstr>     NALOXONE in the hands of  those who need it most!</vt:lpstr>
      <vt:lpstr>Slide 71</vt:lpstr>
      <vt:lpstr>Slide 72</vt:lpstr>
      <vt:lpstr>Be Prepared,  Get Naloxone,  Save a Life!</vt:lpstr>
      <vt:lpstr>Public Awareness Campaigns </vt:lpstr>
      <vt:lpstr>Naloxone Public Awareness</vt:lpstr>
      <vt:lpstr>Illinois MAT Map</vt:lpstr>
      <vt:lpstr>What is the Access to Medication Assisted Treatment (A-MAT) Network? </vt:lpstr>
      <vt:lpstr>HUB and SPOKE Model = AMAT</vt:lpstr>
      <vt:lpstr>Expanded Outpatient Methadone Treatment (OMT) Services</vt:lpstr>
      <vt:lpstr>Opioid Crisis Response Grants (OCR)</vt:lpstr>
      <vt:lpstr>Recovery Oriented Systems of Care</vt:lpstr>
      <vt:lpstr>Recovery Oriented System of Care (ROSC) Goals:</vt:lpstr>
      <vt:lpstr>Illinois  ROSC-ISN Map</vt:lpstr>
      <vt:lpstr>Slide 84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Gianforte, Rosie M.</dc:creator>
  <cp:lastModifiedBy>Theresa Smith</cp:lastModifiedBy>
  <cp:revision>3</cp:revision>
  <dcterms:created xsi:type="dcterms:W3CDTF">2019-07-22T16:30:31Z</dcterms:created>
  <dcterms:modified xsi:type="dcterms:W3CDTF">2019-07-22T16:30:55Z</dcterms:modified>
</cp:coreProperties>
</file>